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Group 5" id="{06FA0453-0D76-406A-864C-374FBBF9CC76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E1D94-8EE2-486F-B31B-37D01D4264A4}" v="1" dt="2023-11-18T22:03:30.7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88" d="100"/>
          <a:sy n="88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0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74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746" Type="http://schemas.microsoft.com/office/2016/11/relationships/changesInfo" Target="changesInfos/changesInfo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BOLA OJO" userId="1846bad19d764809" providerId="LiveId" clId="{FE3E1D94-8EE2-486F-B31B-37D01D4264A4}"/>
    <pc:docChg chg="addSld delSld modSld">
      <pc:chgData name="ADEBOLA OJO" userId="1846bad19d764809" providerId="LiveId" clId="{FE3E1D94-8EE2-486F-B31B-37D01D4264A4}" dt="2023-11-18T22:03:30.776" v="1"/>
      <pc:docMkLst>
        <pc:docMk/>
      </pc:docMkLst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45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125929974" sldId="745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46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1740286872" sldId="746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47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3267406534" sldId="747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48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4156194228" sldId="748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49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3616901534" sldId="749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50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2043037583" sldId="750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51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1866868945" sldId="751"/>
        </pc:sldMkLst>
      </pc:sldChg>
      <pc:sldChg chg="del">
        <pc:chgData name="ADEBOLA OJO" userId="1846bad19d764809" providerId="LiveId" clId="{FE3E1D94-8EE2-486F-B31B-37D01D4264A4}" dt="2023-11-18T22:02:39.314" v="0" actId="2696"/>
        <pc:sldMkLst>
          <pc:docMk/>
          <pc:sldMk cId="0" sldId="752"/>
        </pc:sldMkLst>
      </pc:sldChg>
      <pc:sldChg chg="add">
        <pc:chgData name="ADEBOLA OJO" userId="1846bad19d764809" providerId="LiveId" clId="{FE3E1D94-8EE2-486F-B31B-37D01D4264A4}" dt="2023-11-18T22:03:30.776" v="1"/>
        <pc:sldMkLst>
          <pc:docMk/>
          <pc:sldMk cId="2715725103" sldId="7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F619-44B2-4955-8AF7-E23ED58BA88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7822B-3FE9-48CE-8220-68D6A8617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045" y="230092"/>
            <a:ext cx="8241908" cy="5281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95042" y="4339844"/>
            <a:ext cx="499872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00B0F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F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F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2416555"/>
            <a:ext cx="387731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940" y="2357120"/>
            <a:ext cx="3940809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F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0827"/>
            <a:ext cx="8376919" cy="304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F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188" y="1061720"/>
            <a:ext cx="8277622" cy="479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2564" y="6463728"/>
            <a:ext cx="322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628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pc="-5" dirty="0">
                <a:solidFill>
                  <a:srgbClr val="FFFF00"/>
                </a:solidFill>
                <a:latin typeface="Arial"/>
                <a:cs typeface="Arial"/>
              </a:rPr>
              <a:t>Instruction</a:t>
            </a:r>
            <a:r>
              <a:rPr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00"/>
                </a:solidFill>
                <a:latin typeface="Arial"/>
                <a:cs typeface="Arial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19200"/>
            <a:ext cx="8229600" cy="5181600"/>
          </a:xfrm>
          <a:custGeom>
            <a:avLst/>
            <a:gdLst/>
            <a:ahLst/>
            <a:cxnLst/>
            <a:rect l="l" t="t" r="r" b="b"/>
            <a:pathLst>
              <a:path w="8229600" h="5181600">
                <a:moveTo>
                  <a:pt x="8229600" y="0"/>
                </a:moveTo>
                <a:lnTo>
                  <a:pt x="0" y="0"/>
                </a:lnTo>
                <a:lnTo>
                  <a:pt x="0" y="5181600"/>
                </a:lnTo>
                <a:lnTo>
                  <a:pt x="8229600" y="518160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57083"/>
            <a:ext cx="7942580" cy="50622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808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ara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ll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cess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417830" lvl="0" indent="-343535" defTabSz="914400" eaLnBrk="1" fontAlgn="auto" latinLnBrk="0" hangingPunct="1">
              <a:lnSpc>
                <a:spcPts val="303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ec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od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exec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  current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instruction,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buses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8086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may </a:t>
            </a:r>
            <a:r>
              <a:rPr kumimoji="0" sz="2800" b="1" i="0" u="none" strike="noStrike" kern="0" cap="none" spc="-7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not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be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 use.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5080" lvl="0" indent="-343535" defTabSz="914400" eaLnBrk="1" fontAlgn="auto" latinLnBrk="0" hangingPunct="1">
              <a:lnSpc>
                <a:spcPts val="303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IU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ses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fetc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up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to 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six instruction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bytes</a:t>
            </a:r>
            <a:r>
              <a:rPr kumimoji="0" sz="28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for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following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instructions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80645" lvl="0" indent="-343535" defTabSz="914400" eaLnBrk="1" fontAlgn="auto" latinLnBrk="0" hangingPunct="1">
              <a:lnSpc>
                <a:spcPts val="303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IU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res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ese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fetc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 a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 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called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Instruction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Queue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168910" lvl="0" indent="-343535" defTabSz="914400" eaLnBrk="1" fontAlgn="auto" latinLnBrk="0" hangingPunct="1">
              <a:lnSpc>
                <a:spcPts val="303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rea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ext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str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it  simply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reads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from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queue </a:t>
            </a:r>
            <a:r>
              <a:rPr kumimoji="0" sz="2800" b="1" i="0" u="none" strike="noStrike" kern="0" cap="none" spc="-7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BIU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90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22161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745"/>
              </a:spcBef>
            </a:pP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Instruction</a:t>
            </a:r>
            <a:r>
              <a:rPr sz="44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Pointer</a:t>
            </a:r>
            <a:r>
              <a:rPr sz="44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(IP)</a:t>
            </a:r>
            <a:r>
              <a:rPr sz="44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Register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4183"/>
            <a:ext cx="7810500" cy="32442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6235" marR="97155" lvl="0" indent="-343535" algn="just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Holds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offset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 of the next instruction </a:t>
            </a:r>
            <a:r>
              <a:rPr kumimoji="0" sz="3200" b="0" i="0" u="none" strike="noStrike" kern="0" cap="none" spc="-8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byte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code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marR="5080" lvl="0" indent="-342265" algn="just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BIU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uses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IP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CS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registers to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generate </a:t>
            </a:r>
            <a:r>
              <a:rPr kumimoji="0" sz="3200" b="0" i="0" u="none" strike="noStrike" kern="0" cap="none" spc="-8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20-bit address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 the instruction to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be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fetched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from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memory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63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10312" y="573087"/>
          <a:ext cx="1066800" cy="6045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05410" marR="98425" indent="207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egm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R="4845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4845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105410" marR="98425" indent="1733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egm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05410" marR="98425" indent="1733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Extra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egm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R="4845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R="4845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845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6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105410" marR="97790" indent="1568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Stack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egm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27140" y="98552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</a:t>
            </a:r>
            <a:r>
              <a:rPr kumimoji="0" sz="2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2540" y="555752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00000H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940" y="3146552"/>
            <a:ext cx="1086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1MB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ess  Range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2450" y="4419600"/>
            <a:ext cx="114300" cy="1828800"/>
            <a:chOff x="8172450" y="4419600"/>
            <a:chExt cx="114300" cy="1828800"/>
          </a:xfrm>
        </p:grpSpPr>
        <p:sp>
          <p:nvSpPr>
            <p:cNvPr id="7" name="object 7"/>
            <p:cNvSpPr/>
            <p:nvPr/>
          </p:nvSpPr>
          <p:spPr>
            <a:xfrm>
              <a:off x="8229600" y="4419600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5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6134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172439" y="990594"/>
            <a:ext cx="114300" cy="2057400"/>
            <a:chOff x="8172439" y="990594"/>
            <a:chExt cx="114300" cy="2057400"/>
          </a:xfrm>
        </p:grpSpPr>
        <p:sp>
          <p:nvSpPr>
            <p:cNvPr id="10" name="object 10"/>
            <p:cNvSpPr/>
            <p:nvPr/>
          </p:nvSpPr>
          <p:spPr>
            <a:xfrm>
              <a:off x="8229595" y="1085850"/>
              <a:ext cx="0" cy="1962150"/>
            </a:xfrm>
            <a:custGeom>
              <a:avLst/>
              <a:gdLst/>
              <a:ahLst/>
              <a:cxnLst/>
              <a:rect l="l" t="t" r="r" b="b"/>
              <a:pathLst>
                <a:path h="1962150">
                  <a:moveTo>
                    <a:pt x="0" y="0"/>
                  </a:moveTo>
                  <a:lnTo>
                    <a:pt x="0" y="19621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172439" y="990594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4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98190" y="4041902"/>
            <a:ext cx="1170305" cy="95376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1750" marR="0" lvl="0" indent="0" defTabSz="914400" eaLnBrk="1" fontAlgn="auto" latinLnBrk="0" hangingPunct="1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348</a:t>
            </a:r>
            <a:r>
              <a:rPr kumimoji="0" sz="2400" b="1" i="0" u="none" strike="noStrike" kern="0" cap="none" spc="-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sz="2400" b="1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2000" b="1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1" i="0" u="none" strike="noStrike" kern="0" cap="none" spc="0" normalizeH="0" baseline="2314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4214</a:t>
            </a:r>
            <a:r>
              <a:rPr kumimoji="0" sz="3600" b="1" i="0" u="none" strike="noStrike" kern="0" cap="none" spc="-104" normalizeH="0" baseline="2314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3600" b="1" i="0" u="none" strike="noStrike" kern="0" cap="none" spc="0" normalizeH="0" baseline="2314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endParaRPr kumimoji="0" sz="3600" b="0" i="0" u="none" strike="noStrike" kern="0" cap="none" spc="0" normalizeH="0" baseline="2314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9140" y="5051552"/>
            <a:ext cx="121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38AB4</a:t>
            </a:r>
            <a:r>
              <a:rPr kumimoji="0" sz="2400" b="1" i="0" u="none" strike="noStrike" kern="0" cap="none" spc="-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4109213"/>
            <a:ext cx="1942464" cy="12471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612265" marR="0" lvl="0" indent="0" defTabSz="914400" eaLnBrk="1" fontAlgn="auto" latinLnBrk="0" hangingPunct="1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689100" marR="0" lvl="0" indent="0" defTabSz="914400" eaLnBrk="1" fontAlgn="auto" latinLnBrk="0" hangingPunct="1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Physical</a:t>
            </a:r>
            <a:r>
              <a:rPr kumimoji="0" sz="18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3400" y="9906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0" y="0"/>
                </a:moveTo>
                <a:lnTo>
                  <a:pt x="1981200" y="1143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2743200"/>
            <a:ext cx="1927225" cy="381000"/>
          </a:xfrm>
          <a:custGeom>
            <a:avLst/>
            <a:gdLst/>
            <a:ahLst/>
            <a:cxnLst/>
            <a:rect l="l" t="t" r="r" b="b"/>
            <a:pathLst>
              <a:path w="1927225" h="381000">
                <a:moveTo>
                  <a:pt x="0" y="381000"/>
                </a:moveTo>
                <a:lnTo>
                  <a:pt x="1927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94050" y="984250"/>
          <a:ext cx="11430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OV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07340" y="466661"/>
            <a:ext cx="248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Start</a:t>
            </a:r>
            <a:r>
              <a:rPr kumimoji="0" sz="1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Code</a:t>
            </a:r>
            <a:r>
              <a:rPr kumimoji="0" sz="1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14600" y="1028696"/>
            <a:ext cx="609600" cy="1066800"/>
            <a:chOff x="2514600" y="1028696"/>
            <a:chExt cx="609600" cy="1066800"/>
          </a:xfrm>
        </p:grpSpPr>
        <p:sp>
          <p:nvSpPr>
            <p:cNvPr id="20" name="object 20"/>
            <p:cNvSpPr/>
            <p:nvPr/>
          </p:nvSpPr>
          <p:spPr>
            <a:xfrm>
              <a:off x="2514600" y="1066800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048001" y="10286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514600" y="2057400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1" y="2019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397" y="12065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81287" y="1142999"/>
              <a:ext cx="76835" cy="838200"/>
            </a:xfrm>
            <a:custGeom>
              <a:avLst/>
              <a:gdLst/>
              <a:ahLst/>
              <a:cxnLst/>
              <a:rect l="l" t="t" r="r" b="b"/>
              <a:pathLst>
                <a:path w="76835" h="838200">
                  <a:moveTo>
                    <a:pt x="76200" y="76212"/>
                  </a:moveTo>
                  <a:lnTo>
                    <a:pt x="38112" y="0"/>
                  </a:lnTo>
                  <a:lnTo>
                    <a:pt x="0" y="76200"/>
                  </a:lnTo>
                  <a:lnTo>
                    <a:pt x="76200" y="76212"/>
                  </a:lnTo>
                  <a:close/>
                </a:path>
                <a:path w="76835" h="838200">
                  <a:moveTo>
                    <a:pt x="76212" y="762000"/>
                  </a:moveTo>
                  <a:lnTo>
                    <a:pt x="12" y="762000"/>
                  </a:lnTo>
                  <a:lnTo>
                    <a:pt x="38112" y="838200"/>
                  </a:lnTo>
                  <a:lnTo>
                    <a:pt x="76212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50339" y="878141"/>
            <a:ext cx="1167130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348A0H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IP</a:t>
            </a:r>
            <a:r>
              <a:rPr kumimoji="0" sz="18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=</a:t>
            </a:r>
            <a:r>
              <a:rPr kumimoji="0" sz="1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4214H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140" y="1931923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Code</a:t>
            </a:r>
            <a:r>
              <a:rPr kumimoji="0" sz="1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Byte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2739" y="1946211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38AB4H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1800" y="50292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71800" y="5486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10540" y="0"/>
            <a:ext cx="4993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Physical</a:t>
            </a:r>
            <a:r>
              <a:rPr sz="2800" b="1" spc="-8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Address</a:t>
            </a:r>
            <a:r>
              <a:rPr sz="2800" b="1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Calculation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2540" y="6289039"/>
            <a:ext cx="11918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2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FFFF</a:t>
            </a:r>
            <a:r>
              <a:rPr kumimoji="0" sz="2400" b="1" i="0" u="none" strike="noStrike" kern="0" cap="none" spc="-1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100" b="0" i="0" u="none" strike="noStrike" kern="0" cap="none" spc="0" normalizeH="0" baseline="3968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7</a:t>
            </a:r>
            <a:r>
              <a:rPr kumimoji="0" sz="2100" b="0" i="0" u="none" strike="noStrike" kern="0" cap="none" spc="-352" normalizeH="0" baseline="3968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93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71755" rIns="0" bIns="0" rtlCol="0">
            <a:spAutoFit/>
          </a:bodyPr>
          <a:lstStyle/>
          <a:p>
            <a:pPr marL="1685925" marR="1457960" lvl="0" indent="-224790" defTabSz="914400" eaLnBrk="1" fontAlgn="auto" latinLnBrk="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(SS)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Register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Pointer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(SP)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626350" cy="3732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5270" lvl="0" indent="-34353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starting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 </a:t>
            </a:r>
            <a:r>
              <a:rPr kumimoji="0" sz="3200" b="0" i="0" u="none" strike="noStrike" kern="0" cap="none" spc="-86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stored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SS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located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BIU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5080" lvl="0" indent="-343535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SP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holds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 offset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from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start of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stack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 to the top of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located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EU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03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22161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745"/>
              </a:spcBef>
            </a:pP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Other</a:t>
            </a:r>
            <a:r>
              <a:rPr sz="44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Pointer</a:t>
            </a:r>
            <a:r>
              <a:rPr sz="44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&amp;</a:t>
            </a: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Index</a:t>
            </a: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Registers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4183"/>
            <a:ext cx="8007984" cy="34391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Base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Pointer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(BP)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Source</a:t>
            </a:r>
            <a:r>
              <a:rPr kumimoji="0" sz="32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Index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(SI)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Destination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Index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(DI)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Can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be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used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for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temporary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5080" lvl="0" indent="-343535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use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hold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offset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word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one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09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90600"/>
            <a:ext cx="8229600" cy="4267200"/>
          </a:xfrm>
          <a:custGeom>
            <a:avLst/>
            <a:gdLst/>
            <a:ahLst/>
            <a:cxnLst/>
            <a:rect l="l" t="t" r="r" b="b"/>
            <a:pathLst>
              <a:path w="8229600" h="4267200">
                <a:moveTo>
                  <a:pt x="8229600" y="0"/>
                </a:moveTo>
                <a:lnTo>
                  <a:pt x="0" y="0"/>
                </a:lnTo>
                <a:lnTo>
                  <a:pt x="0" y="4267200"/>
                </a:lnTo>
                <a:lnTo>
                  <a:pt x="8229600" y="42672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758" y="1069340"/>
            <a:ext cx="741172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FFFF00"/>
                </a:solidFill>
                <a:latin typeface="Arial"/>
                <a:cs typeface="Arial"/>
              </a:rPr>
              <a:t>ADDRESSING  MODES</a:t>
            </a:r>
            <a:r>
              <a:rPr sz="8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8800" spc="-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8800" dirty="0">
                <a:solidFill>
                  <a:srgbClr val="FFFF00"/>
                </a:solidFill>
                <a:latin typeface="Arial"/>
                <a:cs typeface="Arial"/>
              </a:rPr>
              <a:t> 8086</a:t>
            </a:r>
            <a:endParaRPr sz="8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17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083" y="377761"/>
            <a:ext cx="75571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5" dirty="0">
                <a:solidFill>
                  <a:srgbClr val="C00000"/>
                </a:solidFill>
                <a:latin typeface="Calibri"/>
                <a:cs typeface="Calibri"/>
              </a:rPr>
              <a:t>Various</a:t>
            </a:r>
            <a:r>
              <a:rPr sz="5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5400" b="1" spc="-10" dirty="0">
                <a:solidFill>
                  <a:srgbClr val="C00000"/>
                </a:solidFill>
                <a:latin typeface="Calibri"/>
                <a:cs typeface="Calibri"/>
              </a:rPr>
              <a:t>Addressing</a:t>
            </a:r>
            <a:r>
              <a:rPr sz="5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rgbClr val="C00000"/>
                </a:solidFill>
                <a:latin typeface="Calibri"/>
                <a:cs typeface="Calibri"/>
              </a:rPr>
              <a:t>Modes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540"/>
            <a:ext cx="7839709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1.	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Immediate</a:t>
            </a:r>
            <a:r>
              <a:rPr kumimoji="0" sz="3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2.	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</a:t>
            </a:r>
            <a:r>
              <a:rPr kumimoji="0" sz="30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3.	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Direct</a:t>
            </a:r>
            <a:r>
              <a:rPr kumimoji="0" sz="30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4.	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Indirect Addressing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5.	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Index</a:t>
            </a:r>
            <a:r>
              <a:rPr kumimoji="0" sz="3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6.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7.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Indexed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27685" marR="5080" lvl="0" indent="-515620" defTabSz="914400" eaLnBrk="1" fontAlgn="auto" latinLnBrk="0" hangingPunct="1">
              <a:lnSpc>
                <a:spcPts val="2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8.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&amp; 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Indexed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 displacement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 </a:t>
            </a:r>
            <a:r>
              <a:rPr kumimoji="0" sz="3000" b="0" i="0" u="none" strike="noStrike" kern="0" cap="none" spc="-6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9.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Strings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Addressing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688" y="6425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t>76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664" y="6494653"/>
            <a:ext cx="5065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Presented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C.GOKUL,AP/EEE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1400" b="0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Velalar</a:t>
            </a:r>
            <a:r>
              <a:rPr kumimoji="0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College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Engg</a:t>
            </a: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1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Tech,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Erode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61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91" y="183896"/>
            <a:ext cx="7358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IMMEDIATE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 ADDRESSING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051052"/>
            <a:ext cx="7396480" cy="30283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The instruction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will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specify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the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name </a:t>
            </a:r>
            <a:r>
              <a:rPr kumimoji="0" sz="3000" b="0" i="0" u="none" strike="noStrike" kern="0" cap="none" spc="-10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of the register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which holds the data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to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be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operated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by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the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instruction.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  <a:p>
            <a:pPr marL="355600" marR="1829435" lvl="0" indent="-342900" defTabSz="914400" eaLnBrk="1" fontAlgn="auto" latinLnBrk="0" hangingPunct="1">
              <a:lnSpc>
                <a:spcPts val="4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4100" b="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41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Source</a:t>
            </a:r>
            <a:r>
              <a:rPr kumimoji="0" sz="41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sz="4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4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within</a:t>
            </a:r>
            <a:r>
              <a:rPr kumimoji="0" sz="4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4100" b="0" i="0" u="none" strike="noStrike" kern="0" cap="none" spc="-9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endParaRPr kumimoji="0" sz="4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555642"/>
            <a:ext cx="3902075" cy="10947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M</a:t>
            </a:r>
            <a:r>
              <a:rPr kumimoji="0" sz="33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sz="33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X</a:t>
            </a:r>
            <a:r>
              <a:rPr kumimoji="0" sz="3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</a:t>
            </a:r>
            <a:r>
              <a:rPr kumimoji="0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0A</a:t>
            </a:r>
            <a:r>
              <a:rPr kumimoji="0" sz="33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1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841500" marR="0" lvl="0" indent="0" defTabSz="91440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74620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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AL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3096" y="5167376"/>
            <a:ext cx="1164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AH=10</a:t>
            </a:r>
            <a:r>
              <a:rPr kumimoji="0" sz="1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42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542" y="183896"/>
            <a:ext cx="6753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2.REGISTER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096771"/>
            <a:ext cx="7523480" cy="34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  <a:tab pos="1329055" algn="l"/>
                <a:tab pos="2663190" algn="l"/>
              </a:tabLst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In immediate addressing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mode,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an </a:t>
            </a:r>
            <a:r>
              <a:rPr kumimoji="0" sz="3200" b="0" i="0" u="none" strike="noStrike" kern="0" cap="none" spc="-1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8-bit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or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16-bit data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is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specified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as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part	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of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the	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instruction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  <a:p>
            <a:pPr marL="939165" marR="4294505" lvl="0" indent="-9271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3600" b="0" i="0" u="none" strike="noStrike" kern="0" cap="none" spc="43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Ex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 </a:t>
            </a:r>
            <a:r>
              <a:rPr kumimoji="0" sz="3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X,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  </a:t>
            </a:r>
            <a:r>
              <a:rPr kumimoji="0" sz="3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AX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53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522" y="191834"/>
            <a:ext cx="6367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 ADDRESSING</a:t>
            </a:r>
            <a:r>
              <a:rPr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85035"/>
            <a:ext cx="7478395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3600" b="0" i="0" u="none" strike="noStrike" kern="0" cap="none" spc="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Memory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supplied</a:t>
            </a:r>
            <a:r>
              <a:rPr kumimoji="0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with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 </a:t>
            </a:r>
            <a:r>
              <a:rPr kumimoji="0" sz="3600" b="0" i="0" u="none" strike="noStrike" kern="0" cap="none" spc="-9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75030" marR="332740" lvl="0" indent="-862965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2030" algn="l"/>
                <a:tab pos="2842895" algn="l"/>
                <a:tab pos="4114165" algn="l"/>
              </a:tabLst>
              <a:defRPr/>
            </a:pP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3600" b="0" i="0" u="none" strike="noStrike" kern="0" cap="none" spc="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Mnemonic:	M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	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AH,[MEMBD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S] 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AH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100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]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3600" b="0" i="0" u="none" strike="noStrike" kern="0" cap="none" spc="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But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memory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not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index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or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pointer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9463" y="3800920"/>
            <a:ext cx="534035" cy="171450"/>
            <a:chOff x="2609463" y="3800920"/>
            <a:chExt cx="534035" cy="171450"/>
          </a:xfrm>
        </p:grpSpPr>
        <p:sp>
          <p:nvSpPr>
            <p:cNvPr id="5" name="object 5"/>
            <p:cNvSpPr/>
            <p:nvPr/>
          </p:nvSpPr>
          <p:spPr>
            <a:xfrm>
              <a:off x="2628519" y="3886314"/>
              <a:ext cx="495934" cy="1905"/>
            </a:xfrm>
            <a:custGeom>
              <a:avLst/>
              <a:gdLst/>
              <a:ahLst/>
              <a:cxnLst/>
              <a:rect l="l" t="t" r="r" b="b"/>
              <a:pathLst>
                <a:path w="495935" h="1904">
                  <a:moveTo>
                    <a:pt x="495681" y="147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28513" y="3819970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114109" y="133350"/>
                  </a:moveTo>
                  <a:lnTo>
                    <a:pt x="0" y="66344"/>
                  </a:lnTo>
                  <a:lnTo>
                    <a:pt x="114503" y="0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8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538" y="289051"/>
            <a:ext cx="7175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INDIRECT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1404"/>
            <a:ext cx="7041515" cy="13055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lvl="0" indent="-343535" defTabSz="91440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Memory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supplied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index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or </a:t>
            </a:r>
            <a:r>
              <a:rPr kumimoji="0" sz="2800" b="0" i="0" u="none" strike="noStrike" kern="0" cap="none" spc="-7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pointer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</a:rPr>
              <a:t>EX: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30587"/>
            <a:ext cx="231267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>
                <a:tab pos="220091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AX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I]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JMP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[DI]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5746" y="3330587"/>
            <a:ext cx="348932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5240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2644" algn="l"/>
                <a:tab pos="929640" algn="l"/>
                <a:tab pos="2537460" algn="l"/>
              </a:tabLst>
              <a:defRPr/>
            </a:pP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I]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I+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]  IP		[DI+1: DI]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69450"/>
            <a:ext cx="4500880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91485" algn="l"/>
                <a:tab pos="381762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BYT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PT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BP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]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BP] 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DEC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WORD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PTR	[BX]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755265" marR="0" lvl="0" indent="0" defTabSz="91440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[BX+1:BX]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2037" y="4312771"/>
            <a:ext cx="110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[BP]+1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6460" y="5240982"/>
            <a:ext cx="198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BX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BX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]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-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2416" y="3530965"/>
            <a:ext cx="381635" cy="101600"/>
            <a:chOff x="3892416" y="3530965"/>
            <a:chExt cx="381635" cy="101600"/>
          </a:xfrm>
        </p:grpSpPr>
        <p:sp>
          <p:nvSpPr>
            <p:cNvPr id="10" name="object 10"/>
            <p:cNvSpPr/>
            <p:nvPr/>
          </p:nvSpPr>
          <p:spPr>
            <a:xfrm>
              <a:off x="3898773" y="3581450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98766" y="35373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45021" y="3607257"/>
            <a:ext cx="305435" cy="101600"/>
            <a:chOff x="5645021" y="3607257"/>
            <a:chExt cx="305435" cy="101600"/>
          </a:xfrm>
        </p:grpSpPr>
        <p:sp>
          <p:nvSpPr>
            <p:cNvPr id="13" name="object 13"/>
            <p:cNvSpPr/>
            <p:nvPr/>
          </p:nvSpPr>
          <p:spPr>
            <a:xfrm>
              <a:off x="5651372" y="36576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651371" y="3613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68616" y="3988165"/>
            <a:ext cx="381635" cy="101600"/>
            <a:chOff x="3968616" y="3988165"/>
            <a:chExt cx="381635" cy="101600"/>
          </a:xfrm>
        </p:grpSpPr>
        <p:sp>
          <p:nvSpPr>
            <p:cNvPr id="16" name="object 16"/>
            <p:cNvSpPr/>
            <p:nvPr/>
          </p:nvSpPr>
          <p:spPr>
            <a:xfrm>
              <a:off x="3974973" y="4038650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74966" y="39945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11616" y="4521565"/>
            <a:ext cx="381635" cy="101600"/>
            <a:chOff x="5111616" y="4521565"/>
            <a:chExt cx="381635" cy="101600"/>
          </a:xfrm>
        </p:grpSpPr>
        <p:sp>
          <p:nvSpPr>
            <p:cNvPr id="19" name="object 19"/>
            <p:cNvSpPr/>
            <p:nvPr/>
          </p:nvSpPr>
          <p:spPr>
            <a:xfrm>
              <a:off x="5117973" y="4572050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17966" y="45279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111616" y="5435965"/>
            <a:ext cx="381635" cy="101600"/>
            <a:chOff x="5111616" y="5435965"/>
            <a:chExt cx="381635" cy="101600"/>
          </a:xfrm>
        </p:grpSpPr>
        <p:sp>
          <p:nvSpPr>
            <p:cNvPr id="22" name="object 22"/>
            <p:cNvSpPr/>
            <p:nvPr/>
          </p:nvSpPr>
          <p:spPr>
            <a:xfrm>
              <a:off x="5117973" y="5486450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117966" y="54423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6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221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Pipelining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2642" rIns="0" bIns="0" rtlCol="0">
            <a:spAutoFit/>
          </a:bodyPr>
          <a:lstStyle/>
          <a:p>
            <a:pPr marL="457834" marR="632460" indent="-343535">
              <a:lnSpc>
                <a:spcPct val="100000"/>
              </a:lnSpc>
              <a:spcBef>
                <a:spcPts val="105"/>
              </a:spcBef>
            </a:pPr>
            <a:r>
              <a:rPr sz="3200" spc="50" dirty="0">
                <a:latin typeface="Wingdings"/>
                <a:cs typeface="Wingdings"/>
              </a:rPr>
              <a:t></a:t>
            </a:r>
            <a:r>
              <a:rPr sz="3200" b="1" spc="50" dirty="0">
                <a:latin typeface="Arial"/>
                <a:cs typeface="Arial"/>
              </a:rPr>
              <a:t>EU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8086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have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wait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between </a:t>
            </a:r>
            <a:r>
              <a:rPr sz="3200" b="1" dirty="0">
                <a:latin typeface="Arial"/>
                <a:cs typeface="Arial"/>
              </a:rPr>
              <a:t>for BIU to </a:t>
            </a:r>
            <a:r>
              <a:rPr sz="3200" b="1" spc="-5" dirty="0">
                <a:latin typeface="Arial"/>
                <a:cs typeface="Arial"/>
              </a:rPr>
              <a:t>fetch next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instruction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byte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457834" marR="652780" indent="-343535">
              <a:lnSpc>
                <a:spcPct val="100000"/>
              </a:lnSpc>
              <a:spcBef>
                <a:spcPts val="760"/>
              </a:spcBef>
            </a:pPr>
            <a:r>
              <a:rPr sz="3200" spc="50" dirty="0">
                <a:latin typeface="Wingdings"/>
                <a:cs typeface="Wingdings"/>
              </a:rPr>
              <a:t></a:t>
            </a:r>
            <a:r>
              <a:rPr sz="3200" b="1" spc="50" dirty="0">
                <a:latin typeface="Arial"/>
                <a:cs typeface="Arial"/>
              </a:rPr>
              <a:t>So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presence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queue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8086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speeds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up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  <a:p>
            <a:pPr marL="457834" marR="5080" indent="-342900">
              <a:lnSpc>
                <a:spcPct val="100000"/>
              </a:lnSpc>
              <a:spcBef>
                <a:spcPts val="775"/>
              </a:spcBef>
            </a:pPr>
            <a:r>
              <a:rPr sz="3200" spc="10" dirty="0">
                <a:latin typeface="Wingdings"/>
                <a:cs typeface="Wingdings"/>
              </a:rPr>
              <a:t></a:t>
            </a:r>
            <a:r>
              <a:rPr sz="3200" b="1" spc="10" dirty="0">
                <a:latin typeface="Arial"/>
                <a:cs typeface="Arial"/>
              </a:rPr>
              <a:t>Fetching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next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instruction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while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current instruction executes is called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pipelining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84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086" y="461581"/>
            <a:ext cx="6487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000000"/>
                </a:solidFill>
                <a:latin typeface="Calibri"/>
                <a:cs typeface="Calibri"/>
              </a:rPr>
              <a:t>5.Indexed</a:t>
            </a:r>
            <a:r>
              <a:rPr sz="44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sz="44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4264"/>
            <a:ext cx="7089775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3600" b="0" i="0" u="none" strike="noStrike" kern="0" cap="none" spc="4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Memory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sum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index </a:t>
            </a:r>
            <a:r>
              <a:rPr kumimoji="0" sz="3600" b="0" i="0" u="none" strike="noStrike" kern="0" cap="none" spc="-7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plus</a:t>
            </a:r>
            <a:r>
              <a:rPr kumimoji="0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displacement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74930" lvl="0" indent="0" defTabSz="914400" eaLnBrk="1" fontAlgn="auto" latinLnBrk="0" hangingPunct="1">
              <a:lnSpc>
                <a:spcPct val="12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55900" algn="l"/>
                <a:tab pos="2995930" algn="l"/>
                <a:tab pos="3620135" algn="l"/>
                <a:tab pos="3862704" algn="l"/>
                <a:tab pos="6057900" algn="l"/>
              </a:tabLst>
              <a:defRPr/>
            </a:pP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X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,[S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I+2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]		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L		[S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I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+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2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];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H	[S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I+3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] 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JMP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[DI+2]	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IP	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[BX+3:BX+2]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8616" y="2997565"/>
            <a:ext cx="381635" cy="101600"/>
            <a:chOff x="3968616" y="2997565"/>
            <a:chExt cx="381635" cy="101600"/>
          </a:xfrm>
        </p:grpSpPr>
        <p:sp>
          <p:nvSpPr>
            <p:cNvPr id="5" name="object 5"/>
            <p:cNvSpPr/>
            <p:nvPr/>
          </p:nvSpPr>
          <p:spPr>
            <a:xfrm>
              <a:off x="3974973" y="3048051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5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974966" y="30039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02216" y="2997565"/>
            <a:ext cx="381635" cy="101600"/>
            <a:chOff x="6102216" y="2997565"/>
            <a:chExt cx="381635" cy="101600"/>
          </a:xfrm>
        </p:grpSpPr>
        <p:sp>
          <p:nvSpPr>
            <p:cNvPr id="8" name="object 8"/>
            <p:cNvSpPr/>
            <p:nvPr/>
          </p:nvSpPr>
          <p:spPr>
            <a:xfrm>
              <a:off x="6108573" y="3048051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5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08566" y="30039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663816" y="3683365"/>
            <a:ext cx="381635" cy="101600"/>
            <a:chOff x="3663816" y="3683365"/>
            <a:chExt cx="381635" cy="101600"/>
          </a:xfrm>
        </p:grpSpPr>
        <p:sp>
          <p:nvSpPr>
            <p:cNvPr id="11" name="object 11"/>
            <p:cNvSpPr/>
            <p:nvPr/>
          </p:nvSpPr>
          <p:spPr>
            <a:xfrm>
              <a:off x="3670173" y="3733850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368426" y="15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70166" y="368971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022" y="88900"/>
                  </a:moveTo>
                  <a:lnTo>
                    <a:pt x="0" y="44132"/>
                  </a:lnTo>
                  <a:lnTo>
                    <a:pt x="7639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39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22" y="461581"/>
            <a:ext cx="6160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sz="44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4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sz="44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07312"/>
            <a:ext cx="7491095" cy="324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353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Memory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sum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BX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or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BP </a:t>
            </a:r>
            <a:r>
              <a:rPr kumimoji="0" sz="3200" b="0" i="0" u="none" strike="noStrike" kern="0" cap="none" spc="-7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 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plus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displacement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within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Ex: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5244" lvl="0" indent="-635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36900" algn="l"/>
                <a:tab pos="3670300" algn="l"/>
                <a:tab pos="4003675" algn="l"/>
                <a:tab pos="4534535" algn="l"/>
                <a:tab pos="6337935" algn="l"/>
              </a:tabLst>
              <a:defRPr/>
            </a:pP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X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,[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+2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]	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L		[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P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+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2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];</a:t>
            </a:r>
            <a:r>
              <a:rPr kumimoji="0" sz="3200" b="0" i="0" u="none" strike="noStrike" kern="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H	[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P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+3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] 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JMP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[BX+2]		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IP		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[BX+3:BX+2]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221" y="3988257"/>
            <a:ext cx="305435" cy="101600"/>
            <a:chOff x="4197221" y="3988257"/>
            <a:chExt cx="305435" cy="101600"/>
          </a:xfrm>
        </p:grpSpPr>
        <p:sp>
          <p:nvSpPr>
            <p:cNvPr id="5" name="object 5"/>
            <p:cNvSpPr/>
            <p:nvPr/>
          </p:nvSpPr>
          <p:spPr>
            <a:xfrm>
              <a:off x="4203572" y="40386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03571" y="3994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54421" y="4521658"/>
            <a:ext cx="305435" cy="101600"/>
            <a:chOff x="4654421" y="4521658"/>
            <a:chExt cx="305435" cy="101600"/>
          </a:xfrm>
        </p:grpSpPr>
        <p:sp>
          <p:nvSpPr>
            <p:cNvPr id="8" name="object 8"/>
            <p:cNvSpPr/>
            <p:nvPr/>
          </p:nvSpPr>
          <p:spPr>
            <a:xfrm>
              <a:off x="4660772" y="45720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60771" y="45280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83221" y="3988257"/>
            <a:ext cx="305435" cy="101600"/>
            <a:chOff x="6483221" y="3988257"/>
            <a:chExt cx="305435" cy="101600"/>
          </a:xfrm>
        </p:grpSpPr>
        <p:sp>
          <p:nvSpPr>
            <p:cNvPr id="11" name="object 11"/>
            <p:cNvSpPr/>
            <p:nvPr/>
          </p:nvSpPr>
          <p:spPr>
            <a:xfrm>
              <a:off x="6489572" y="40386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4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489571" y="3994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37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410" y="563689"/>
            <a:ext cx="6637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7.BASED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MODES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471675"/>
            <a:ext cx="796861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3535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Memory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sum of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index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register </a:t>
            </a:r>
            <a:r>
              <a:rPr kumimoji="0" sz="2800" b="0" i="0" u="none" strike="noStrike" kern="0" cap="none" spc="-7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&amp;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base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</a:rPr>
              <a:t>Ex: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836686"/>
            <a:ext cx="59658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80360" algn="l"/>
                <a:tab pos="3156585" algn="l"/>
                <a:tab pos="3866515" algn="l"/>
                <a:tab pos="397129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MOV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AX,[BX+SI]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	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AL		[BX+SI]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AH </a:t>
            </a:r>
            <a:r>
              <a:rPr kumimoji="0" sz="2800" b="0" i="0" u="none" strike="noStrike" kern="0" cap="none" spc="-7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JMP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[BX+DI]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		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IP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8407" y="2972815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[BX+SI+1]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4866" y="3434588"/>
            <a:ext cx="299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[BX+DI+1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: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BX+DI]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946630"/>
            <a:ext cx="5043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36054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BYT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PT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BP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I]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BP]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1817" y="3946630"/>
            <a:ext cx="110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[BP]+1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383393"/>
            <a:ext cx="4435475" cy="10287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8785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DEC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WORD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PTR	[BP+DI]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25400" lvl="0" indent="0" algn="r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[BX+1:BX]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3660" y="4960063"/>
            <a:ext cx="1988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[BX+1:BX]-1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02021" y="3073857"/>
            <a:ext cx="305435" cy="101600"/>
            <a:chOff x="4502021" y="3073857"/>
            <a:chExt cx="305435" cy="101600"/>
          </a:xfrm>
        </p:grpSpPr>
        <p:sp>
          <p:nvSpPr>
            <p:cNvPr id="12" name="object 12"/>
            <p:cNvSpPr/>
            <p:nvPr/>
          </p:nvSpPr>
          <p:spPr>
            <a:xfrm>
              <a:off x="4508372" y="31242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5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08371" y="30802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940422" y="3073857"/>
            <a:ext cx="305435" cy="101600"/>
            <a:chOff x="6940422" y="3073857"/>
            <a:chExt cx="305435" cy="101600"/>
          </a:xfrm>
        </p:grpSpPr>
        <p:sp>
          <p:nvSpPr>
            <p:cNvPr id="15" name="object 15"/>
            <p:cNvSpPr/>
            <p:nvPr/>
          </p:nvSpPr>
          <p:spPr>
            <a:xfrm>
              <a:off x="6946773" y="31242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4" h="1905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946772" y="30802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0221" y="3607257"/>
            <a:ext cx="305435" cy="101600"/>
            <a:chOff x="5340221" y="3607257"/>
            <a:chExt cx="305435" cy="101600"/>
          </a:xfrm>
        </p:grpSpPr>
        <p:sp>
          <p:nvSpPr>
            <p:cNvPr id="18" name="object 18"/>
            <p:cNvSpPr/>
            <p:nvPr/>
          </p:nvSpPr>
          <p:spPr>
            <a:xfrm>
              <a:off x="5346572" y="36576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46571" y="3613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102221" y="4140658"/>
            <a:ext cx="305435" cy="101600"/>
            <a:chOff x="6102221" y="4140658"/>
            <a:chExt cx="305435" cy="101600"/>
          </a:xfrm>
        </p:grpSpPr>
        <p:sp>
          <p:nvSpPr>
            <p:cNvPr id="21" name="object 21"/>
            <p:cNvSpPr/>
            <p:nvPr/>
          </p:nvSpPr>
          <p:spPr>
            <a:xfrm>
              <a:off x="6108572" y="41910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108571" y="41470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492621" y="5055058"/>
            <a:ext cx="305435" cy="101600"/>
            <a:chOff x="5492621" y="5055058"/>
            <a:chExt cx="305435" cy="101600"/>
          </a:xfrm>
        </p:grpSpPr>
        <p:sp>
          <p:nvSpPr>
            <p:cNvPr id="24" name="object 24"/>
            <p:cNvSpPr/>
            <p:nvPr/>
          </p:nvSpPr>
          <p:spPr>
            <a:xfrm>
              <a:off x="5498972" y="51054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498971" y="50614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53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50" y="74326"/>
            <a:ext cx="8051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8.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BASED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INDEXED WITH DISPLACEMENT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ADDRESSING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97" y="1016000"/>
            <a:ext cx="695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Memory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the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sum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index</a:t>
            </a:r>
            <a:r>
              <a:rPr kumimoji="0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 </a:t>
            </a:r>
            <a:r>
              <a:rPr kumimoji="0" sz="2400" b="0" i="0" u="none" strike="noStrike" kern="0" cap="none" spc="-6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base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displacement</a:t>
            </a:r>
            <a:r>
              <a:rPr kumimoji="0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within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186590"/>
            <a:ext cx="5810885" cy="830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0" algn="l"/>
                <a:tab pos="3055620" algn="l"/>
                <a:tab pos="3753485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MOV</a:t>
            </a:r>
            <a:r>
              <a:rPr kumimoji="0" sz="24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AX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,[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BX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I+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]	;	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	[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BX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I+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]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AH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08729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JMP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[BX+DI+6]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	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6571" y="2309876"/>
            <a:ext cx="1184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[BX+SI+7]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2672" y="2686293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[BX+DI+7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BX+DI+6]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991104"/>
            <a:ext cx="415353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66670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INC BYTE PTR [BP+SI+5]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 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DEC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WORD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PTR	[BP+DI+5]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9621" y="2388057"/>
            <a:ext cx="305435" cy="101600"/>
            <a:chOff x="4349621" y="2388057"/>
            <a:chExt cx="305435" cy="101600"/>
          </a:xfrm>
        </p:grpSpPr>
        <p:sp>
          <p:nvSpPr>
            <p:cNvPr id="9" name="object 9"/>
            <p:cNvSpPr/>
            <p:nvPr/>
          </p:nvSpPr>
          <p:spPr>
            <a:xfrm>
              <a:off x="4355972" y="24384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5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55971" y="23944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88022" y="2464257"/>
            <a:ext cx="305435" cy="101600"/>
            <a:chOff x="6788022" y="2464257"/>
            <a:chExt cx="305435" cy="101600"/>
          </a:xfrm>
        </p:grpSpPr>
        <p:sp>
          <p:nvSpPr>
            <p:cNvPr id="12" name="object 12"/>
            <p:cNvSpPr/>
            <p:nvPr/>
          </p:nvSpPr>
          <p:spPr>
            <a:xfrm>
              <a:off x="6794373" y="25146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4" h="1905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794372" y="2470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87821" y="2845257"/>
            <a:ext cx="305435" cy="101600"/>
            <a:chOff x="5187821" y="2845257"/>
            <a:chExt cx="305435" cy="101600"/>
          </a:xfrm>
        </p:grpSpPr>
        <p:sp>
          <p:nvSpPr>
            <p:cNvPr id="15" name="object 15"/>
            <p:cNvSpPr/>
            <p:nvPr/>
          </p:nvSpPr>
          <p:spPr>
            <a:xfrm>
              <a:off x="5194172" y="28956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5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194171" y="285160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900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5464" y="6466204"/>
            <a:ext cx="50653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Presented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C.GOKUL,AP/EEE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1400" b="0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Velalar</a:t>
            </a:r>
            <a:r>
              <a:rPr kumimoji="0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College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Engg</a:t>
            </a: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1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Tech,</a:t>
            </a:r>
            <a:r>
              <a:rPr kumimoji="0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Erode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55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186" y="191834"/>
            <a:ext cx="5643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9.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Strings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Addressing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5"/>
            <a:ext cx="791654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memory</a:t>
            </a:r>
            <a:r>
              <a:rPr kumimoji="0" sz="30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source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is</a:t>
            </a:r>
            <a:r>
              <a:rPr kumimoji="0" sz="30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SI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3000" b="0" i="0" u="none" strike="noStrike" kern="0" cap="none" spc="-6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data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segment,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 the memory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destination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is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DI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extra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segment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  <a:tab pos="2576830" algn="l"/>
                <a:tab pos="4114800" algn="l"/>
              </a:tabLst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Ex: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MOVSB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[ES:DI]	[DS:SI]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26355"/>
            <a:ext cx="1901825" cy="11226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265" algn="l"/>
                <a:tab pos="1604645" algn="l"/>
              </a:tabLst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If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DF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0	SI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44450" lvl="0" indent="0" algn="r" defTabSz="91440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5835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DF=1	SI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931" y="4626355"/>
            <a:ext cx="6800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lvl="0" indent="-46355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+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  SI-1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228" y="4626355"/>
            <a:ext cx="1678939" cy="11226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Tx/>
              <a:buSzTx/>
              <a:buFontTx/>
              <a:buNone/>
              <a:tabLst>
                <a:tab pos="951230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	DI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+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1230" algn="l"/>
              </a:tabLst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	DI-1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419" y="3836011"/>
            <a:ext cx="229235" cy="101600"/>
            <a:chOff x="4273419" y="3836011"/>
            <a:chExt cx="229235" cy="101600"/>
          </a:xfrm>
        </p:grpSpPr>
        <p:sp>
          <p:nvSpPr>
            <p:cNvPr id="8" name="object 8"/>
            <p:cNvSpPr/>
            <p:nvPr/>
          </p:nvSpPr>
          <p:spPr>
            <a:xfrm>
              <a:off x="4279772" y="3886288"/>
              <a:ext cx="216535" cy="1905"/>
            </a:xfrm>
            <a:custGeom>
              <a:avLst/>
              <a:gdLst/>
              <a:ahLst/>
              <a:cxnLst/>
              <a:rect l="l" t="t" r="r" b="b"/>
              <a:pathLst>
                <a:path w="216535" h="1904">
                  <a:moveTo>
                    <a:pt x="216026" y="149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279769" y="3842361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895" y="88900"/>
                  </a:moveTo>
                  <a:lnTo>
                    <a:pt x="0" y="43929"/>
                  </a:lnTo>
                  <a:lnTo>
                    <a:pt x="76504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820" y="4978858"/>
            <a:ext cx="305435" cy="101600"/>
            <a:chOff x="2520820" y="4978858"/>
            <a:chExt cx="305435" cy="101600"/>
          </a:xfrm>
        </p:grpSpPr>
        <p:sp>
          <p:nvSpPr>
            <p:cNvPr id="11" name="object 11"/>
            <p:cNvSpPr/>
            <p:nvPr/>
          </p:nvSpPr>
          <p:spPr>
            <a:xfrm>
              <a:off x="2527173" y="50292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27170" y="49852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20820" y="5512258"/>
            <a:ext cx="305435" cy="101600"/>
            <a:chOff x="2520820" y="5512258"/>
            <a:chExt cx="305435" cy="101600"/>
          </a:xfrm>
        </p:grpSpPr>
        <p:sp>
          <p:nvSpPr>
            <p:cNvPr id="14" name="object 14"/>
            <p:cNvSpPr/>
            <p:nvPr/>
          </p:nvSpPr>
          <p:spPr>
            <a:xfrm>
              <a:off x="2527173" y="5562664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27170" y="55186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959221" y="4902658"/>
            <a:ext cx="305435" cy="101600"/>
            <a:chOff x="4959221" y="4902658"/>
            <a:chExt cx="305435" cy="101600"/>
          </a:xfrm>
        </p:grpSpPr>
        <p:sp>
          <p:nvSpPr>
            <p:cNvPr id="17" name="object 17"/>
            <p:cNvSpPr/>
            <p:nvPr/>
          </p:nvSpPr>
          <p:spPr>
            <a:xfrm>
              <a:off x="4965572" y="4953063"/>
              <a:ext cx="292735" cy="1905"/>
            </a:xfrm>
            <a:custGeom>
              <a:avLst/>
              <a:gdLst/>
              <a:ahLst/>
              <a:cxnLst/>
              <a:rect l="l" t="t" r="r" b="b"/>
              <a:pathLst>
                <a:path w="292735" h="1904">
                  <a:moveTo>
                    <a:pt x="292226" y="15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965571" y="490900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971" y="88899"/>
                  </a:moveTo>
                  <a:lnTo>
                    <a:pt x="0" y="44056"/>
                  </a:lnTo>
                  <a:lnTo>
                    <a:pt x="7642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959219" y="5436211"/>
            <a:ext cx="229235" cy="101600"/>
            <a:chOff x="4959219" y="5436211"/>
            <a:chExt cx="229235" cy="101600"/>
          </a:xfrm>
        </p:grpSpPr>
        <p:sp>
          <p:nvSpPr>
            <p:cNvPr id="20" name="object 20"/>
            <p:cNvSpPr/>
            <p:nvPr/>
          </p:nvSpPr>
          <p:spPr>
            <a:xfrm>
              <a:off x="4965572" y="5486488"/>
              <a:ext cx="216535" cy="1905"/>
            </a:xfrm>
            <a:custGeom>
              <a:avLst/>
              <a:gdLst/>
              <a:ahLst/>
              <a:cxnLst/>
              <a:rect l="l" t="t" r="r" b="b"/>
              <a:pathLst>
                <a:path w="216535" h="1904">
                  <a:moveTo>
                    <a:pt x="216026" y="149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65569" y="5442561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5895" y="88899"/>
                  </a:moveTo>
                  <a:lnTo>
                    <a:pt x="0" y="43929"/>
                  </a:lnTo>
                  <a:lnTo>
                    <a:pt x="76504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38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752600"/>
            <a:ext cx="8229600" cy="3533775"/>
          </a:xfrm>
          <a:custGeom>
            <a:avLst/>
            <a:gdLst/>
            <a:ahLst/>
            <a:cxnLst/>
            <a:rect l="l" t="t" r="r" b="b"/>
            <a:pathLst>
              <a:path w="8229600" h="3533775">
                <a:moveTo>
                  <a:pt x="8229600" y="0"/>
                </a:moveTo>
                <a:lnTo>
                  <a:pt x="0" y="0"/>
                </a:lnTo>
                <a:lnTo>
                  <a:pt x="0" y="3533775"/>
                </a:lnTo>
                <a:lnTo>
                  <a:pt x="8229600" y="353377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110" y="1966023"/>
            <a:ext cx="686308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385" marR="5080" indent="-52832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</a:rPr>
              <a:t>I</a:t>
            </a:r>
            <a:r>
              <a:rPr sz="9600" spc="-10" dirty="0">
                <a:solidFill>
                  <a:srgbClr val="C00000"/>
                </a:solidFill>
              </a:rPr>
              <a:t>N</a:t>
            </a:r>
            <a:r>
              <a:rPr sz="9600" spc="-55" dirty="0">
                <a:solidFill>
                  <a:srgbClr val="C00000"/>
                </a:solidFill>
              </a:rPr>
              <a:t>S</a:t>
            </a:r>
            <a:r>
              <a:rPr sz="9600" spc="-5" dirty="0">
                <a:solidFill>
                  <a:srgbClr val="C00000"/>
                </a:solidFill>
              </a:rPr>
              <a:t>T</a:t>
            </a:r>
            <a:r>
              <a:rPr sz="9600" spc="-15" dirty="0">
                <a:solidFill>
                  <a:srgbClr val="C00000"/>
                </a:solidFill>
              </a:rPr>
              <a:t>R</a:t>
            </a:r>
            <a:r>
              <a:rPr sz="9600" spc="-10" dirty="0">
                <a:solidFill>
                  <a:srgbClr val="C00000"/>
                </a:solidFill>
              </a:rPr>
              <a:t>U</a:t>
            </a:r>
            <a:r>
              <a:rPr sz="9600" spc="55" dirty="0">
                <a:solidFill>
                  <a:srgbClr val="C00000"/>
                </a:solidFill>
              </a:rPr>
              <a:t>C</a:t>
            </a:r>
            <a:r>
              <a:rPr sz="9600" spc="5" dirty="0">
                <a:solidFill>
                  <a:srgbClr val="C00000"/>
                </a:solidFill>
              </a:rPr>
              <a:t>T</a:t>
            </a:r>
            <a:r>
              <a:rPr sz="9600" dirty="0">
                <a:solidFill>
                  <a:srgbClr val="C00000"/>
                </a:solidFill>
              </a:rPr>
              <a:t>I</a:t>
            </a:r>
            <a:r>
              <a:rPr sz="9600" spc="10" dirty="0">
                <a:solidFill>
                  <a:srgbClr val="C00000"/>
                </a:solidFill>
              </a:rPr>
              <a:t>O</a:t>
            </a:r>
            <a:r>
              <a:rPr sz="9600" dirty="0">
                <a:solidFill>
                  <a:srgbClr val="C00000"/>
                </a:solidFill>
              </a:rPr>
              <a:t>N  SET</a:t>
            </a:r>
            <a:r>
              <a:rPr sz="9600" spc="-55" dirty="0">
                <a:solidFill>
                  <a:srgbClr val="C00000"/>
                </a:solidFill>
              </a:rPr>
              <a:t> </a:t>
            </a:r>
            <a:r>
              <a:rPr sz="9600" spc="-5" dirty="0">
                <a:solidFill>
                  <a:srgbClr val="C00000"/>
                </a:solidFill>
              </a:rPr>
              <a:t>of</a:t>
            </a:r>
            <a:r>
              <a:rPr sz="9600" spc="-15" dirty="0">
                <a:solidFill>
                  <a:srgbClr val="C00000"/>
                </a:solidFill>
              </a:rPr>
              <a:t> </a:t>
            </a:r>
            <a:r>
              <a:rPr sz="9600" spc="-10" dirty="0">
                <a:solidFill>
                  <a:srgbClr val="C00000"/>
                </a:solidFill>
              </a:rPr>
              <a:t>8086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65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72259"/>
            <a:ext cx="8413750" cy="47415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marR="561975" lvl="0" indent="-342900" defTabSz="914400" eaLnBrk="1" fontAlgn="auto" latinLnBrk="0" hangingPunct="1">
              <a:lnSpc>
                <a:spcPts val="281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Instruction:-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6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binary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pattern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designed </a:t>
            </a:r>
            <a:r>
              <a:rPr kumimoji="0" sz="2600" b="0" i="0" u="none" strike="noStrike" kern="0" cap="none" spc="-5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inside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6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microprocessor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to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6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specific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function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55600" marR="5080" lvl="0" indent="-343535" defTabSz="914400" eaLnBrk="1" fontAlgn="auto" latinLnBrk="0" hangingPunct="1">
              <a:lnSpc>
                <a:spcPts val="281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Opcode:-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stands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operational code.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specifies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type </a:t>
            </a:r>
            <a:r>
              <a:rPr kumimoji="0" sz="2600" b="1" i="0" u="none" strike="noStrike" kern="0" cap="none" spc="-5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operation to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be performed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by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CPU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 It is the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first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field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 </a:t>
            </a:r>
            <a:r>
              <a:rPr kumimoji="0" sz="2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machine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language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format.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E.g.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08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opcode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sz="26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“MOV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X,Y”.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54965" marR="62865" lvl="0" indent="-342900" defTabSz="91440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Operand:-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can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also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say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 as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which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operation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should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act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operands 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may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register values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memory </a:t>
            </a:r>
            <a:r>
              <a:rPr kumimoji="0" sz="2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values.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CPU 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executes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instructions using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information </a:t>
            </a:r>
            <a:r>
              <a:rPr kumimoji="0" sz="2600" b="0" i="0" u="none" strike="noStrike" kern="0" cap="none" spc="-5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present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this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field.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may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be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8-bit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sz="26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16-bit 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data.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2" y="124968"/>
            <a:ext cx="8781287" cy="12405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8206" y="305815"/>
            <a:ext cx="5321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48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basics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71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970023"/>
            <a:ext cx="8571230" cy="326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Assembler:-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</a:t>
            </a:r>
            <a:r>
              <a:rPr kumimoji="0" sz="2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converts</a:t>
            </a:r>
            <a:r>
              <a:rPr kumimoji="0" sz="2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</a:t>
            </a:r>
            <a:r>
              <a:rPr kumimoji="0" sz="28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into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sequence</a:t>
            </a:r>
            <a:r>
              <a:rPr kumimoji="0" sz="2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binary</a:t>
            </a:r>
            <a:r>
              <a:rPr kumimoji="0" sz="2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bits,</a:t>
            </a:r>
            <a:r>
              <a:rPr kumimoji="0" sz="28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</a:t>
            </a:r>
            <a:r>
              <a:rPr kumimoji="0" sz="28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sz="28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this</a:t>
            </a:r>
            <a:r>
              <a:rPr kumimoji="0" sz="28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bits</a:t>
            </a:r>
            <a:r>
              <a:rPr kumimoji="0" sz="28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can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be</a:t>
            </a:r>
            <a:r>
              <a:rPr kumimoji="0" sz="28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read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8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processor.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55600" marR="535940" lvl="0" indent="-34353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2608580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Mnemonics:-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these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symbolic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codes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sz="28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either </a:t>
            </a:r>
            <a:r>
              <a:rPr kumimoji="0" sz="2800" b="0" i="0" u="none" strike="noStrike" kern="0" cap="none" spc="-6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instructions</a:t>
            </a:r>
            <a:r>
              <a:rPr kumimoji="0" sz="2800" b="0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	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commands</a:t>
            </a:r>
            <a:r>
              <a:rPr kumimoji="0" sz="28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perform</a:t>
            </a:r>
            <a:r>
              <a:rPr kumimoji="0" sz="28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particular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function.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E.g.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MOV,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ADD,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SUB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etc.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" y="124968"/>
            <a:ext cx="8857488" cy="1240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0106" y="305815"/>
            <a:ext cx="5321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48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basics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0288" y="646372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0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61704" cy="14691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583679" cy="7818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644" y="0"/>
              <a:ext cx="1895855" cy="7818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62356"/>
              <a:ext cx="4116323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939" y="98552"/>
            <a:ext cx="7200265" cy="166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b="1" spc="-80" dirty="0">
                <a:solidFill>
                  <a:srgbClr val="FF0000"/>
                </a:solidFill>
                <a:latin typeface="Trebuchet MS"/>
                <a:cs typeface="Trebuchet MS"/>
              </a:rPr>
              <a:t>Types</a:t>
            </a:r>
            <a:r>
              <a:rPr sz="390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8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90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10" dirty="0">
                <a:solidFill>
                  <a:srgbClr val="FF0000"/>
                </a:solidFill>
                <a:latin typeface="Trebuchet MS"/>
                <a:cs typeface="Trebuchet MS"/>
              </a:rPr>
              <a:t>instruction</a:t>
            </a:r>
            <a:r>
              <a:rPr sz="3900" b="1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25" dirty="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sz="39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8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90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140" dirty="0">
                <a:solidFill>
                  <a:srgbClr val="FF0000"/>
                </a:solidFill>
                <a:latin typeface="Trebuchet MS"/>
                <a:cs typeface="Trebuchet MS"/>
              </a:rPr>
              <a:t>8086 </a:t>
            </a:r>
            <a:r>
              <a:rPr sz="3900" b="1" spc="-1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25" dirty="0">
                <a:solidFill>
                  <a:srgbClr val="FF0000"/>
                </a:solidFill>
                <a:latin typeface="Trebuchet MS"/>
                <a:cs typeface="Trebuchet MS"/>
              </a:rPr>
              <a:t>microprocessor</a:t>
            </a:r>
            <a:endParaRPr sz="39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905"/>
              </a:spcBef>
            </a:pPr>
            <a:r>
              <a:rPr sz="2200" b="1" spc="30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sz="2200" b="1" spc="-80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2200" b="1" spc="25" dirty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r>
              <a:rPr sz="2200" b="1" spc="-215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r>
              <a:rPr sz="2200" b="1" spc="-2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b="1" spc="34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2200" b="1" spc="-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2200" b="1" spc="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200" b="1" spc="-1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2200" b="1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b="1" spc="34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2200" b="1" spc="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200" b="1" spc="-75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2200" b="1" spc="-60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200" b="1" spc="-250" dirty="0">
                <a:solidFill>
                  <a:srgbClr val="000000"/>
                </a:solidFill>
                <a:latin typeface="Trebuchet MS"/>
                <a:cs typeface="Trebuchet MS"/>
              </a:rPr>
              <a:t>/</a:t>
            </a:r>
            <a:r>
              <a:rPr sz="2200" b="1" spc="-4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200" b="1" spc="10" dirty="0">
                <a:solidFill>
                  <a:srgbClr val="000000"/>
                </a:solidFill>
                <a:latin typeface="Trebuchet MS"/>
                <a:cs typeface="Trebuchet MS"/>
              </a:rPr>
              <a:t>ra</a:t>
            </a:r>
            <a:r>
              <a:rPr sz="2200" b="1" spc="-20" dirty="0">
                <a:solidFill>
                  <a:srgbClr val="000000"/>
                </a:solidFill>
                <a:latin typeface="Trebuchet MS"/>
                <a:cs typeface="Trebuchet MS"/>
              </a:rPr>
              <a:t>ns</a:t>
            </a:r>
            <a:r>
              <a:rPr sz="2200" b="1" spc="-185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2200" b="1" spc="-5" dirty="0">
                <a:solidFill>
                  <a:srgbClr val="000000"/>
                </a:solidFill>
                <a:latin typeface="Trebuchet MS"/>
                <a:cs typeface="Trebuchet MS"/>
              </a:rPr>
              <a:t>er</a:t>
            </a:r>
            <a:r>
              <a:rPr sz="2200" b="1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b="1" spc="-6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2200" b="1" spc="-20" dirty="0">
                <a:solidFill>
                  <a:srgbClr val="000000"/>
                </a:solidFill>
                <a:latin typeface="Trebuchet MS"/>
                <a:cs typeface="Trebuchet MS"/>
              </a:rPr>
              <a:t>ns</a:t>
            </a:r>
            <a:r>
              <a:rPr sz="2200" b="1" spc="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200" b="1" spc="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2200" b="1" spc="1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200" b="1" spc="-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2200" b="1" spc="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200" b="1" spc="-6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2200" b="1" spc="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200" b="1" spc="-20" dirty="0">
                <a:solidFill>
                  <a:srgbClr val="000000"/>
                </a:solidFill>
                <a:latin typeface="Trebuchet MS"/>
                <a:cs typeface="Trebuchet MS"/>
              </a:rPr>
              <a:t>ns</a:t>
            </a:r>
            <a:r>
              <a:rPr sz="2200" b="1" spc="-215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436" y="2091943"/>
            <a:ext cx="4916170" cy="449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4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ic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4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Loop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389255" lvl="0" indent="0" defTabSz="914400" eaLnBrk="1" fontAlgn="auto" latinLnBrk="0" hangingPunct="1">
              <a:lnSpc>
                <a:spcPts val="542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hine </a:t>
            </a:r>
            <a:r>
              <a:rPr kumimoji="0" sz="2200" b="1" i="0" u="none" strike="noStrike" kern="0" cap="none" spc="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ol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  </a:t>
            </a: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6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nipul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  </a:t>
            </a: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7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ft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2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s.  </a:t>
            </a:r>
            <a:r>
              <a:rPr kumimoji="0" sz="22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ing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ion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513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31"/>
              <a:ext cx="8985504" cy="1057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0876"/>
              <a:ext cx="844295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83" y="150876"/>
              <a:ext cx="938783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" y="150876"/>
              <a:ext cx="8369806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281432"/>
            <a:ext cx="819213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65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3900" b="1" spc="-1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3900" b="1" spc="6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3900" b="1" spc="-38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3900" b="1" spc="-48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62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3900" b="1" spc="-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900" b="1" spc="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900" b="1" spc="-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900" b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5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3900" b="1" spc="10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900" b="1" spc="-14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3900" b="1" spc="-9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3900" b="1" spc="-200" dirty="0">
                <a:solidFill>
                  <a:srgbClr val="FF0000"/>
                </a:solidFill>
                <a:latin typeface="Trebuchet MS"/>
                <a:cs typeface="Trebuchet MS"/>
              </a:rPr>
              <a:t>/t</a:t>
            </a:r>
            <a:r>
              <a:rPr sz="3900" b="1" spc="8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900" b="1" spc="-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900" b="1" spc="-4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3900" b="1" spc="-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900" b="1" spc="-30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900" b="1" spc="-1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900" b="1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900" b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900" b="1" spc="-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3900" b="1" spc="-3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3900" b="1" spc="-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900" b="1" spc="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900" b="1" spc="8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900" b="1" spc="-45" dirty="0">
                <a:solidFill>
                  <a:srgbClr val="FF0000"/>
                </a:solidFill>
                <a:latin typeface="Trebuchet MS"/>
                <a:cs typeface="Trebuchet MS"/>
              </a:rPr>
              <a:t>uc</a:t>
            </a:r>
            <a:r>
              <a:rPr sz="3900" b="1" spc="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900" b="1" spc="-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3900" b="1" spc="10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900" b="1" spc="-4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3900" b="1" spc="-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900" b="1" spc="-38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1161097"/>
            <a:ext cx="8270875" cy="524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4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1" i="0" u="none" strike="noStrike" kern="0" cap="none" spc="-10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1" i="0" u="none" strike="noStrike" kern="0" cap="none" spc="4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38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409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000" b="1" i="0" u="none" strike="noStrike" kern="0" cap="none" spc="3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1" i="0" u="none" strike="noStrike" kern="0" cap="none" spc="29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3000" b="1" i="0" u="none" strike="noStrike" kern="0" cap="none" spc="-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4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1" i="0" u="none" strike="noStrike" kern="0" cap="none" spc="-7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1" i="0" u="none" strike="noStrike" kern="0" cap="none" spc="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1" i="0" u="none" strike="noStrike" kern="0" cap="none" spc="-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1" i="0" u="none" strike="noStrike" kern="0" cap="none" spc="-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ina</a:t>
            </a:r>
            <a:r>
              <a:rPr kumimoji="0" sz="3000" b="1" i="0" u="none" strike="noStrike" kern="0" cap="none" spc="-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1" i="0" u="none" strike="noStrike" kern="0" cap="none" spc="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1" i="0" u="none" strike="noStrike" kern="0" cap="none" spc="-16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n,</a:t>
            </a:r>
            <a:r>
              <a:rPr kumimoji="0" sz="3000" b="1" i="0" u="none" strike="noStrike" kern="0" cap="none" spc="-4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2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1" i="0" u="none" strike="noStrike" kern="0" cap="none" spc="9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1" i="0" u="none" strike="noStrike" kern="0" cap="none" spc="2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000" b="1" i="0" u="none" strike="noStrike" kern="0" cap="none" spc="-6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1" i="0" u="none" strike="noStrike" kern="0" cap="none" spc="-5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ce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There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will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7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transfer</a:t>
            </a:r>
            <a:r>
              <a:rPr kumimoji="0" sz="27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7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27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27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destination.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415290" lvl="0" indent="-283845" defTabSz="914400" eaLnBrk="1" fontAlgn="auto" latinLnBrk="0" hangingPunct="1">
              <a:lnSpc>
                <a:spcPts val="292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700" b="0" i="0" u="none" strike="noStrike" kern="0" cap="none" spc="-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7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io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7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ia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  </a:t>
            </a:r>
            <a:r>
              <a:rPr kumimoji="0" sz="27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data.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27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an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7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2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7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ra</a:t>
            </a:r>
            <a:r>
              <a:rPr kumimoji="0" sz="27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ts val="292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na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nn</a:t>
            </a:r>
            <a:r>
              <a:rPr kumimoji="0" sz="27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7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  </a:t>
            </a:r>
            <a:r>
              <a:rPr kumimoji="0" sz="27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7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7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7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2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rs</a:t>
            </a:r>
            <a:r>
              <a:rPr kumimoji="0" sz="27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7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7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7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E.g.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700" b="0" i="0" u="none" strike="noStrike" kern="0" cap="none" spc="-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700" b="0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7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037</a:t>
            </a:r>
            <a:r>
              <a:rPr kumimoji="0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7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700" b="0" i="0" u="none" strike="noStrike" kern="0" cap="none" spc="-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700" b="0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7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7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7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150" b="0" i="0" u="none" strike="noStrike" kern="0" cap="none" spc="-25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7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7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700" b="0" i="0" u="none" strike="noStrike" kern="0" cap="none" spc="-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700" b="0" i="0" u="none" strike="noStrike" kern="0" cap="none" spc="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7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7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700" b="0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7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7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27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030</a:t>
            </a:r>
            <a:r>
              <a:rPr kumimoji="0" sz="27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7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7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7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]</a:t>
            </a:r>
            <a:r>
              <a:rPr kumimoji="0" sz="27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83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221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Memory</a:t>
            </a:r>
            <a:r>
              <a:rPr sz="44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Segmentation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8083"/>
            <a:ext cx="8000365" cy="42830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808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as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20-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dd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res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914400" lvl="0" indent="-343535" defTabSz="914400" eaLnBrk="1" fontAlgn="auto" latinLnBrk="0" hangingPunct="1">
              <a:lnSpc>
                <a:spcPts val="303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dd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ress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ax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MB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  memory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5080" lvl="0" indent="-342900" defTabSz="914400" eaLnBrk="1" fontAlgn="auto" latinLnBrk="0" hangingPunct="1">
              <a:lnSpc>
                <a:spcPts val="303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808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on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ly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ou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64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se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g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ts 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time within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this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1MB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range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ese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ou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ll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Code</a:t>
            </a:r>
            <a:r>
              <a:rPr kumimoji="0" sz="2400" b="1" i="0" u="none" strike="noStrike" kern="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r>
              <a:rPr kumimoji="0" sz="2400" b="1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sz="2400" b="1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Extra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5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56250" y="1504950"/>
          <a:ext cx="2819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75" dirty="0">
                          <a:latin typeface="Trebuchet MS"/>
                          <a:cs typeface="Trebuchet MS"/>
                        </a:rPr>
                        <a:t>BX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2000H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514475"/>
          <a:ext cx="2819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425" dirty="0">
                          <a:latin typeface="Trebuchet MS"/>
                          <a:cs typeface="Trebuchet MS"/>
                        </a:rPr>
                        <a:t>AX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2000H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476504"/>
            <a:ext cx="2317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225" dirty="0">
                <a:solidFill>
                  <a:srgbClr val="000000"/>
                </a:solidFill>
                <a:latin typeface="Trebuchet MS"/>
                <a:cs typeface="Trebuchet MS"/>
              </a:rPr>
              <a:t>BEFORE </a:t>
            </a:r>
            <a:r>
              <a:rPr sz="2800" b="1" spc="2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1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2800" b="1" spc="580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2800" b="1" spc="1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2800" b="1" spc="40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2800" b="1" spc="44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800" b="1" spc="254" dirty="0">
                <a:solidFill>
                  <a:srgbClr val="000000"/>
                </a:solidFill>
                <a:latin typeface="Trebuchet MS"/>
                <a:cs typeface="Trebuchet MS"/>
              </a:rPr>
              <a:t>TI</a:t>
            </a:r>
            <a:r>
              <a:rPr sz="2800" b="1" spc="40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800" b="1" spc="49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907" y="476504"/>
            <a:ext cx="2317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 </a:t>
            </a:r>
            <a:r>
              <a:rPr kumimoji="0" sz="2800" b="1" i="0" u="none" strike="noStrike" kern="0" cap="none" spc="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8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</a:t>
            </a:r>
            <a:r>
              <a:rPr kumimoji="0" sz="2800" b="1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1" i="0" u="none" strike="noStrike" kern="0" cap="none" spc="4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7740" y="1540065"/>
            <a:ext cx="185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335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400" b="1" i="0" u="none" strike="noStrike" kern="0" cap="none" spc="180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400" b="1" i="0" u="none" strike="noStrike" kern="0" cap="none" spc="300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400" b="1" i="0" u="none" strike="noStrike" kern="0" cap="none" spc="-245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245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400" b="1" i="0" u="none" strike="noStrike" kern="0" cap="none" spc="505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400" b="1" i="0" u="none" strike="noStrike" kern="0" cap="none" spc="204" normalizeH="0" baseline="0" noProof="0" dirty="0">
                <a:ln>
                  <a:noFill/>
                </a:ln>
                <a:solidFill>
                  <a:srgbClr val="4B2203"/>
                </a:solidFill>
                <a:effectLst/>
                <a:uLnTx/>
                <a:uFillTx/>
                <a:latin typeface="Trebuchet MS"/>
                <a:cs typeface="Trebuchet MS"/>
              </a:rPr>
              <a:t>,AX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4650" y="4032250"/>
          <a:ext cx="2209800" cy="280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91440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A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B </a:t>
                      </a:r>
                      <a:r>
                        <a:rPr sz="2000" b="1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70" dirty="0">
                          <a:latin typeface="Trebuchet MS"/>
                          <a:cs typeface="Trebuchet MS"/>
                        </a:rPr>
                        <a:t>BL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 marR="241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20" dirty="0">
                          <a:latin typeface="Trebuchet MS"/>
                          <a:cs typeface="Trebuchet MS"/>
                        </a:rPr>
                        <a:t>CL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D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20" dirty="0">
                          <a:latin typeface="Trebuchet MS"/>
                          <a:cs typeface="Trebuchet MS"/>
                        </a:rPr>
                        <a:t>DL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08650" y="4032250"/>
          <a:ext cx="2209800" cy="280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90805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A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B </a:t>
                      </a:r>
                      <a:r>
                        <a:rPr sz="2000" b="1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70" dirty="0">
                          <a:latin typeface="Trebuchet MS"/>
                          <a:cs typeface="Trebuchet MS"/>
                        </a:rPr>
                        <a:t>BL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 marR="241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20" dirty="0">
                          <a:latin typeface="Trebuchet MS"/>
                          <a:cs typeface="Trebuchet MS"/>
                        </a:rPr>
                        <a:t>CL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 marR="241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D  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20" dirty="0">
                          <a:latin typeface="Trebuchet MS"/>
                          <a:cs typeface="Trebuchet MS"/>
                        </a:rPr>
                        <a:t>DL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36340" y="46642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MOV</a:t>
            </a:r>
            <a:r>
              <a:rPr kumimoji="0" sz="2400" b="1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CL,M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13050" y="4032250"/>
          <a:ext cx="685800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47050" y="4032250"/>
          <a:ext cx="685800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2140" y="2838704"/>
            <a:ext cx="2317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BEFORE </a:t>
            </a:r>
            <a:r>
              <a:rPr kumimoji="0" sz="2800" b="1" i="0" u="none" strike="noStrike" kern="0" cap="none" spc="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8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</a:t>
            </a:r>
            <a:r>
              <a:rPr kumimoji="0" sz="2800" b="1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1" i="0" u="none" strike="noStrike" kern="0" cap="none" spc="4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07" y="2991038"/>
            <a:ext cx="2317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 </a:t>
            </a:r>
            <a:r>
              <a:rPr kumimoji="0" sz="2800" b="1" i="0" u="none" strike="noStrike" kern="0" cap="none" spc="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8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</a:t>
            </a:r>
            <a:r>
              <a:rPr kumimoji="0" sz="2800" b="1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1" i="0" u="none" strike="noStrike" kern="0" cap="none" spc="4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474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09304" cy="1222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39"/>
              <a:ext cx="5017007" cy="11125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7611"/>
            <a:ext cx="4344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95" dirty="0">
                <a:solidFill>
                  <a:srgbClr val="FF0000"/>
                </a:solidFill>
                <a:latin typeface="Trebuchet MS"/>
                <a:cs typeface="Trebuchet MS"/>
              </a:rPr>
              <a:t>Stack</a:t>
            </a:r>
            <a:r>
              <a:rPr sz="5400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5400" b="1" spc="-10" dirty="0">
                <a:solidFill>
                  <a:srgbClr val="FF0000"/>
                </a:solidFill>
                <a:latin typeface="Trebuchet MS"/>
                <a:cs typeface="Trebuchet MS"/>
              </a:rPr>
              <a:t>Pointer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036" y="1314704"/>
            <a:ext cx="7924165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 lvl="0" indent="-28321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16-bit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register,</a:t>
            </a:r>
            <a:r>
              <a:rPr kumimoji="0" sz="2800" b="0" i="0" u="none" strike="noStrike" kern="0" cap="none" spc="-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contains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address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2800" b="0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28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ent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28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2065" lvl="0" indent="-28384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operation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includes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pushing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(providing)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 </a:t>
            </a:r>
            <a:r>
              <a:rPr kumimoji="0" sz="2800" b="0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popping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(taking)data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425450" lvl="0" indent="-28384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Pushing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operation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decrements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2800" b="0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Popping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operation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increments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pointer.</a:t>
            </a:r>
            <a:r>
              <a:rPr kumimoji="0" sz="2800" b="0" i="0" u="none" strike="noStrike" kern="0" cap="none" spc="-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i.e. 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there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last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first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out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(LIFO)</a:t>
            </a:r>
            <a:r>
              <a:rPr kumimoji="0" sz="28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operation.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632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440"/>
              <a:ext cx="8985504" cy="10698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8684"/>
              <a:ext cx="856487" cy="832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5" y="138683"/>
              <a:ext cx="963167" cy="8321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38683"/>
              <a:ext cx="4044695" cy="83210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273811"/>
            <a:ext cx="386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0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b="1" spc="-135" dirty="0">
                <a:solidFill>
                  <a:srgbClr val="FFFF00"/>
                </a:solidFill>
                <a:latin typeface="Trebuchet MS"/>
                <a:cs typeface="Trebuchet MS"/>
              </a:rPr>
              <a:t>2</a:t>
            </a:r>
            <a:r>
              <a:rPr b="1" spc="60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b="1" spc="-390" dirty="0">
                <a:solidFill>
                  <a:srgbClr val="FFFF00"/>
                </a:solidFill>
                <a:latin typeface="Trebuchet MS"/>
                <a:cs typeface="Trebuchet MS"/>
              </a:rPr>
              <a:t>.</a:t>
            </a:r>
            <a:r>
              <a:rPr b="1" spc="-4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b="1" spc="265" dirty="0">
                <a:solidFill>
                  <a:srgbClr val="FFFF00"/>
                </a:solidFill>
                <a:latin typeface="Trebuchet MS"/>
                <a:cs typeface="Trebuchet MS"/>
              </a:rPr>
              <a:t>P</a:t>
            </a:r>
            <a:r>
              <a:rPr b="1" spc="-30" dirty="0">
                <a:solidFill>
                  <a:srgbClr val="FFFF00"/>
                </a:solidFill>
                <a:latin typeface="Trebuchet MS"/>
                <a:cs typeface="Trebuchet MS"/>
              </a:rPr>
              <a:t>us</a:t>
            </a:r>
            <a:r>
              <a:rPr b="1" spc="-45" dirty="0">
                <a:solidFill>
                  <a:srgbClr val="FFFF00"/>
                </a:solidFill>
                <a:latin typeface="Trebuchet MS"/>
                <a:cs typeface="Trebuchet MS"/>
              </a:rPr>
              <a:t>h</a:t>
            </a:r>
            <a:r>
              <a:rPr b="1" spc="-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b="1" spc="235" dirty="0">
                <a:solidFill>
                  <a:srgbClr val="FFFF00"/>
                </a:solidFill>
                <a:latin typeface="Trebuchet MS"/>
                <a:cs typeface="Trebuchet MS"/>
              </a:rPr>
              <a:t>So</a:t>
            </a:r>
            <a:r>
              <a:rPr b="1" spc="-40" dirty="0">
                <a:solidFill>
                  <a:srgbClr val="FFFF00"/>
                </a:solidFill>
                <a:latin typeface="Trebuchet MS"/>
                <a:cs typeface="Trebuchet MS"/>
              </a:rPr>
              <a:t>u</a:t>
            </a:r>
            <a:r>
              <a:rPr b="1" spc="-25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b="1" spc="-50" dirty="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b="1" spc="-9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1115377"/>
            <a:ext cx="7780655" cy="51917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5910" marR="873125" lvl="0" indent="-283845" defTabSz="914400" eaLnBrk="1" fontAlgn="auto" latinLnBrk="0" hangingPunct="1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can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register,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segment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ts val="288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pushes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specified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ou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decremented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by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hi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ghe</a:t>
            </a:r>
            <a:r>
              <a:rPr kumimoji="0" sz="3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7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E.g.: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0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000" b="0" i="0" u="none" strike="noStrike" kern="0" cap="none" spc="-3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DS;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H];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9901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00400" y="1127760"/>
              <a:ext cx="4876800" cy="370840"/>
            </a:xfrm>
            <a:custGeom>
              <a:avLst/>
              <a:gdLst/>
              <a:ahLst/>
              <a:cxnLst/>
              <a:rect l="l" t="t" r="r" b="b"/>
              <a:pathLst>
                <a:path w="4876800" h="370840">
                  <a:moveTo>
                    <a:pt x="48768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876800" y="370839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EDCE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1498600"/>
              <a:ext cx="4876800" cy="370840"/>
            </a:xfrm>
            <a:custGeom>
              <a:avLst/>
              <a:gdLst/>
              <a:ahLst/>
              <a:cxnLst/>
              <a:rect l="l" t="t" r="r" b="b"/>
              <a:pathLst>
                <a:path w="4876800" h="370839">
                  <a:moveTo>
                    <a:pt x="48768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876800" y="370839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E8EEF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1869439"/>
              <a:ext cx="4876800" cy="370840"/>
            </a:xfrm>
            <a:custGeom>
              <a:avLst/>
              <a:gdLst/>
              <a:ahLst/>
              <a:cxnLst/>
              <a:rect l="l" t="t" r="r" b="b"/>
              <a:pathLst>
                <a:path w="4876800" h="370839">
                  <a:moveTo>
                    <a:pt x="48768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876800" y="370839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EDCE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94050" y="1108709"/>
              <a:ext cx="4889500" cy="767080"/>
            </a:xfrm>
            <a:custGeom>
              <a:avLst/>
              <a:gdLst/>
              <a:ahLst/>
              <a:cxnLst/>
              <a:rect l="l" t="t" r="r" b="b"/>
              <a:pathLst>
                <a:path w="4889500" h="767080">
                  <a:moveTo>
                    <a:pt x="4889500" y="754380"/>
                  </a:moveTo>
                  <a:lnTo>
                    <a:pt x="0" y="754380"/>
                  </a:lnTo>
                  <a:lnTo>
                    <a:pt x="0" y="767080"/>
                  </a:lnTo>
                  <a:lnTo>
                    <a:pt x="4889500" y="767080"/>
                  </a:lnTo>
                  <a:lnTo>
                    <a:pt x="4889500" y="754380"/>
                  </a:lnTo>
                  <a:close/>
                </a:path>
                <a:path w="4889500" h="767080">
                  <a:moveTo>
                    <a:pt x="4889500" y="383540"/>
                  </a:moveTo>
                  <a:lnTo>
                    <a:pt x="0" y="383540"/>
                  </a:lnTo>
                  <a:lnTo>
                    <a:pt x="0" y="396240"/>
                  </a:lnTo>
                  <a:lnTo>
                    <a:pt x="4889500" y="396240"/>
                  </a:lnTo>
                  <a:lnTo>
                    <a:pt x="4889500" y="383540"/>
                  </a:lnTo>
                  <a:close/>
                </a:path>
                <a:path w="4889500" h="767080">
                  <a:moveTo>
                    <a:pt x="4889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9500" y="38100"/>
                  </a:lnTo>
                  <a:lnTo>
                    <a:pt x="488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00400" y="755650"/>
              <a:ext cx="0" cy="1490980"/>
            </a:xfrm>
            <a:custGeom>
              <a:avLst/>
              <a:gdLst/>
              <a:ahLst/>
              <a:cxnLst/>
              <a:rect l="l" t="t" r="r" b="b"/>
              <a:pathLst>
                <a:path h="1490980">
                  <a:moveTo>
                    <a:pt x="0" y="0"/>
                  </a:moveTo>
                  <a:lnTo>
                    <a:pt x="0" y="1490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77200" y="755650"/>
              <a:ext cx="0" cy="1490980"/>
            </a:xfrm>
            <a:custGeom>
              <a:avLst/>
              <a:gdLst/>
              <a:ahLst/>
              <a:cxnLst/>
              <a:rect l="l" t="t" r="r" b="b"/>
              <a:pathLst>
                <a:path h="1490980">
                  <a:moveTo>
                    <a:pt x="0" y="0"/>
                  </a:moveTo>
                  <a:lnTo>
                    <a:pt x="0" y="1490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94050" y="762000"/>
              <a:ext cx="4889500" cy="0"/>
            </a:xfrm>
            <a:custGeom>
              <a:avLst/>
              <a:gdLst/>
              <a:ahLst/>
              <a:cxnLst/>
              <a:rect l="l" t="t" r="r" b="b"/>
              <a:pathLst>
                <a:path w="4889500">
                  <a:moveTo>
                    <a:pt x="0" y="0"/>
                  </a:moveTo>
                  <a:lnTo>
                    <a:pt x="4889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194050" y="2240279"/>
              <a:ext cx="4889500" cy="0"/>
            </a:xfrm>
            <a:custGeom>
              <a:avLst/>
              <a:gdLst/>
              <a:ahLst/>
              <a:cxnLst/>
              <a:rect l="l" t="t" r="r" b="b"/>
              <a:pathLst>
                <a:path w="4889500">
                  <a:moveTo>
                    <a:pt x="0" y="0"/>
                  </a:moveTo>
                  <a:lnTo>
                    <a:pt x="4889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06750" y="768350"/>
            <a:ext cx="4864100" cy="340360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984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INITIAL</a:t>
            </a:r>
            <a:r>
              <a:rPr kumimoji="0" sz="1800" b="1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POSITION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70250" y="2660650"/>
          <a:ext cx="4876800" cy="175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2121535" marR="320675" indent="-17970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DECREMENTS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45" dirty="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sz="18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7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55" dirty="0">
                          <a:latin typeface="Trebuchet MS"/>
                          <a:cs typeface="Trebuchet MS"/>
                        </a:rPr>
                        <a:t>STORES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46450" y="4581525"/>
          <a:ext cx="48768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20900" marR="345440" indent="-177101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DECREMENTS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45" dirty="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7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55" dirty="0">
                          <a:latin typeface="Trebuchet MS"/>
                          <a:cs typeface="Trebuchet MS"/>
                        </a:rPr>
                        <a:t>STORES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204" dirty="0">
                          <a:latin typeface="Trebuchet MS"/>
                          <a:cs typeface="Trebuchet MS"/>
                        </a:rPr>
                        <a:t>LOWER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04" dirty="0">
                          <a:latin typeface="Trebuchet MS"/>
                          <a:cs typeface="Trebuchet MS"/>
                        </a:rPr>
                        <a:t>LOWER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36168" y="2005025"/>
            <a:ext cx="123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223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1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8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800" b="1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CK  </a:t>
            </a:r>
            <a:r>
              <a:rPr kumimoji="0" sz="1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168" y="3452748"/>
            <a:ext cx="232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(2)</a:t>
            </a:r>
            <a:r>
              <a:rPr kumimoji="0" sz="18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18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168" y="5281548"/>
            <a:ext cx="117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1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8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800" b="1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CK  </a:t>
            </a:r>
            <a:r>
              <a:rPr kumimoji="0" sz="1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2200" y="3340102"/>
            <a:ext cx="1003300" cy="509905"/>
            <a:chOff x="2362200" y="3340102"/>
            <a:chExt cx="1003300" cy="509905"/>
          </a:xfrm>
        </p:grpSpPr>
        <p:sp>
          <p:nvSpPr>
            <p:cNvPr id="19" name="object 19"/>
            <p:cNvSpPr/>
            <p:nvPr/>
          </p:nvSpPr>
          <p:spPr>
            <a:xfrm>
              <a:off x="2374900" y="3352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374900" y="3352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362200" y="1816102"/>
            <a:ext cx="1003300" cy="3862704"/>
            <a:chOff x="2362200" y="1816102"/>
            <a:chExt cx="1003300" cy="3862704"/>
          </a:xfrm>
        </p:grpSpPr>
        <p:sp>
          <p:nvSpPr>
            <p:cNvPr id="22" name="object 22"/>
            <p:cNvSpPr/>
            <p:nvPr/>
          </p:nvSpPr>
          <p:spPr>
            <a:xfrm>
              <a:off x="2374900" y="1828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5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74900" y="1828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5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74900" y="5181603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374900" y="5181603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961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66050" y="984250"/>
          <a:ext cx="8382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42250" y="4413250"/>
          <a:ext cx="838200" cy="197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1050" y="908050"/>
          <a:ext cx="2667000" cy="173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50" dirty="0">
                          <a:latin typeface="Trebuchet MS"/>
                          <a:cs typeface="Trebuchet MS"/>
                        </a:rPr>
                        <a:t>SP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064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2002H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25" dirty="0">
                          <a:latin typeface="Trebuchet MS"/>
                          <a:cs typeface="Trebuchet MS"/>
                        </a:rPr>
                        <a:t>BH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45" dirty="0">
                          <a:latin typeface="Trebuchet MS"/>
                          <a:cs typeface="Trebuchet MS"/>
                        </a:rPr>
                        <a:t>BL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75" dirty="0">
                          <a:latin typeface="Trebuchet MS"/>
                          <a:cs typeface="Trebuchet MS"/>
                        </a:rPr>
                        <a:t>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CL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70" dirty="0">
                          <a:latin typeface="Trebuchet MS"/>
                          <a:cs typeface="Trebuchet MS"/>
                        </a:rPr>
                        <a:t>DH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51050" y="4565650"/>
          <a:ext cx="2667000" cy="190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50" dirty="0">
                          <a:latin typeface="Trebuchet MS"/>
                          <a:cs typeface="Trebuchet MS"/>
                        </a:rPr>
                        <a:t>SP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705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2000H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225" dirty="0">
                          <a:latin typeface="Trebuchet MS"/>
                          <a:cs typeface="Trebuchet MS"/>
                        </a:rPr>
                        <a:t>BH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145" dirty="0">
                          <a:latin typeface="Trebuchet MS"/>
                          <a:cs typeface="Trebuchet MS"/>
                        </a:rPr>
                        <a:t>BL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75" dirty="0">
                          <a:latin typeface="Trebuchet MS"/>
                          <a:cs typeface="Trebuchet MS"/>
                        </a:rPr>
                        <a:t>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CL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70" dirty="0">
                          <a:latin typeface="Trebuchet MS"/>
                          <a:cs typeface="Trebuchet MS"/>
                        </a:rPr>
                        <a:t>DH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9979" y="249428"/>
            <a:ext cx="333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000000"/>
                </a:solidFill>
                <a:latin typeface="Trebuchet MS"/>
                <a:cs typeface="Trebuchet MS"/>
              </a:rPr>
              <a:t>BEFORE</a:t>
            </a:r>
            <a:r>
              <a:rPr sz="2400" b="1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6740" y="1090676"/>
            <a:ext cx="77216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2000H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2001H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6286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2002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863" y="4519676"/>
            <a:ext cx="7219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2000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2001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2002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3135884"/>
            <a:ext cx="4297045" cy="131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2265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0" cap="none" spc="5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PUSH</a:t>
            </a:r>
            <a:r>
              <a:rPr kumimoji="0" sz="4400" b="1" i="0" u="none" strike="noStrike" kern="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4400" b="1" i="0" u="none" strike="noStrike" kern="0" cap="none" spc="81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CX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16427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440"/>
              <a:ext cx="8985504" cy="10698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8684"/>
              <a:ext cx="5480303" cy="8321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73811"/>
            <a:ext cx="484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FFFF00"/>
                </a:solidFill>
                <a:latin typeface="Trebuchet MS"/>
                <a:cs typeface="Trebuchet MS"/>
              </a:rPr>
              <a:t>(3)</a:t>
            </a:r>
            <a:r>
              <a:rPr b="1" spc="-1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rgbClr val="FFFF00"/>
                </a:solidFill>
                <a:latin typeface="Trebuchet MS"/>
                <a:cs typeface="Trebuchet MS"/>
              </a:rPr>
              <a:t>POP</a:t>
            </a:r>
            <a:r>
              <a:rPr b="1" spc="-10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b="1" spc="35" dirty="0">
                <a:solidFill>
                  <a:srgbClr val="FFFF00"/>
                </a:solidFill>
                <a:latin typeface="Trebuchet MS"/>
                <a:cs typeface="Trebuchet MS"/>
              </a:rPr>
              <a:t>Destination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36" y="1115377"/>
            <a:ext cx="7635875" cy="51917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can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register,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segment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458470" lvl="0" indent="-283845" defTabSz="914400" eaLnBrk="1" fontAlgn="auto" latinLnBrk="0" hangingPunct="1">
              <a:lnSpc>
                <a:spcPts val="288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pops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(takes)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pe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ied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hi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p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emen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ppe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+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hi</a:t>
            </a:r>
            <a:r>
              <a:rPr kumimoji="0" sz="30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poppe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+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6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E.g.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</a:t>
            </a:r>
            <a:r>
              <a:rPr kumimoji="0" sz="30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3000" b="0" i="0" u="none" strike="noStrike" kern="0" cap="none" spc="-4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4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4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H];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330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94050" y="755650"/>
          <a:ext cx="48768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2121535" marR="143510" indent="-1973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ITI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PO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ITI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EAD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ER 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04" dirty="0">
                          <a:latin typeface="Trebuchet MS"/>
                          <a:cs typeface="Trebuchet MS"/>
                        </a:rPr>
                        <a:t>LOWER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0250" y="2660650"/>
          <a:ext cx="4876800" cy="175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2121535" marR="413384" indent="-170433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INCREMENTS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45" dirty="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7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READS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 </a:t>
                      </a:r>
                      <a:r>
                        <a:rPr sz="1800" b="1" spc="-5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04" dirty="0">
                          <a:latin typeface="Trebuchet MS"/>
                          <a:cs typeface="Trebuchet MS"/>
                        </a:rPr>
                        <a:t>LOWER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46450" y="4565650"/>
          <a:ext cx="4876800" cy="175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INCREMENTS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50" dirty="0">
                          <a:latin typeface="Trebuchet MS"/>
                          <a:cs typeface="Trebuchet MS"/>
                        </a:rPr>
                        <a:t>SP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04" dirty="0">
                          <a:latin typeface="Trebuchet MS"/>
                          <a:cs typeface="Trebuchet MS"/>
                        </a:rPr>
                        <a:t>LOWER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85" dirty="0">
                          <a:latin typeface="Trebuchet MS"/>
                          <a:cs typeface="Trebuchet MS"/>
                        </a:rPr>
                        <a:t>HIGHER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6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063" y="1166876"/>
            <a:ext cx="149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496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00"/>
                </a:solidFill>
                <a:latin typeface="Trebuchet MS"/>
                <a:cs typeface="Trebuchet MS"/>
              </a:rPr>
              <a:t>(1</a:t>
            </a:r>
            <a:r>
              <a:rPr sz="1800" b="1" spc="30" dirty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r>
              <a:rPr sz="1800" b="1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1800" b="1" spc="-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800" b="1" spc="19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800" b="1" spc="175" dirty="0">
                <a:solidFill>
                  <a:srgbClr val="000000"/>
                </a:solidFill>
                <a:latin typeface="Trebuchet MS"/>
                <a:cs typeface="Trebuchet MS"/>
              </a:rPr>
              <a:t>CK  </a:t>
            </a:r>
            <a:r>
              <a:rPr sz="1800" b="1" spc="180" dirty="0">
                <a:solidFill>
                  <a:srgbClr val="000000"/>
                </a:solidFill>
                <a:latin typeface="Trebuchet MS"/>
                <a:cs typeface="Trebuchet MS"/>
              </a:rPr>
              <a:t>POINTER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87" y="3452876"/>
            <a:ext cx="232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(2)</a:t>
            </a:r>
            <a:r>
              <a:rPr kumimoji="0" sz="18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</a:t>
            </a:r>
            <a:r>
              <a:rPr kumimoji="0" sz="18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" y="6043599"/>
            <a:ext cx="117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1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1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8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800" b="1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CK  </a:t>
            </a:r>
            <a:r>
              <a:rPr kumimoji="0" sz="1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6000" y="1054102"/>
            <a:ext cx="1003300" cy="509905"/>
            <a:chOff x="2286000" y="1054102"/>
            <a:chExt cx="1003300" cy="509905"/>
          </a:xfrm>
        </p:grpSpPr>
        <p:sp>
          <p:nvSpPr>
            <p:cNvPr id="10" name="object 10"/>
            <p:cNvSpPr/>
            <p:nvPr/>
          </p:nvSpPr>
          <p:spPr>
            <a:xfrm>
              <a:off x="2298700" y="1066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5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98700" y="1066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5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62200" y="3340102"/>
            <a:ext cx="1003300" cy="509905"/>
            <a:chOff x="2362200" y="3340102"/>
            <a:chExt cx="1003300" cy="509905"/>
          </a:xfrm>
        </p:grpSpPr>
        <p:sp>
          <p:nvSpPr>
            <p:cNvPr id="13" name="object 13"/>
            <p:cNvSpPr/>
            <p:nvPr/>
          </p:nvSpPr>
          <p:spPr>
            <a:xfrm>
              <a:off x="2374900" y="3352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374900" y="3352802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438400" y="5930903"/>
            <a:ext cx="1003300" cy="509905"/>
            <a:chOff x="2438400" y="5930903"/>
            <a:chExt cx="1003300" cy="509905"/>
          </a:xfrm>
        </p:grpSpPr>
        <p:sp>
          <p:nvSpPr>
            <p:cNvPr id="16" name="object 16"/>
            <p:cNvSpPr/>
            <p:nvPr/>
          </p:nvSpPr>
          <p:spPr>
            <a:xfrm>
              <a:off x="2451100" y="5943603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735799" y="0"/>
                  </a:moveTo>
                  <a:lnTo>
                    <a:pt x="735799" y="121043"/>
                  </a:lnTo>
                  <a:lnTo>
                    <a:pt x="0" y="121043"/>
                  </a:lnTo>
                  <a:lnTo>
                    <a:pt x="0" y="363143"/>
                  </a:lnTo>
                  <a:lnTo>
                    <a:pt x="735799" y="363143"/>
                  </a:lnTo>
                  <a:lnTo>
                    <a:pt x="735799" y="484187"/>
                  </a:lnTo>
                  <a:lnTo>
                    <a:pt x="977900" y="242087"/>
                  </a:lnTo>
                  <a:lnTo>
                    <a:pt x="735799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51100" y="5943603"/>
              <a:ext cx="977900" cy="484505"/>
            </a:xfrm>
            <a:custGeom>
              <a:avLst/>
              <a:gdLst/>
              <a:ahLst/>
              <a:cxnLst/>
              <a:rect l="l" t="t" r="r" b="b"/>
              <a:pathLst>
                <a:path w="977900" h="484504">
                  <a:moveTo>
                    <a:pt x="0" y="121043"/>
                  </a:moveTo>
                  <a:lnTo>
                    <a:pt x="735799" y="121043"/>
                  </a:lnTo>
                  <a:lnTo>
                    <a:pt x="735799" y="0"/>
                  </a:lnTo>
                  <a:lnTo>
                    <a:pt x="977900" y="242087"/>
                  </a:lnTo>
                  <a:lnTo>
                    <a:pt x="735799" y="484187"/>
                  </a:lnTo>
                  <a:lnTo>
                    <a:pt x="735799" y="363143"/>
                  </a:lnTo>
                  <a:lnTo>
                    <a:pt x="0" y="363143"/>
                  </a:lnTo>
                  <a:lnTo>
                    <a:pt x="0" y="121043"/>
                  </a:lnTo>
                  <a:close/>
                </a:path>
              </a:pathLst>
            </a:custGeom>
            <a:ln w="25400">
              <a:solidFill>
                <a:srgbClr val="266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734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2114550"/>
          <a:ext cx="2209800" cy="98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7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20" dirty="0">
                          <a:latin typeface="Trebuchet MS"/>
                          <a:cs typeface="Trebuchet MS"/>
                        </a:rPr>
                        <a:t>SP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5" dirty="0">
                          <a:latin typeface="Trebuchet MS"/>
                          <a:cs typeface="Trebuchet MS"/>
                        </a:rPr>
                        <a:t>2000H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5391150"/>
          <a:ext cx="2363469" cy="128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0" dirty="0">
                          <a:latin typeface="Trebuchet MS"/>
                          <a:cs typeface="Trebuchet MS"/>
                        </a:rPr>
                        <a:t>SP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2002H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BH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0650" y="1898650"/>
          <a:ext cx="990600" cy="1553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30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50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70650" y="5022850"/>
          <a:ext cx="990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50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39" y="852932"/>
            <a:ext cx="498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90" dirty="0">
                <a:solidFill>
                  <a:srgbClr val="7030A0"/>
                </a:solidFill>
                <a:latin typeface="Trebuchet MS"/>
                <a:cs typeface="Trebuchet MS"/>
              </a:rPr>
              <a:t>BEFORE</a:t>
            </a:r>
            <a:r>
              <a:rPr sz="3600" b="1" spc="-14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600" b="1" spc="459" dirty="0">
                <a:solidFill>
                  <a:srgbClr val="7030A0"/>
                </a:solidFill>
                <a:latin typeface="Trebuchet MS"/>
                <a:cs typeface="Trebuchet MS"/>
              </a:rPr>
              <a:t>EXECUTION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292" y="4281932"/>
            <a:ext cx="478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7530" algn="l"/>
              </a:tabLst>
              <a:defRPr/>
            </a:pPr>
            <a:r>
              <a:rPr kumimoji="0" sz="3600" b="1" i="0" u="none" strike="noStrike" kern="0" cap="none" spc="32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AF</a:t>
            </a:r>
            <a:r>
              <a:rPr kumimoji="0" sz="3600" b="1" i="0" u="none" strike="noStrike" kern="0" cap="none" spc="3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600" b="1" i="0" u="none" strike="noStrike" kern="0" cap="none" spc="2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600" b="1" i="0" u="none" strike="noStrike" kern="0" cap="none" spc="23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3600" b="1" i="0" u="none" strike="noStrike" kern="0" cap="none" spc="2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600" b="1" i="0" u="none" strike="noStrike" kern="0" cap="none" spc="76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600" b="1" i="0" u="none" strike="noStrike" kern="0" cap="none" spc="2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600" b="1" i="0" u="none" strike="noStrike" kern="0" cap="none" spc="51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600" b="1" i="0" u="none" strike="noStrike" kern="0" cap="none" spc="5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600" b="1" i="0" u="none" strike="noStrike" kern="0" cap="none" spc="38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600" b="1" i="0" u="none" strike="noStrike" kern="0" cap="none" spc="19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600" b="1" i="0" u="none" strike="noStrike" kern="0" cap="none" spc="62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600" b="1" i="0" u="none" strike="noStrike" kern="0" cap="none" spc="63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539" y="3131311"/>
            <a:ext cx="2749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0" cap="none" spc="55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POP</a:t>
            </a:r>
            <a:r>
              <a:rPr kumimoji="0" sz="5400" b="1" i="0" u="none" strike="noStrike" kern="0" cap="none" spc="-24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5400" b="1" i="0" u="none" strike="noStrike" kern="0" cap="none" spc="844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BX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7540" y="2003551"/>
            <a:ext cx="79883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2000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2001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7540" y="3005295"/>
            <a:ext cx="798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2002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7540" y="5071391"/>
            <a:ext cx="798830" cy="12065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2000H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2001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2002H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85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31"/>
              <a:ext cx="8985504" cy="1057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0876"/>
              <a:ext cx="768095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3" y="150876"/>
              <a:ext cx="938783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79" y="150876"/>
              <a:ext cx="7391399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281432"/>
            <a:ext cx="72136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6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3900" b="1" spc="-145" dirty="0">
                <a:solidFill>
                  <a:srgbClr val="FFFF00"/>
                </a:solidFill>
                <a:latin typeface="Trebuchet MS"/>
                <a:cs typeface="Trebuchet MS"/>
              </a:rPr>
              <a:t>4</a:t>
            </a:r>
            <a:r>
              <a:rPr sz="3900" b="1" spc="65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3900" b="1" spc="-380" dirty="0">
                <a:solidFill>
                  <a:srgbClr val="FFFF00"/>
                </a:solidFill>
                <a:latin typeface="Trebuchet MS"/>
                <a:cs typeface="Trebuchet MS"/>
              </a:rPr>
              <a:t>.</a:t>
            </a:r>
            <a:r>
              <a:rPr sz="3900" b="1" spc="-484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710" dirty="0">
                <a:solidFill>
                  <a:srgbClr val="FFFF00"/>
                </a:solidFill>
                <a:latin typeface="Trebuchet MS"/>
                <a:cs typeface="Trebuchet MS"/>
              </a:rPr>
              <a:t>X</a:t>
            </a:r>
            <a:r>
              <a:rPr sz="3900" b="1" spc="730" dirty="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sz="3900" b="1" spc="580" dirty="0">
                <a:solidFill>
                  <a:srgbClr val="FFFF00"/>
                </a:solidFill>
                <a:latin typeface="Trebuchet MS"/>
                <a:cs typeface="Trebuchet MS"/>
              </a:rPr>
              <a:t>H</a:t>
            </a:r>
            <a:r>
              <a:rPr sz="3900" b="1" spc="550" dirty="0">
                <a:solidFill>
                  <a:srgbClr val="FFFF00"/>
                </a:solidFill>
                <a:latin typeface="Trebuchet MS"/>
                <a:cs typeface="Trebuchet MS"/>
              </a:rPr>
              <a:t>G</a:t>
            </a:r>
            <a:r>
              <a:rPr sz="3900" b="1" spc="-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620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3900" b="1" spc="-6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3900" b="1" spc="-45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3900" b="1" spc="35" dirty="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sz="3900" b="1" spc="-110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3900" b="1" spc="-40" dirty="0">
                <a:solidFill>
                  <a:srgbClr val="FFFF00"/>
                </a:solidFill>
                <a:latin typeface="Trebuchet MS"/>
                <a:cs typeface="Trebuchet MS"/>
              </a:rPr>
              <a:t>n</a:t>
            </a:r>
            <a:r>
              <a:rPr sz="3900" b="1" spc="-20" dirty="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sz="3900" b="1" spc="35" dirty="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sz="3900" b="1" spc="-110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3900" b="1" spc="105" dirty="0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sz="3900" b="1" spc="-254" dirty="0">
                <a:solidFill>
                  <a:srgbClr val="FFFF00"/>
                </a:solidFill>
                <a:latin typeface="Trebuchet MS"/>
                <a:cs typeface="Trebuchet MS"/>
              </a:rPr>
              <a:t>n</a:t>
            </a:r>
            <a:r>
              <a:rPr sz="3900" b="1" spc="-155" dirty="0">
                <a:solidFill>
                  <a:srgbClr val="FFFF00"/>
                </a:solidFill>
                <a:latin typeface="Trebuchet MS"/>
                <a:cs typeface="Trebuchet MS"/>
              </a:rPr>
              <a:t>,</a:t>
            </a:r>
            <a:r>
              <a:rPr sz="3900" b="1" spc="-434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-2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3900" b="1" spc="105" dirty="0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sz="3900" b="1" spc="-45" dirty="0">
                <a:solidFill>
                  <a:srgbClr val="FFFF00"/>
                </a:solidFill>
                <a:latin typeface="Trebuchet MS"/>
                <a:cs typeface="Trebuchet MS"/>
              </a:rPr>
              <a:t>u</a:t>
            </a:r>
            <a:r>
              <a:rPr sz="3900" b="1" spc="-15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3900" b="1" spc="-50" dirty="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sz="3900" b="1" spc="-240" dirty="0">
                <a:solidFill>
                  <a:srgbClr val="FFFF00"/>
                </a:solidFill>
                <a:latin typeface="Trebuchet MS"/>
                <a:cs typeface="Trebuchet MS"/>
              </a:rPr>
              <a:t>e;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49628"/>
            <a:ext cx="650748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 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exchanges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2400" b="0" i="0" u="none" strike="noStrike" kern="0" cap="none" spc="-7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cannot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exchange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two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directly.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4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exchanged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BL.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exchanged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BH.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E.g.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4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r>
              <a:rPr kumimoji="0" sz="2400" b="0" i="0" u="none" strike="noStrike" kern="0" cap="none" spc="-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XCH</a:t>
            </a:r>
            <a:r>
              <a:rPr kumimoji="0" sz="2400" b="0" i="0" u="none" strike="noStrike" kern="0" cap="none" spc="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BX,</a:t>
            </a:r>
            <a:r>
              <a:rPr kumimoji="0" sz="2400" b="0" i="0" u="none" strike="noStrike" kern="0" cap="none" spc="-5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4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4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r>
              <a:rPr kumimoji="0" sz="2400" b="0" i="0" u="none" strike="noStrike" kern="0" cap="none" spc="-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XCH</a:t>
            </a:r>
            <a:r>
              <a:rPr kumimoji="0" sz="2400" b="0" i="0" u="none" strike="noStrike" kern="0" cap="none" spc="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4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H]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400" b="0" i="0" u="none" strike="noStrike" kern="0" cap="none" spc="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400" b="0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5228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432050"/>
          <a:ext cx="34290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525" dirty="0">
                          <a:latin typeface="Trebuchet MS"/>
                          <a:cs typeface="Trebuchet MS"/>
                        </a:rPr>
                        <a:t>AH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20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370" dirty="0">
                          <a:latin typeface="Trebuchet MS"/>
                          <a:cs typeface="Trebuchet MS"/>
                        </a:rPr>
                        <a:t>AL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40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450" dirty="0">
                          <a:latin typeface="Trebuchet MS"/>
                          <a:cs typeface="Trebuchet MS"/>
                        </a:rPr>
                        <a:t>BH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70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295" dirty="0">
                          <a:latin typeface="Trebuchet MS"/>
                          <a:cs typeface="Trebuchet MS"/>
                        </a:rPr>
                        <a:t>BL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80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2850" y="2432050"/>
          <a:ext cx="3505200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65" dirty="0">
                          <a:latin typeface="Trebuchet MS"/>
                          <a:cs typeface="Trebuchet MS"/>
                        </a:rPr>
                        <a:t>AH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70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25" dirty="0">
                          <a:latin typeface="Trebuchet MS"/>
                          <a:cs typeface="Trebuchet MS"/>
                        </a:rPr>
                        <a:t>AL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80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00" dirty="0">
                          <a:latin typeface="Trebuchet MS"/>
                          <a:cs typeface="Trebuchet MS"/>
                        </a:rPr>
                        <a:t>BH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20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265" dirty="0">
                          <a:latin typeface="Trebuchet MS"/>
                          <a:cs typeface="Trebuchet MS"/>
                        </a:rPr>
                        <a:t>BL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40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3540" y="1476629"/>
            <a:ext cx="387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800" b="1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65140" y="1467104"/>
            <a:ext cx="3627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25" dirty="0">
                <a:solidFill>
                  <a:srgbClr val="000000"/>
                </a:solidFill>
                <a:latin typeface="Trebuchet MS"/>
                <a:cs typeface="Trebuchet MS"/>
              </a:rPr>
              <a:t>AFTER</a:t>
            </a:r>
            <a:r>
              <a:rPr sz="2800" b="1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355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939" y="5707507"/>
            <a:ext cx="3611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84045" algn="l"/>
              </a:tabLst>
              <a:defRPr/>
            </a:pPr>
            <a:r>
              <a:rPr kumimoji="0" sz="4000" b="1" i="0" u="none" strike="noStrike" kern="0" cap="none" spc="6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XC</a:t>
            </a:r>
            <a:r>
              <a:rPr kumimoji="0" sz="4000" b="1" i="0" u="none" strike="noStrike" kern="0" cap="none" spc="74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4000" b="1" i="0" u="none" strike="noStrike" kern="0" cap="none" spc="5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4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4000" b="1" i="0" u="none" strike="noStrike" kern="0" cap="none" spc="58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4000" b="1" i="0" u="none" strike="noStrike" kern="0" cap="none" spc="28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4000" b="1" i="0" u="none" strike="noStrike" kern="0" cap="none" spc="16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4000" b="1" i="0" u="none" strike="noStrike" kern="0" cap="none" spc="409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4000" b="1" i="0" u="none" strike="noStrike" kern="0" cap="none" spc="844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912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2470" y="2232008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2470" y="2540009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2470" y="2846333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2470" y="3154333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7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72112" y="1204912"/>
          <a:ext cx="1219200" cy="495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276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6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940" y="631952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Me</a:t>
            </a:r>
            <a:r>
              <a:rPr sz="24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6740" y="1165352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00000H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6740" y="5813552"/>
            <a:ext cx="1191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FFFFFH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9140" y="3146552"/>
            <a:ext cx="1086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1MB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ess  Range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86650" y="4419600"/>
            <a:ext cx="114300" cy="1295400"/>
            <a:chOff x="7486650" y="4419600"/>
            <a:chExt cx="114300" cy="1295400"/>
          </a:xfrm>
        </p:grpSpPr>
        <p:sp>
          <p:nvSpPr>
            <p:cNvPr id="12" name="object 12"/>
            <p:cNvSpPr/>
            <p:nvPr/>
          </p:nvSpPr>
          <p:spPr>
            <a:xfrm>
              <a:off x="7543800" y="4419600"/>
              <a:ext cx="0" cy="1200150"/>
            </a:xfrm>
            <a:custGeom>
              <a:avLst/>
              <a:gdLst/>
              <a:ahLst/>
              <a:cxnLst/>
              <a:rect l="l" t="t" r="r" b="b"/>
              <a:pathLst>
                <a:path h="1200150">
                  <a:moveTo>
                    <a:pt x="0" y="0"/>
                  </a:moveTo>
                  <a:lnTo>
                    <a:pt x="0" y="12001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486650" y="56007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486639" y="1676394"/>
            <a:ext cx="114300" cy="1371600"/>
            <a:chOff x="7486639" y="1676394"/>
            <a:chExt cx="114300" cy="1371600"/>
          </a:xfrm>
        </p:grpSpPr>
        <p:sp>
          <p:nvSpPr>
            <p:cNvPr id="15" name="object 15"/>
            <p:cNvSpPr/>
            <p:nvPr/>
          </p:nvSpPr>
          <p:spPr>
            <a:xfrm>
              <a:off x="7543795" y="1771650"/>
              <a:ext cx="0" cy="1276350"/>
            </a:xfrm>
            <a:custGeom>
              <a:avLst/>
              <a:gdLst/>
              <a:ahLst/>
              <a:cxnLst/>
              <a:rect l="l" t="t" r="r" b="b"/>
              <a:pathLst>
                <a:path h="1276350">
                  <a:moveTo>
                    <a:pt x="0" y="0"/>
                  </a:moveTo>
                  <a:lnTo>
                    <a:pt x="0" y="1276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486639" y="1676394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2739" y="1165352"/>
            <a:ext cx="1964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64KB</a:t>
            </a:r>
            <a:r>
              <a:rPr kumimoji="0" sz="24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Memory </a:t>
            </a:r>
            <a:r>
              <a:rPr kumimoji="0" sz="2400" b="1" i="0" u="none" strike="noStrike" kern="0" cap="none" spc="-5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Segment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10000" y="1285867"/>
            <a:ext cx="1524000" cy="171450"/>
            <a:chOff x="3810000" y="1285867"/>
            <a:chExt cx="1524000" cy="171450"/>
          </a:xfrm>
        </p:grpSpPr>
        <p:sp>
          <p:nvSpPr>
            <p:cNvPr id="19" name="object 19"/>
            <p:cNvSpPr/>
            <p:nvPr/>
          </p:nvSpPr>
          <p:spPr>
            <a:xfrm>
              <a:off x="3810000" y="1371599"/>
              <a:ext cx="1381125" cy="0"/>
            </a:xfrm>
            <a:custGeom>
              <a:avLst/>
              <a:gdLst/>
              <a:ahLst/>
              <a:cxnLst/>
              <a:rect l="l" t="t" r="r" b="b"/>
              <a:pathLst>
                <a:path w="1381125">
                  <a:moveTo>
                    <a:pt x="0" y="0"/>
                  </a:moveTo>
                  <a:lnTo>
                    <a:pt x="13811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62541" y="12858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50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9740" y="2552827"/>
            <a:ext cx="37420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Only</a:t>
            </a:r>
            <a:r>
              <a:rPr kumimoji="0" sz="2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4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such</a:t>
            </a: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segments can</a:t>
            </a: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 </a:t>
            </a:r>
            <a:r>
              <a:rPr kumimoji="0" sz="2400" b="1" i="0" u="none" strike="noStrike" kern="0" cap="none" spc="-5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addressed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at</a:t>
            </a:r>
            <a:r>
              <a:rPr kumimoji="0" sz="2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time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893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44"/>
              <a:ext cx="9144000" cy="12100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076"/>
              <a:ext cx="768095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3" y="227076"/>
              <a:ext cx="938783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79" y="227076"/>
              <a:ext cx="3374135" cy="813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8479" y="227076"/>
              <a:ext cx="938783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2799" y="227076"/>
              <a:ext cx="832103" cy="8138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7391" y="227076"/>
              <a:ext cx="1429511" cy="813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227076"/>
              <a:ext cx="1213103" cy="813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4983" y="227076"/>
              <a:ext cx="832103" cy="8138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9575" y="227076"/>
              <a:ext cx="4154423" cy="81381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1140" y="357632"/>
            <a:ext cx="87712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75" dirty="0">
                <a:solidFill>
                  <a:srgbClr val="FFFF00"/>
                </a:solidFill>
                <a:latin typeface="Trebuchet MS"/>
                <a:cs typeface="Trebuchet MS"/>
              </a:rPr>
              <a:t>(5)IN</a:t>
            </a:r>
            <a:r>
              <a:rPr sz="3900" b="1" spc="-484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229" dirty="0">
                <a:solidFill>
                  <a:srgbClr val="FFFF00"/>
                </a:solidFill>
                <a:latin typeface="Trebuchet MS"/>
                <a:cs typeface="Trebuchet MS"/>
              </a:rPr>
              <a:t>AL/AX,</a:t>
            </a:r>
            <a:r>
              <a:rPr sz="3900" b="1" spc="-4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-110" dirty="0">
                <a:solidFill>
                  <a:srgbClr val="FFFF00"/>
                </a:solidFill>
                <a:latin typeface="Trebuchet MS"/>
                <a:cs typeface="Trebuchet MS"/>
              </a:rPr>
              <a:t>8-bit/16-bit</a:t>
            </a:r>
            <a:r>
              <a:rPr sz="3900" b="1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70" dirty="0">
                <a:solidFill>
                  <a:srgbClr val="FFFF00"/>
                </a:solidFill>
                <a:latin typeface="Trebuchet MS"/>
                <a:cs typeface="Trebuchet MS"/>
              </a:rPr>
              <a:t>port</a:t>
            </a:r>
            <a:r>
              <a:rPr sz="3900" b="1" spc="-7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-25" dirty="0">
                <a:solidFill>
                  <a:srgbClr val="FFFF00"/>
                </a:solidFill>
                <a:latin typeface="Trebuchet MS"/>
                <a:cs typeface="Trebuchet MS"/>
              </a:rPr>
              <a:t>address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485" y="1388465"/>
            <a:ext cx="8423275" cy="4871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ea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ec</a:t>
            </a:r>
            <a:r>
              <a:rPr kumimoji="0" sz="32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copies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accumulator</a:t>
            </a:r>
            <a:r>
              <a:rPr kumimoji="0" sz="32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port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8- </a:t>
            </a:r>
            <a:r>
              <a:rPr kumimoji="0" sz="3200" b="0" i="0" u="none" strike="noStrike" kern="0" cap="none" spc="-9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222885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11250" algn="l"/>
              </a:tabLst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48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ter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</a:t>
            </a:r>
            <a:r>
              <a:rPr kumimoji="0" sz="32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address.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32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4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-3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80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70358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4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32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//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48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ta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bit  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port.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54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1457325"/>
              <a:ext cx="838200" cy="518159"/>
            </a:xfrm>
            <a:custGeom>
              <a:avLst/>
              <a:gdLst/>
              <a:ahLst/>
              <a:cxnLst/>
              <a:rect l="l" t="t" r="r" b="b"/>
              <a:pathLst>
                <a:path w="838200" h="518160">
                  <a:moveTo>
                    <a:pt x="83820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838200" y="51816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4509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4509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14509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650" y="1457325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17650" y="1975485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68550" y="1463675"/>
            <a:ext cx="825500" cy="492759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476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61000" y="1450975"/>
            <a:ext cx="1727200" cy="556260"/>
            <a:chOff x="5461000" y="1450975"/>
            <a:chExt cx="1727200" cy="556260"/>
          </a:xfrm>
        </p:grpSpPr>
        <p:sp>
          <p:nvSpPr>
            <p:cNvPr id="12" name="object 12"/>
            <p:cNvSpPr/>
            <p:nvPr/>
          </p:nvSpPr>
          <p:spPr>
            <a:xfrm>
              <a:off x="5486400" y="1463674"/>
              <a:ext cx="1676400" cy="518159"/>
            </a:xfrm>
            <a:custGeom>
              <a:avLst/>
              <a:gdLst/>
              <a:ahLst/>
              <a:cxnLst/>
              <a:rect l="l" t="t" r="r" b="b"/>
              <a:pathLst>
                <a:path w="1676400" h="518160">
                  <a:moveTo>
                    <a:pt x="1676400" y="0"/>
                  </a:moveTo>
                  <a:lnTo>
                    <a:pt x="838200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838200" y="518160"/>
                  </a:lnTo>
                  <a:lnTo>
                    <a:pt x="1676400" y="51816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600" y="145732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486400" y="145732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62800" y="145732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480050" y="1463675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80050" y="1981834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92750" y="1470025"/>
            <a:ext cx="825500" cy="492759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476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17650" y="5794375"/>
            <a:ext cx="1689100" cy="543560"/>
            <a:chOff x="1517650" y="5794375"/>
            <a:chExt cx="1689100" cy="543560"/>
          </a:xfrm>
        </p:grpSpPr>
        <p:sp>
          <p:nvSpPr>
            <p:cNvPr id="20" name="object 20"/>
            <p:cNvSpPr/>
            <p:nvPr/>
          </p:nvSpPr>
          <p:spPr>
            <a:xfrm>
              <a:off x="1524000" y="5800725"/>
              <a:ext cx="838200" cy="518159"/>
            </a:xfrm>
            <a:custGeom>
              <a:avLst/>
              <a:gdLst/>
              <a:ahLst/>
              <a:cxnLst/>
              <a:rect l="l" t="t" r="r" b="b"/>
              <a:pathLst>
                <a:path w="838200" h="518160">
                  <a:moveTo>
                    <a:pt x="838200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838200" y="51815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200" y="57943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24000" y="57943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00400" y="5794375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517650" y="5800725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17650" y="6318884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8550" y="5807075"/>
            <a:ext cx="825500" cy="492759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476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80050" y="5711825"/>
          <a:ext cx="167640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126739" y="346456"/>
            <a:ext cx="443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60" dirty="0">
                <a:solidFill>
                  <a:srgbClr val="000000"/>
                </a:solidFill>
                <a:latin typeface="Trebuchet MS"/>
                <a:cs typeface="Trebuchet MS"/>
              </a:rPr>
              <a:t>BEFORE</a:t>
            </a:r>
            <a:r>
              <a:rPr sz="3200" b="1" spc="-1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b="1" spc="409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3818" y="2902711"/>
            <a:ext cx="4814570" cy="1894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30300" algn="l"/>
              </a:tabLst>
              <a:defRPr/>
            </a:pPr>
            <a:r>
              <a:rPr kumimoji="0" sz="5400" b="1" i="0" u="none" strike="noStrike" kern="0" cap="none" spc="6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IN	</a:t>
            </a:r>
            <a:r>
              <a:rPr kumimoji="0" sz="5400" b="1" i="0" u="none" strike="noStrike" kern="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AL,80</a:t>
            </a:r>
            <a:r>
              <a:rPr kumimoji="0" sz="3200" b="1" i="0" u="none" strike="noStrike" kern="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665480" marR="0" lvl="0" indent="0" algn="ctr" defTabSz="914400" eaLnBrk="1" fontAlgn="auto" latinLnBrk="0" hangingPunct="1">
              <a:lnSpc>
                <a:spcPct val="100000"/>
              </a:lnSpc>
              <a:spcBef>
                <a:spcPts val="4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3200" b="1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616" y="1558988"/>
            <a:ext cx="742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223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18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8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8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1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80H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257" y="5870702"/>
            <a:ext cx="8242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794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000" b="1" i="0" u="none" strike="noStrike" kern="0" cap="none" spc="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0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80H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77826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44"/>
              <a:ext cx="9144000" cy="12100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076"/>
              <a:ext cx="1758695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" y="227076"/>
              <a:ext cx="938783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3979" y="227076"/>
              <a:ext cx="832103" cy="813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72" y="227076"/>
              <a:ext cx="1429511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0572" y="227076"/>
              <a:ext cx="1213103" cy="8138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6163" y="227076"/>
              <a:ext cx="832103" cy="813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0755" y="227076"/>
              <a:ext cx="6126479" cy="81381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357632"/>
            <a:ext cx="87293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550" dirty="0">
                <a:solidFill>
                  <a:srgbClr val="FFFF00"/>
                </a:solidFill>
                <a:latin typeface="Trebuchet MS"/>
                <a:cs typeface="Trebuchet MS"/>
              </a:rPr>
              <a:t>OUT</a:t>
            </a:r>
            <a:r>
              <a:rPr sz="3900" b="1" spc="-110" dirty="0">
                <a:solidFill>
                  <a:srgbClr val="FFFF00"/>
                </a:solidFill>
                <a:latin typeface="Trebuchet MS"/>
                <a:cs typeface="Trebuchet MS"/>
              </a:rPr>
              <a:t> 8-bit/16-bit</a:t>
            </a:r>
            <a:r>
              <a:rPr sz="3900" b="1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70" dirty="0">
                <a:solidFill>
                  <a:srgbClr val="FFFF00"/>
                </a:solidFill>
                <a:latin typeface="Trebuchet MS"/>
                <a:cs typeface="Trebuchet MS"/>
              </a:rPr>
              <a:t>port</a:t>
            </a:r>
            <a:r>
              <a:rPr sz="3900" b="1" spc="-7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-70" dirty="0">
                <a:solidFill>
                  <a:srgbClr val="FFFF00"/>
                </a:solidFill>
                <a:latin typeface="Trebuchet MS"/>
                <a:cs typeface="Trebuchet MS"/>
              </a:rPr>
              <a:t>address,</a:t>
            </a:r>
            <a:r>
              <a:rPr sz="3900" b="1" spc="-86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900" b="1" spc="355" dirty="0">
                <a:solidFill>
                  <a:srgbClr val="FFFF00"/>
                </a:solidFill>
                <a:latin typeface="Trebuchet MS"/>
                <a:cs typeface="Trebuchet MS"/>
              </a:rPr>
              <a:t>AL/AX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485" y="1388465"/>
            <a:ext cx="8215630" cy="4871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tes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ec</a:t>
            </a:r>
            <a:r>
              <a:rPr kumimoji="0" sz="32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434975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copies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32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accumulator</a:t>
            </a:r>
            <a:r>
              <a:rPr kumimoji="0" sz="32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port </a:t>
            </a:r>
            <a:r>
              <a:rPr kumimoji="0" sz="3200" b="0" i="0" u="none" strike="noStrike" kern="0" cap="none" spc="-9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4604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11250" algn="l"/>
              </a:tabLst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48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ter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</a:t>
            </a:r>
            <a:r>
              <a:rPr kumimoji="0" sz="32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address.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32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200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80</a:t>
            </a:r>
            <a:r>
              <a:rPr kumimoji="0" sz="3200" b="0" i="0" u="none" strike="noStrike" kern="0" cap="none" spc="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4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</a:t>
            </a:r>
            <a:r>
              <a:rPr kumimoji="0" sz="32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UT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AX;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//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48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ta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16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bit  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port.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624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52600" y="1371600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1365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1365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429000" y="1365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46250" y="1371600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46250" y="1828800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7150" y="1377950"/>
            <a:ext cx="825500" cy="431800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730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80050" y="1285875"/>
          <a:ext cx="167640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40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746250" y="5708650"/>
            <a:ext cx="1689100" cy="543560"/>
            <a:chOff x="1746250" y="5708650"/>
            <a:chExt cx="1689100" cy="543560"/>
          </a:xfrm>
        </p:grpSpPr>
        <p:sp>
          <p:nvSpPr>
            <p:cNvPr id="13" name="object 13"/>
            <p:cNvSpPr/>
            <p:nvPr/>
          </p:nvSpPr>
          <p:spPr>
            <a:xfrm>
              <a:off x="1752600" y="5715000"/>
              <a:ext cx="838200" cy="518159"/>
            </a:xfrm>
            <a:custGeom>
              <a:avLst/>
              <a:gdLst/>
              <a:ahLst/>
              <a:cxnLst/>
              <a:rect l="l" t="t" r="r" b="b"/>
              <a:pathLst>
                <a:path w="838200" h="518160">
                  <a:moveTo>
                    <a:pt x="838200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838200" y="51815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800" y="57086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57086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29000" y="57086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746250" y="5715000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746250" y="6233159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>
                  <a:moveTo>
                    <a:pt x="0" y="0"/>
                  </a:moveTo>
                  <a:lnTo>
                    <a:pt x="1689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7150" y="5721350"/>
            <a:ext cx="825500" cy="492759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476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40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56250" y="5705475"/>
          <a:ext cx="167640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40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50539" y="346456"/>
            <a:ext cx="443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60" dirty="0">
                <a:solidFill>
                  <a:srgbClr val="000000"/>
                </a:solidFill>
                <a:latin typeface="Trebuchet MS"/>
                <a:cs typeface="Trebuchet MS"/>
              </a:rPr>
              <a:t>BEFORE</a:t>
            </a:r>
            <a:r>
              <a:rPr sz="3200" b="1" spc="-1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b="1" spc="409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39" y="3032886"/>
            <a:ext cx="552069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0" cap="none" spc="8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5400" b="1" i="0" u="none" strike="noStrike" kern="0" cap="none" spc="8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5400" b="1" i="0" u="none" strike="noStrike" kern="0" cap="none" spc="5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5400" b="1" i="0" u="none" strike="noStrike" kern="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5400" b="1" i="0" u="none" strike="noStrike" kern="0" cap="none" spc="-1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5</a:t>
            </a:r>
            <a:r>
              <a:rPr kumimoji="0" sz="5400" b="1" i="0" u="none" strike="noStrike" kern="0" cap="none" spc="-1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2400" b="1" i="0" u="none" strike="noStrike" kern="0" cap="none" spc="3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5400" b="1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5400" b="1" i="0" u="none" strike="noStrike" kern="0" cap="none" spc="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5400" b="1" i="0" u="none" strike="noStrike" kern="0" cap="none" spc="3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384300" marR="0" lvl="0" indent="0" defTabSz="914400" eaLnBrk="1" fontAlgn="auto" latinLnBrk="0" hangingPunct="1">
              <a:lnSpc>
                <a:spcPct val="100000"/>
              </a:lnSpc>
              <a:spcBef>
                <a:spcPts val="4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3200" b="1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057" y="1393951"/>
            <a:ext cx="8242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6794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000" b="1" i="0" u="none" strike="noStrike" kern="0" cap="none" spc="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0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16" y="5815076"/>
            <a:ext cx="742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223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18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8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8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  </a:t>
            </a:r>
            <a:r>
              <a:rPr kumimoji="0" sz="1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0338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44"/>
              <a:ext cx="8985504" cy="12100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076"/>
              <a:ext cx="768095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3" y="227076"/>
              <a:ext cx="938783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79" y="227076"/>
              <a:ext cx="2523743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357632"/>
            <a:ext cx="23444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sz="3900" b="1" spc="6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3900" b="1" spc="-145" dirty="0">
                <a:solidFill>
                  <a:srgbClr val="FFFF00"/>
                </a:solidFill>
                <a:latin typeface="Trebuchet MS"/>
                <a:cs typeface="Trebuchet MS"/>
              </a:rPr>
              <a:t>7</a:t>
            </a:r>
            <a:r>
              <a:rPr sz="3900" b="1" spc="65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3900" b="1" dirty="0">
                <a:solidFill>
                  <a:srgbClr val="FFFF00"/>
                </a:solidFill>
                <a:latin typeface="Trebuchet MS"/>
                <a:cs typeface="Trebuchet MS"/>
              </a:rPr>
              <a:t>	</a:t>
            </a:r>
            <a:r>
              <a:rPr sz="3900" b="1" spc="819" dirty="0">
                <a:solidFill>
                  <a:srgbClr val="FFFF00"/>
                </a:solidFill>
                <a:latin typeface="Trebuchet MS"/>
                <a:cs typeface="Trebuchet MS"/>
              </a:rPr>
              <a:t>X</a:t>
            </a:r>
            <a:r>
              <a:rPr sz="3900" b="1" spc="235" dirty="0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sz="3900" b="1" spc="105" dirty="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sz="3900" b="1" spc="415" dirty="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1314094"/>
            <a:ext cx="8248015" cy="3393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kn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wn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 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used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find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out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codes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case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code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conversion.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279525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0" i="0" u="none" strike="noStrike" kern="0" cap="none" spc="-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</a:t>
            </a:r>
            <a:r>
              <a:rPr kumimoji="0" sz="2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28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pon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7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</a:t>
            </a:r>
            <a:r>
              <a:rPr kumimoji="0" sz="2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men</a:t>
            </a:r>
            <a:r>
              <a:rPr kumimoji="0" sz="28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8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 </a:t>
            </a:r>
            <a:r>
              <a:rPr kumimoji="0" sz="2800" b="0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2800" b="0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et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ep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0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8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800" b="0" i="0" u="none" strike="noStrike" kern="0" cap="none" spc="-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6910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44"/>
              <a:ext cx="9144000" cy="12100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848"/>
              <a:ext cx="853439" cy="6736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751" y="307848"/>
              <a:ext cx="1935479" cy="6736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544" y="307848"/>
              <a:ext cx="687323" cy="673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2704" y="307848"/>
              <a:ext cx="7272527" cy="6736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1140" y="412495"/>
            <a:ext cx="8601075" cy="536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8.</a:t>
            </a:r>
            <a:r>
              <a:rPr kumimoji="0" sz="3200" b="1" i="0" u="none" strike="noStrike" kern="0" cap="none" spc="9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LEA</a:t>
            </a:r>
            <a:r>
              <a:rPr kumimoji="0" sz="3200" b="1" i="0" u="none" strike="noStrike" kern="0" cap="none" spc="-8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7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16-bit</a:t>
            </a:r>
            <a:r>
              <a:rPr kumimoji="0" sz="3200" b="1" i="0" u="none" strike="noStrike" kern="0" cap="none" spc="-9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3200" b="1" i="0" u="none" strike="noStrike" kern="0" cap="none" spc="-8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3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(source),</a:t>
            </a:r>
            <a:r>
              <a:rPr kumimoji="0" sz="3200" b="1" i="0" u="none" strike="noStrike" kern="0" cap="none" spc="-44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2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address</a:t>
            </a:r>
            <a:r>
              <a:rPr kumimoji="0" sz="3200" b="1" i="0" u="none" strike="noStrike" kern="0" cap="none" spc="-1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/>
                <a:cs typeface="Trebuchet MS"/>
              </a:rPr>
              <a:t>(dest.)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454025" marR="826769" lvl="0" indent="-28384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-28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LEA</a:t>
            </a:r>
            <a:r>
              <a:rPr kumimoji="0" sz="3200" b="1" i="0" u="none" strike="noStrike" kern="0" cap="none" spc="-3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Also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known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oad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ffective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ddress </a:t>
            </a:r>
            <a:r>
              <a:rPr kumimoji="0" sz="3200" b="0" i="0" u="none" strike="noStrike" kern="0" cap="none" spc="-9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LEA</a:t>
            </a:r>
            <a:r>
              <a:rPr kumimoji="0" sz="3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454659" marR="1664335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9835" algn="l"/>
              </a:tabLst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ef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ect</a:t>
            </a:r>
            <a:r>
              <a:rPr kumimoji="0" sz="32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4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ed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 </a:t>
            </a:r>
            <a:r>
              <a:rPr kumimoji="0" sz="32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ce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2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7081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32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70815" marR="0" lvl="0" indent="0" defTabSz="91440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70815" marR="0" lvl="0" indent="0" defTabSz="91440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4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X];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62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31"/>
              <a:ext cx="8985504" cy="13624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308863"/>
            <a:ext cx="81051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spc="-30" dirty="0">
                <a:solidFill>
                  <a:srgbClr val="FFFF00"/>
                </a:solidFill>
                <a:latin typeface="Trebuchet MS"/>
                <a:cs typeface="Trebuchet MS"/>
              </a:rPr>
              <a:t>9</a:t>
            </a:r>
            <a:r>
              <a:rPr sz="2800" b="1" spc="-20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2800" b="1" spc="-275" dirty="0">
                <a:solidFill>
                  <a:srgbClr val="FFFF00"/>
                </a:solidFill>
                <a:latin typeface="Trebuchet MS"/>
                <a:cs typeface="Trebuchet MS"/>
              </a:rPr>
              <a:t>.</a:t>
            </a:r>
            <a:r>
              <a:rPr sz="2800" b="1" spc="-3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165" dirty="0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sz="2800" b="1" spc="440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spc="254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00"/>
                </a:solidFill>
                <a:latin typeface="Trebuchet MS"/>
                <a:cs typeface="Trebuchet MS"/>
              </a:rPr>
              <a:t>16</a:t>
            </a:r>
            <a:r>
              <a:rPr sz="2800" b="1" spc="-100" dirty="0">
                <a:solidFill>
                  <a:srgbClr val="FFFF00"/>
                </a:solidFill>
                <a:latin typeface="Trebuchet MS"/>
                <a:cs typeface="Trebuchet MS"/>
              </a:rPr>
              <a:t>-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b</a:t>
            </a:r>
            <a:r>
              <a:rPr sz="2800" b="1" spc="-85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2800" b="1" spc="20" dirty="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sz="2800" b="1" spc="-6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2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15" dirty="0">
                <a:solidFill>
                  <a:srgbClr val="FFFF00"/>
                </a:solidFill>
                <a:latin typeface="Trebuchet MS"/>
                <a:cs typeface="Trebuchet MS"/>
              </a:rPr>
              <a:t>g</a:t>
            </a:r>
            <a:r>
              <a:rPr sz="2800" b="1" spc="-85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2800" b="1" spc="-2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10" dirty="0">
                <a:solidFill>
                  <a:srgbClr val="FFFF00"/>
                </a:solidFill>
                <a:latin typeface="Trebuchet MS"/>
                <a:cs typeface="Trebuchet MS"/>
              </a:rPr>
              <a:t>te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spc="-2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65" dirty="0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sz="2800" b="1" spc="-25" dirty="0">
                <a:solidFill>
                  <a:srgbClr val="FFFF00"/>
                </a:solidFill>
                <a:latin typeface="Trebuchet MS"/>
                <a:cs typeface="Trebuchet MS"/>
              </a:rPr>
              <a:t>ur</a:t>
            </a:r>
            <a:r>
              <a:rPr sz="2800" b="1" spc="-15" dirty="0">
                <a:solidFill>
                  <a:srgbClr val="FFFF00"/>
                </a:solidFill>
                <a:latin typeface="Trebuchet MS"/>
                <a:cs typeface="Trebuchet MS"/>
              </a:rPr>
              <a:t>ce)</a:t>
            </a:r>
            <a:r>
              <a:rPr sz="2800" b="1" spc="-275" dirty="0">
                <a:solidFill>
                  <a:srgbClr val="FFFF00"/>
                </a:solidFill>
                <a:latin typeface="Trebuchet MS"/>
                <a:cs typeface="Trebuchet MS"/>
              </a:rPr>
              <a:t>,</a:t>
            </a:r>
            <a:r>
              <a:rPr sz="2800" b="1" spc="-33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-4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-4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spc="-4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-4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125" dirty="0">
                <a:solidFill>
                  <a:srgbClr val="FFFF00"/>
                </a:solidFill>
                <a:latin typeface="Trebuchet MS"/>
                <a:cs typeface="Trebuchet MS"/>
              </a:rPr>
              <a:t>t.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2800" b="1" spc="-240" dirty="0">
                <a:solidFill>
                  <a:srgbClr val="FFFF00"/>
                </a:solidFill>
                <a:latin typeface="Trebuchet MS"/>
                <a:cs typeface="Trebuchet MS"/>
              </a:rPr>
              <a:t>; 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spc="-55" dirty="0">
                <a:solidFill>
                  <a:srgbClr val="FFFF00"/>
                </a:solidFill>
                <a:latin typeface="Trebuchet MS"/>
                <a:cs typeface="Trebuchet MS"/>
              </a:rPr>
              <a:t>10</a:t>
            </a:r>
            <a:r>
              <a:rPr sz="2800" b="1" spc="-40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2800" b="1" spc="-275" dirty="0">
                <a:solidFill>
                  <a:srgbClr val="FFFF00"/>
                </a:solidFill>
                <a:latin typeface="Trebuchet MS"/>
                <a:cs typeface="Trebuchet MS"/>
              </a:rPr>
              <a:t>.</a:t>
            </a:r>
            <a:r>
              <a:rPr sz="2800" b="1" spc="-3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165" dirty="0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sz="2800" b="1" spc="180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254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6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00"/>
                </a:solidFill>
                <a:latin typeface="Trebuchet MS"/>
                <a:cs typeface="Trebuchet MS"/>
              </a:rPr>
              <a:t>16</a:t>
            </a:r>
            <a:r>
              <a:rPr sz="2800" b="1" spc="-100" dirty="0">
                <a:solidFill>
                  <a:srgbClr val="FFFF00"/>
                </a:solidFill>
                <a:latin typeface="Trebuchet MS"/>
                <a:cs typeface="Trebuchet MS"/>
              </a:rPr>
              <a:t>-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b</a:t>
            </a:r>
            <a:r>
              <a:rPr sz="2800" b="1" spc="-85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2800" b="1" spc="20" dirty="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sz="2800" b="1" spc="-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2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15" dirty="0">
                <a:solidFill>
                  <a:srgbClr val="FFFF00"/>
                </a:solidFill>
                <a:latin typeface="Trebuchet MS"/>
                <a:cs typeface="Trebuchet MS"/>
              </a:rPr>
              <a:t>g</a:t>
            </a:r>
            <a:r>
              <a:rPr sz="2800" b="1" spc="-85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2800" b="1" spc="-2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10" dirty="0">
                <a:solidFill>
                  <a:srgbClr val="FFFF00"/>
                </a:solidFill>
                <a:latin typeface="Trebuchet MS"/>
                <a:cs typeface="Trebuchet MS"/>
              </a:rPr>
              <a:t>te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-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spc="-2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65" dirty="0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sz="2800" b="1" spc="-25" dirty="0">
                <a:solidFill>
                  <a:srgbClr val="FFFF00"/>
                </a:solidFill>
                <a:latin typeface="Trebuchet MS"/>
                <a:cs typeface="Trebuchet MS"/>
              </a:rPr>
              <a:t>ur</a:t>
            </a:r>
            <a:r>
              <a:rPr sz="2800" b="1" spc="-15" dirty="0">
                <a:solidFill>
                  <a:srgbClr val="FFFF00"/>
                </a:solidFill>
                <a:latin typeface="Trebuchet MS"/>
                <a:cs typeface="Trebuchet MS"/>
              </a:rPr>
              <a:t>ce)</a:t>
            </a:r>
            <a:r>
              <a:rPr sz="2800" b="1" spc="-275" dirty="0">
                <a:solidFill>
                  <a:srgbClr val="FFFF00"/>
                </a:solidFill>
                <a:latin typeface="Trebuchet MS"/>
                <a:cs typeface="Trebuchet MS"/>
              </a:rPr>
              <a:t>,</a:t>
            </a:r>
            <a:r>
              <a:rPr sz="2800" b="1" spc="-33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2800" b="1" spc="-4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-4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(</a:t>
            </a:r>
            <a:r>
              <a:rPr sz="2800" b="1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2800" b="1" spc="-45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2800" b="1" spc="-40" dirty="0">
                <a:solidFill>
                  <a:srgbClr val="FFFF00"/>
                </a:solidFill>
                <a:latin typeface="Trebuchet MS"/>
                <a:cs typeface="Trebuchet MS"/>
              </a:rPr>
              <a:t>s</a:t>
            </a:r>
            <a:r>
              <a:rPr sz="2800" b="1" spc="-125" dirty="0">
                <a:solidFill>
                  <a:srgbClr val="FFFF00"/>
                </a:solidFill>
                <a:latin typeface="Trebuchet MS"/>
                <a:cs typeface="Trebuchet MS"/>
              </a:rPr>
              <a:t>t.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)</a:t>
            </a:r>
            <a:r>
              <a:rPr sz="2800" b="1" spc="-275" dirty="0">
                <a:solidFill>
                  <a:srgbClr val="FFFF00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85" y="1388465"/>
            <a:ext cx="8412480" cy="4947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LDS</a:t>
            </a:r>
            <a:r>
              <a:rPr kumimoji="0" sz="3200" b="1" i="0" u="none" strike="noStrike" kern="0" cap="none" spc="-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Also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known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as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oad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ata</a:t>
            </a:r>
            <a:r>
              <a:rPr kumimoji="0" sz="32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egment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LDS</a:t>
            </a: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1" i="0" u="none" strike="noStrike" kern="0" cap="none" spc="-3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2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 </a:t>
            </a:r>
            <a:r>
              <a:rPr kumimoji="0" sz="32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as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tr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egme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-29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 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loads 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32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DS 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(Data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Segment) </a:t>
            </a:r>
            <a:r>
              <a:rPr kumimoji="0" sz="3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32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ES </a:t>
            </a:r>
            <a:r>
              <a:rPr kumimoji="0" sz="3200" b="0" i="0" u="none" strike="noStrike" kern="0" cap="none" spc="-9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(Extra 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Segment) 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 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32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32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 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2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ts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ce</a:t>
            </a:r>
            <a:r>
              <a:rPr kumimoji="0" sz="32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2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3200" b="0" i="0" u="none" strike="noStrike" kern="0" cap="none" spc="-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200" b="0" i="0" u="none" strike="noStrike" kern="0" cap="none" spc="-4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0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BX</a:t>
            </a:r>
            <a:r>
              <a:rPr kumimoji="0" sz="3200" b="0" i="0" u="none" strike="noStrike" kern="0" cap="none" spc="-4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200" b="0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200" b="0" i="0" u="none" strike="noStrike" kern="0" cap="none" spc="-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2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0" i="0" u="none" strike="noStrike" kern="0" cap="none" spc="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BX</a:t>
            </a:r>
            <a:r>
              <a:rPr kumimoji="0" sz="3200" b="0" i="0" u="none" strike="noStrike" kern="0" cap="none" spc="-4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32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1972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24600" y="2971799"/>
              <a:ext cx="685800" cy="1752600"/>
            </a:xfrm>
            <a:custGeom>
              <a:avLst/>
              <a:gdLst/>
              <a:ahLst/>
              <a:cxnLst/>
              <a:rect l="l" t="t" r="r" b="b"/>
              <a:pathLst>
                <a:path w="685800" h="1752600">
                  <a:moveTo>
                    <a:pt x="685800" y="1168400"/>
                  </a:moveTo>
                  <a:lnTo>
                    <a:pt x="0" y="1168400"/>
                  </a:lnTo>
                  <a:lnTo>
                    <a:pt x="0" y="1752600"/>
                  </a:lnTo>
                  <a:lnTo>
                    <a:pt x="685800" y="1752600"/>
                  </a:lnTo>
                  <a:lnTo>
                    <a:pt x="685800" y="1168400"/>
                  </a:lnTo>
                  <a:close/>
                </a:path>
                <a:path w="685800" h="1752600">
                  <a:moveTo>
                    <a:pt x="685800" y="0"/>
                  </a:moveTo>
                  <a:lnTo>
                    <a:pt x="0" y="0"/>
                  </a:lnTo>
                  <a:lnTo>
                    <a:pt x="0" y="584200"/>
                  </a:lnTo>
                  <a:lnTo>
                    <a:pt x="685800" y="584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EDCE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318250" y="2952750"/>
              <a:ext cx="698500" cy="38100"/>
            </a:xfrm>
            <a:custGeom>
              <a:avLst/>
              <a:gdLst/>
              <a:ahLst/>
              <a:cxnLst/>
              <a:rect l="l" t="t" r="r" b="b"/>
              <a:pathLst>
                <a:path w="698500" h="38100">
                  <a:moveTo>
                    <a:pt x="0" y="38100"/>
                  </a:moveTo>
                  <a:lnTo>
                    <a:pt x="698500" y="38100"/>
                  </a:lnTo>
                  <a:lnTo>
                    <a:pt x="6985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324600" y="2381250"/>
              <a:ext cx="0" cy="2349500"/>
            </a:xfrm>
            <a:custGeom>
              <a:avLst/>
              <a:gdLst/>
              <a:ahLst/>
              <a:cxnLst/>
              <a:rect l="l" t="t" r="r" b="b"/>
              <a:pathLst>
                <a:path h="2349500">
                  <a:moveTo>
                    <a:pt x="0" y="0"/>
                  </a:moveTo>
                  <a:lnTo>
                    <a:pt x="0" y="23495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10400" y="2381250"/>
              <a:ext cx="0" cy="2349500"/>
            </a:xfrm>
            <a:custGeom>
              <a:avLst/>
              <a:gdLst/>
              <a:ahLst/>
              <a:cxnLst/>
              <a:rect l="l" t="t" r="r" b="b"/>
              <a:pathLst>
                <a:path h="2349500">
                  <a:moveTo>
                    <a:pt x="0" y="0"/>
                  </a:moveTo>
                  <a:lnTo>
                    <a:pt x="0" y="23495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318250" y="238760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30950" y="2393950"/>
            <a:ext cx="673100" cy="558800"/>
          </a:xfrm>
          <a:prstGeom prst="rect">
            <a:avLst/>
          </a:prstGeom>
          <a:solidFill>
            <a:srgbClr val="3891A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0950" y="299404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4600" y="3556000"/>
            <a:ext cx="685800" cy="584200"/>
          </a:xfrm>
          <a:prstGeom prst="rect">
            <a:avLst/>
          </a:prstGeom>
          <a:solidFill>
            <a:srgbClr val="E8EEF1"/>
          </a:solidFill>
          <a:ln w="12700">
            <a:solidFill>
              <a:srgbClr val="FFFF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 marR="0" lvl="0" indent="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4600" y="4140200"/>
            <a:ext cx="685800" cy="584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 marR="0" lvl="0" indent="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40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5337" y="2517608"/>
            <a:ext cx="798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5337" y="3127155"/>
            <a:ext cx="79883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5001H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5002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5337" y="4270150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5003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41450" y="2419350"/>
          <a:ext cx="1447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65250" y="3638550"/>
          <a:ext cx="1524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40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9672" y="2581655"/>
            <a:ext cx="3685032" cy="3688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6672" y="2734055"/>
            <a:ext cx="368808" cy="6370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9672" y="3724655"/>
            <a:ext cx="3685032" cy="36880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679448" y="3215639"/>
            <a:ext cx="4715510" cy="1390015"/>
            <a:chOff x="1679448" y="3215639"/>
            <a:chExt cx="4715510" cy="139001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48" y="3215639"/>
              <a:ext cx="4715256" cy="1706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9448" y="4434839"/>
              <a:ext cx="4715256" cy="17068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6672" y="3953255"/>
            <a:ext cx="368808" cy="637032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74339" y="935228"/>
            <a:ext cx="2815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sz="2400" b="1" spc="-90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2400" b="1" spc="-95" dirty="0">
                <a:solidFill>
                  <a:srgbClr val="000000"/>
                </a:solidFill>
                <a:latin typeface="Trebuchet MS"/>
                <a:cs typeface="Trebuchet MS"/>
              </a:rPr>
              <a:t>).</a:t>
            </a:r>
            <a:r>
              <a:rPr sz="240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400" b="1" spc="27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2400" b="1" spc="22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400" b="1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2400" b="1" spc="505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2400" b="1" spc="-240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2400" b="1" spc="-90" dirty="0">
                <a:solidFill>
                  <a:srgbClr val="000000"/>
                </a:solidFill>
                <a:latin typeface="Trebuchet MS"/>
                <a:cs typeface="Trebuchet MS"/>
              </a:rPr>
              <a:t>5000</a:t>
            </a:r>
            <a:r>
              <a:rPr sz="2400" b="1" spc="60" dirty="0">
                <a:solidFill>
                  <a:srgbClr val="000000"/>
                </a:solidFill>
                <a:latin typeface="Trebuchet MS"/>
                <a:cs typeface="Trebuchet MS"/>
              </a:rPr>
              <a:t>H;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0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sz="2400" b="1" spc="-90" dirty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sz="2400" b="1" spc="-95" dirty="0">
                <a:solidFill>
                  <a:srgbClr val="000000"/>
                </a:solidFill>
                <a:latin typeface="Trebuchet MS"/>
                <a:cs typeface="Trebuchet MS"/>
              </a:rPr>
              <a:t>).</a:t>
            </a:r>
            <a:r>
              <a:rPr sz="240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175" dirty="0">
                <a:solidFill>
                  <a:srgbClr val="000000"/>
                </a:solidFill>
                <a:latin typeface="Trebuchet MS"/>
                <a:cs typeface="Trebuchet MS"/>
              </a:rPr>
              <a:t>LE</a:t>
            </a:r>
            <a:r>
              <a:rPr sz="2400" b="1" spc="16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400" b="1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2400" b="1" spc="505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2400" b="1" spc="-240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2400" b="1" spc="-90" dirty="0">
                <a:solidFill>
                  <a:srgbClr val="000000"/>
                </a:solidFill>
                <a:latin typeface="Trebuchet MS"/>
                <a:cs typeface="Trebuchet MS"/>
              </a:rPr>
              <a:t>5000</a:t>
            </a:r>
            <a:r>
              <a:rPr sz="2400" b="1" spc="60" dirty="0">
                <a:solidFill>
                  <a:srgbClr val="000000"/>
                </a:solidFill>
                <a:latin typeface="Trebuchet MS"/>
                <a:cs typeface="Trebuchet MS"/>
              </a:rPr>
              <a:t>H;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139" y="2459228"/>
            <a:ext cx="48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BX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678428"/>
            <a:ext cx="916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400" b="1" i="0" u="none" strike="noStrike" kern="0" cap="none" spc="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400" b="1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4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4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7091" y="2079751"/>
            <a:ext cx="699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5465" algn="l"/>
              </a:tabLst>
              <a:defRPr/>
            </a:pP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7	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5654" y="2137016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0208" y="2137016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15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27764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636" y="505459"/>
            <a:ext cx="8234045" cy="5466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-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(11). </a:t>
            </a:r>
            <a:r>
              <a:rPr kumimoji="0" sz="3000" b="1" i="0" u="none" strike="noStrike" kern="0" cap="none" spc="1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LAHF:-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loads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3000" b="0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 </a:t>
            </a:r>
            <a:r>
              <a:rPr kumimoji="0" sz="3000" b="0" i="0" u="none" strike="noStrike" kern="0" cap="none" spc="-89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en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egi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98425" lvl="0" indent="-283845" defTabSz="914400" eaLnBrk="1" fontAlgn="auto" latinLnBrk="0" hangingPunct="1">
              <a:lnSpc>
                <a:spcPts val="324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command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used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observe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status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all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na</a:t>
            </a:r>
            <a:r>
              <a:rPr kumimoji="0" sz="30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lags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egi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1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0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93345" lvl="0" indent="-283845" defTabSz="914400" eaLnBrk="1" fontAlgn="auto" latinLnBrk="0" hangingPunct="1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-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(12). </a:t>
            </a:r>
            <a:r>
              <a:rPr kumimoji="0" sz="3000" b="1" i="0" u="none" strike="noStrike" kern="0" cap="none" spc="1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SAHF:-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 sets </a:t>
            </a:r>
            <a:r>
              <a:rPr kumimoji="0" sz="30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resets 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all </a:t>
            </a:r>
            <a:r>
              <a:rPr kumimoji="0" sz="3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na</a:t>
            </a:r>
            <a:r>
              <a:rPr kumimoji="0" sz="30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lags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egi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pe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 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pon</a:t>
            </a:r>
            <a:r>
              <a:rPr kumimoji="0" sz="3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ng</a:t>
            </a:r>
            <a:r>
              <a:rPr kumimoji="0" sz="3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po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iti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3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784860" lvl="0" indent="-283845" defTabSz="914400" eaLnBrk="1" fontAlgn="auto" latinLnBrk="0" hangingPunct="1">
              <a:lnSpc>
                <a:spcPts val="324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If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bit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position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related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flag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set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otherwise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will</a:t>
            </a:r>
            <a:r>
              <a:rPr kumimoji="0" sz="3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reset.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</a:t>
            </a:r>
            <a:r>
              <a:rPr kumimoji="0" sz="3000" b="1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8604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44"/>
              <a:ext cx="8985504" cy="12100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1356"/>
              <a:ext cx="4110227" cy="8930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325628"/>
            <a:ext cx="35242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484" dirty="0">
                <a:solidFill>
                  <a:srgbClr val="FF0000"/>
                </a:solidFill>
                <a:latin typeface="Trebuchet MS"/>
                <a:cs typeface="Trebuchet MS"/>
              </a:rPr>
              <a:t>PUSH</a:t>
            </a:r>
            <a:r>
              <a:rPr sz="4300" b="1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300" b="1" spc="185" dirty="0">
                <a:solidFill>
                  <a:srgbClr val="FF0000"/>
                </a:solidFill>
                <a:latin typeface="Trebuchet MS"/>
                <a:cs typeface="Trebuchet MS"/>
              </a:rPr>
              <a:t>&amp;</a:t>
            </a:r>
            <a:r>
              <a:rPr sz="4300" b="1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300" b="1" spc="434" dirty="0">
                <a:solidFill>
                  <a:srgbClr val="FF0000"/>
                </a:solidFill>
                <a:latin typeface="Trebuchet MS"/>
                <a:cs typeface="Trebuchet MS"/>
              </a:rPr>
              <a:t>POP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419859"/>
            <a:ext cx="8147050" cy="50546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5910" marR="516255" lvl="0" indent="-283845" defTabSz="91440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3000" b="1" i="0" u="none" strike="noStrike" kern="0" cap="none" spc="-1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13</a:t>
            </a:r>
            <a:r>
              <a:rPr kumimoji="0" sz="3000" b="1" i="0" u="none" strike="noStrike" kern="0" cap="none" spc="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4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3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PU</a:t>
            </a:r>
            <a:r>
              <a:rPr kumimoji="0" sz="3000" b="1" i="0" u="none" strike="noStrike" kern="0" cap="none" spc="3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SH</a:t>
            </a:r>
            <a:r>
              <a:rPr kumimoji="0" sz="3000" b="1" i="0" u="none" strike="noStrike" kern="0" cap="none" spc="-7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-11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F:</a:t>
            </a:r>
            <a:r>
              <a:rPr kumimoji="0" sz="3000" b="1" i="0" u="none" strike="noStrike" kern="0" cap="none" spc="-1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3000" b="1" i="0" u="none" strike="noStrike" kern="0" cap="none" spc="-7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ru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</a:t>
            </a:r>
            <a:r>
              <a:rPr kumimoji="0" sz="3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  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320040" lvl="0" indent="-283845" defTabSz="914400" eaLnBrk="1" fontAlgn="auto" latinLnBrk="0" hangingPunct="1">
              <a:lnSpc>
                <a:spcPts val="324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copies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to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</a:t>
            </a:r>
            <a:r>
              <a:rPr kumimoji="0" sz="3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</a:t>
            </a:r>
            <a:r>
              <a:rPr kumimoji="0" sz="3000" b="1" i="0" u="none" strike="noStrike" kern="0" cap="none" spc="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SH</a:t>
            </a:r>
            <a:r>
              <a:rPr kumimoji="0" sz="30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-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(14).</a:t>
            </a:r>
            <a:r>
              <a:rPr kumimoji="0" sz="3000" b="1" i="0" u="none" strike="noStrike" kern="0" cap="none" spc="-4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3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POP</a:t>
            </a:r>
            <a:r>
              <a:rPr kumimoji="0" sz="3000" b="1" i="0" u="none" strike="noStrike" kern="0" cap="none" spc="-7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-1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F:-</a:t>
            </a:r>
            <a:r>
              <a:rPr kumimoji="0" sz="3000" b="1" i="0" u="none" strike="noStrike" kern="0" cap="none" spc="-6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increments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3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stack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</a:t>
            </a:r>
            <a:r>
              <a:rPr kumimoji="0" sz="3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78435" lvl="0" indent="-283845" defTabSz="914400" eaLnBrk="1" fontAlgn="auto" latinLnBrk="0" hangingPunct="1">
              <a:lnSpc>
                <a:spcPts val="324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copies</a:t>
            </a:r>
            <a:r>
              <a:rPr kumimoji="0" sz="3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pointed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by </a:t>
            </a:r>
            <a:r>
              <a:rPr kumimoji="0" sz="3000" b="0" i="0" u="none" strike="noStrike" kern="0" cap="none" spc="-8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0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</a:t>
            </a:r>
            <a:r>
              <a:rPr kumimoji="0" sz="3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30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0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he</a:t>
            </a:r>
            <a:r>
              <a:rPr kumimoji="0" sz="3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0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lag</a:t>
            </a:r>
            <a:r>
              <a:rPr kumimoji="0" sz="3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egi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</a:t>
            </a:r>
            <a:r>
              <a:rPr kumimoji="0" sz="3000" b="0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000" b="0" i="0" u="none" strike="noStrike" kern="0" cap="none" spc="-4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2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400" b="0" i="0" u="none" strike="noStrike" kern="0" cap="none" spc="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000" b="1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30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3000" b="1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</a:t>
            </a:r>
            <a:r>
              <a:rPr kumimoji="0" sz="3000" b="1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0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0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274637"/>
          <a:ext cx="8229600" cy="604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40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4000" spc="-4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434340" marR="889635" indent="-343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Wingdings"/>
                          <a:cs typeface="Wingdings"/>
                        </a:rPr>
                        <a:t>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 w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IU</a:t>
                      </a:r>
                      <a:r>
                        <a:rPr sz="2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currently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fetching</a:t>
                      </a:r>
                      <a:r>
                        <a:rPr sz="2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instruction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2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bytes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Stack</a:t>
                      </a:r>
                      <a:r>
                        <a:rPr sz="4000" spc="-5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434340" marR="1008380" indent="-343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Wingdings"/>
                          <a:cs typeface="Wingdings"/>
                        </a:rPr>
                        <a:t>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sect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as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re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addresses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while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subprogram </a:t>
                      </a:r>
                      <a:r>
                        <a:rPr sz="2800" b="1" spc="-7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executes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4000" spc="-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4000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Extra</a:t>
                      </a:r>
                      <a:r>
                        <a:rPr sz="40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Segments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434340" marR="706755" indent="-343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Wingdings"/>
                          <a:cs typeface="Wingdings"/>
                        </a:rPr>
                        <a:t>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st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ata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program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15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61704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196"/>
              <a:ext cx="8381999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08279"/>
            <a:ext cx="7754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(</a:t>
            </a: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2</a:t>
            </a: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.</a:t>
            </a:r>
            <a:r>
              <a:rPr sz="4800" b="1" spc="-10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47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4800" b="1" spc="325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40" dirty="0">
                <a:solidFill>
                  <a:srgbClr val="FFC000"/>
                </a:solidFill>
                <a:latin typeface="Trebuchet MS"/>
                <a:cs typeface="Trebuchet MS"/>
              </a:rPr>
              <a:t>ithm</a:t>
            </a:r>
            <a:r>
              <a:rPr sz="4800" b="1" spc="4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50" dirty="0">
                <a:solidFill>
                  <a:srgbClr val="FFC000"/>
                </a:solidFill>
                <a:latin typeface="Trebuchet MS"/>
                <a:cs typeface="Trebuchet MS"/>
              </a:rPr>
              <a:t>ti</a:t>
            </a:r>
            <a:r>
              <a:rPr sz="4800" b="1" spc="-6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-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FFC000"/>
                </a:solidFill>
                <a:latin typeface="Trebuchet MS"/>
                <a:cs typeface="Trebuchet MS"/>
              </a:rPr>
              <a:t>In</a:t>
            </a:r>
            <a:r>
              <a:rPr sz="4800" b="1" spc="6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60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75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25" dirty="0">
                <a:solidFill>
                  <a:srgbClr val="FFC000"/>
                </a:solidFill>
                <a:latin typeface="Trebuchet MS"/>
                <a:cs typeface="Trebuchet MS"/>
              </a:rPr>
              <a:t>uc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5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35" dirty="0">
                <a:solidFill>
                  <a:srgbClr val="FFC000"/>
                </a:solidFill>
                <a:latin typeface="Trebuchet MS"/>
                <a:cs typeface="Trebuchet MS"/>
              </a:rPr>
              <a:t>ns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136" y="1464056"/>
            <a:ext cx="6224270" cy="382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3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200" b="1" i="0" u="none" strike="noStrike" kern="0" cap="none" spc="-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1" i="0" u="none" strike="noStrike" kern="0" cap="none" spc="-7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-1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ns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ru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ons</a:t>
            </a:r>
            <a:r>
              <a:rPr kumimoji="0" sz="3200" b="1" i="0" u="none" strike="noStrike" kern="0" cap="none" spc="-1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3200" b="1" i="0" u="none" strike="noStrike" kern="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-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1" i="0" u="none" strike="noStrike" kern="0" cap="none" spc="-1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3200" b="1" i="0" u="none" strike="noStrike" kern="0" cap="none" spc="1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orm</a:t>
            </a:r>
            <a:r>
              <a:rPr kumimoji="0" sz="3200" b="1" i="0" u="none" strike="noStrike" kern="0" cap="none" spc="-1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11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1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he </a:t>
            </a:r>
            <a:r>
              <a:rPr kumimoji="0" sz="3200" b="1" i="0" u="none" strike="noStrike" kern="0" cap="none" spc="-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operations</a:t>
            </a:r>
            <a:r>
              <a:rPr kumimoji="0" sz="3200" b="1" i="0" u="none" strike="noStrike" kern="0" cap="none" spc="-1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-1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like: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46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1" i="0" u="none" strike="noStrike" kern="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1" i="0" u="none" strike="noStrike" kern="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1" i="0" u="none" strike="noStrike" kern="0" cap="none" spc="-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-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3200" b="1" i="0" u="none" strike="noStrike" kern="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1" i="0" u="none" strike="noStrike" kern="0" cap="none" spc="-3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29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ub</a:t>
            </a:r>
            <a:r>
              <a:rPr kumimoji="0" sz="3200" b="1" i="0" u="none" strike="noStrike" kern="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ra</a:t>
            </a:r>
            <a:r>
              <a:rPr kumimoji="0" sz="3200" b="1" i="0" u="none" strike="noStrike" kern="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-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on,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17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1" i="0" u="none" strike="noStrike" kern="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1" i="0" u="none" strike="noStrike" kern="0" cap="none" spc="9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1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200" b="1" i="0" u="none" strike="noStrike" kern="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-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3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50" b="0" i="0" u="none" strike="noStrike" kern="0" cap="none" spc="-3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550" b="0" i="0" u="none" strike="noStrike" kern="0" cap="none" spc="114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3200" b="1" i="0" u="none" strike="noStrike" kern="0" cap="none" spc="1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3200" b="1" i="0" u="none" strike="noStrike" kern="0" cap="none" spc="1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1" i="0" u="none" strike="noStrike" kern="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3200" b="1" i="0" u="none" strike="noStrike" kern="0" cap="none" spc="9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14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3200" b="1" i="0" u="none" strike="noStrike" kern="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3200" b="1" i="0" u="none" strike="noStrike" kern="0" cap="none" spc="-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1" i="0" u="none" strike="noStrike" kern="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3200" b="1" i="0" u="none" strike="noStrike" kern="0" cap="none" spc="-3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86911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85504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196"/>
              <a:ext cx="885444" cy="99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7" y="44195"/>
              <a:ext cx="1149095" cy="996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432" y="44195"/>
              <a:ext cx="7973567" cy="9966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69734"/>
            <a:ext cx="7754620" cy="15659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(</a:t>
            </a: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2</a:t>
            </a: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.</a:t>
            </a:r>
            <a:r>
              <a:rPr sz="4800" b="1" spc="-10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120" dirty="0">
                <a:solidFill>
                  <a:srgbClr val="FFC000"/>
                </a:solidFill>
                <a:latin typeface="Trebuchet MS"/>
                <a:cs typeface="Trebuchet MS"/>
              </a:rPr>
              <a:t>Arit</a:t>
            </a:r>
            <a:r>
              <a:rPr sz="4800" b="1" spc="170" dirty="0">
                <a:solidFill>
                  <a:srgbClr val="FFC000"/>
                </a:solidFill>
                <a:latin typeface="Trebuchet MS"/>
                <a:cs typeface="Trebuchet MS"/>
              </a:rPr>
              <a:t>h</a:t>
            </a:r>
            <a:r>
              <a:rPr sz="4800" b="1" spc="210" dirty="0">
                <a:solidFill>
                  <a:srgbClr val="FFC000"/>
                </a:solidFill>
                <a:latin typeface="Trebuchet MS"/>
                <a:cs typeface="Trebuchet MS"/>
              </a:rPr>
              <a:t>m</a:t>
            </a:r>
            <a:r>
              <a:rPr sz="4800" b="1" spc="14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50" dirty="0">
                <a:solidFill>
                  <a:srgbClr val="FFC000"/>
                </a:solidFill>
                <a:latin typeface="Trebuchet MS"/>
                <a:cs typeface="Trebuchet MS"/>
              </a:rPr>
              <a:t>ti</a:t>
            </a:r>
            <a:r>
              <a:rPr sz="4800" b="1" spc="-6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-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FFC000"/>
                </a:solidFill>
                <a:latin typeface="Trebuchet MS"/>
                <a:cs typeface="Trebuchet MS"/>
              </a:rPr>
              <a:t>In</a:t>
            </a:r>
            <a:r>
              <a:rPr sz="4800" b="1" spc="6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10" dirty="0">
                <a:solidFill>
                  <a:srgbClr val="FFC000"/>
                </a:solidFill>
                <a:latin typeface="Trebuchet MS"/>
                <a:cs typeface="Trebuchet MS"/>
              </a:rPr>
              <a:t>truc</a:t>
            </a:r>
            <a:r>
              <a:rPr sz="4800" b="1" spc="1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5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35" dirty="0">
                <a:solidFill>
                  <a:srgbClr val="FFC000"/>
                </a:solidFill>
                <a:latin typeface="Trebuchet MS"/>
                <a:cs typeface="Trebuchet MS"/>
              </a:rPr>
              <a:t>ns</a:t>
            </a:r>
            <a:endParaRPr sz="48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835"/>
              </a:spcBef>
            </a:pPr>
            <a:r>
              <a:rPr sz="3700" b="1" spc="60" dirty="0">
                <a:solidFill>
                  <a:srgbClr val="FFC000"/>
                </a:solidFill>
                <a:latin typeface="Trebuchet MS"/>
                <a:cs typeface="Trebuchet MS"/>
              </a:rPr>
              <a:t>(</a:t>
            </a:r>
            <a:r>
              <a:rPr sz="3700" b="1" spc="-130" dirty="0">
                <a:solidFill>
                  <a:srgbClr val="FFC000"/>
                </a:solidFill>
                <a:latin typeface="Trebuchet MS"/>
                <a:cs typeface="Trebuchet MS"/>
              </a:rPr>
              <a:t>1</a:t>
            </a:r>
            <a:r>
              <a:rPr sz="3700" b="1" spc="6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3700" b="1" spc="-360" dirty="0">
                <a:solidFill>
                  <a:srgbClr val="FFC000"/>
                </a:solidFill>
                <a:latin typeface="Trebuchet MS"/>
                <a:cs typeface="Trebuchet MS"/>
              </a:rPr>
              <a:t>.</a:t>
            </a:r>
            <a:r>
              <a:rPr sz="3700" b="1" spc="-8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700" b="1" spc="530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3700" b="1" spc="585" dirty="0">
                <a:solidFill>
                  <a:srgbClr val="FFC000"/>
                </a:solidFill>
                <a:latin typeface="Trebuchet MS"/>
                <a:cs typeface="Trebuchet MS"/>
              </a:rPr>
              <a:t>DD</a:t>
            </a:r>
            <a:r>
              <a:rPr sz="3700" b="1" spc="-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700" b="1" spc="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3700" b="1" spc="-60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3700" b="1" spc="-5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3700" b="1" spc="-40" dirty="0">
                <a:solidFill>
                  <a:srgbClr val="FFC000"/>
                </a:solidFill>
                <a:latin typeface="Trebuchet MS"/>
                <a:cs typeface="Trebuchet MS"/>
              </a:rPr>
              <a:t>ti</a:t>
            </a:r>
            <a:r>
              <a:rPr sz="3700" b="1" spc="-30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3700" b="1" spc="-20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3700" b="1" spc="-40" dirty="0">
                <a:solidFill>
                  <a:srgbClr val="FFC000"/>
                </a:solidFill>
                <a:latin typeface="Trebuchet MS"/>
                <a:cs typeface="Trebuchet MS"/>
              </a:rPr>
              <a:t>ti</a:t>
            </a:r>
            <a:r>
              <a:rPr sz="3700" b="1" spc="30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3700" b="1" spc="3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3700" b="1" spc="-360" dirty="0">
                <a:solidFill>
                  <a:srgbClr val="FFC000"/>
                </a:solidFill>
                <a:latin typeface="Trebuchet MS"/>
                <a:cs typeface="Trebuchet MS"/>
              </a:rPr>
              <a:t>,</a:t>
            </a:r>
            <a:r>
              <a:rPr sz="3700" b="1" spc="-43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700" b="1" spc="-3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3700" b="1" spc="2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3700" b="1" spc="3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3700" b="1" spc="-25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3700" b="1" spc="-165" dirty="0">
                <a:solidFill>
                  <a:srgbClr val="FFC000"/>
                </a:solidFill>
                <a:latin typeface="Trebuchet MS"/>
                <a:cs typeface="Trebuchet MS"/>
              </a:rPr>
              <a:t>ce;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636" y="2148332"/>
            <a:ext cx="8160384" cy="38506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ct val="8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3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3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3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adds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3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3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2300" b="1" i="0" u="none" strike="noStrike" kern="0" cap="none" spc="-6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3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3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3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operand.</a:t>
            </a: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47320" lvl="0" indent="-283845" defTabSz="91440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3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3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</a:t>
            </a:r>
            <a:r>
              <a:rPr kumimoji="0" sz="23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rce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3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3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3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immediate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data,</a:t>
            </a:r>
            <a:r>
              <a:rPr kumimoji="0" sz="23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</a:t>
            </a:r>
            <a:r>
              <a:rPr kumimoji="0" sz="2300" b="1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3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 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3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3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3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3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3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3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3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3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3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3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3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3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3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operand.</a:t>
            </a: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2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default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00" b="0" i="0" u="none" strike="noStrike" kern="0" cap="none" spc="-2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500" b="1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5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5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5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500" b="1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5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5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5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5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500" b="1" i="0" u="none" strike="noStrike" kern="0" cap="none" spc="-5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500" b="1" i="0" u="none" strike="noStrike" kern="0" cap="none" spc="3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500" b="1" i="0" u="none" strike="noStrike" kern="0" cap="none" spc="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500" b="1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500" b="1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5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5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5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2020</a:t>
            </a:r>
            <a:r>
              <a:rPr kumimoji="0" sz="25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07759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5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5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5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500" b="1" i="0" u="none" strike="noStrike" kern="0" cap="none" spc="-5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500" b="1" i="0" u="none" strike="noStrike" kern="0" cap="none" spc="3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500" b="1" i="0" u="none" strike="noStrike" kern="0" cap="none" spc="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500" b="1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500" b="1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5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,B</a:t>
            </a:r>
            <a:r>
              <a:rPr kumimoji="0" sz="2500" b="1" i="0" u="none" strike="noStrike" kern="0" cap="none" spc="5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5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07754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597025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69940" y="706653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859053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5053012"/>
          <a:ext cx="2895600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22340" y="4364215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4511738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2939" y="5237543"/>
            <a:ext cx="2436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4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1" i="0" u="none" strike="noStrike" kern="0" cap="none" spc="49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1" i="0" u="none" strike="noStrike" kern="0" cap="none" spc="509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3200" b="1" i="0" u="none" strike="noStrike" kern="0" cap="none" spc="-42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5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3200" b="1" i="0" u="none" strike="noStrike" kern="0" cap="none" spc="56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3200" b="1" i="0" u="none" strike="noStrike" kern="0" cap="none" spc="-31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3200" b="1" i="0" u="none" strike="noStrike" kern="0" cap="none" spc="32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3200" b="1" i="0" u="none" strike="noStrike" kern="0" cap="none" spc="6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65850" y="1352550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26739" y="1629029"/>
            <a:ext cx="2679700" cy="242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2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AD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1" i="0" u="none" strike="noStrike" kern="0" cap="none" spc="-35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509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4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2020</a:t>
            </a:r>
            <a:r>
              <a:rPr kumimoji="0" sz="2800" b="1" i="0" u="none" strike="noStrike" kern="0" cap="none" spc="41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68453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1010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673735" lvl="0" indent="0" algn="r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+2020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68453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3030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4047" y="3520440"/>
            <a:ext cx="981455" cy="170688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7250" y="5022850"/>
          <a:ext cx="28194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0661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7656575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6951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72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4800" b="1" spc="740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4800" b="1" spc="760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-1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5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4800" b="1" spc="-50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stinati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31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195" dirty="0">
                <a:solidFill>
                  <a:srgbClr val="FFC000"/>
                </a:solidFill>
                <a:latin typeface="Trebuchet MS"/>
                <a:cs typeface="Trebuchet MS"/>
              </a:rPr>
              <a:t>,</a:t>
            </a:r>
            <a:r>
              <a:rPr sz="4800" b="1" spc="-5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13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-25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90" dirty="0">
                <a:solidFill>
                  <a:srgbClr val="FFC000"/>
                </a:solidFill>
                <a:latin typeface="Trebuchet MS"/>
                <a:cs typeface="Trebuchet MS"/>
              </a:rPr>
              <a:t>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35456"/>
            <a:ext cx="7947659" cy="48361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ts val="25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adds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 </a:t>
            </a:r>
            <a:r>
              <a:rPr kumimoji="0" sz="2600" b="1" i="0" u="none" strike="noStrike" kern="0" cap="none" spc="-7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carry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flag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bit.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699135" lvl="0" indent="-283845" defTabSz="914400" eaLnBrk="1" fontAlgn="auto" latinLnBrk="0" hangingPunct="1">
              <a:lnSpc>
                <a:spcPts val="25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em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826135" lvl="0" indent="-283845" defTabSz="914400" eaLnBrk="1" fontAlgn="auto" latinLnBrk="0" hangingPunct="1">
              <a:lnSpc>
                <a:spcPts val="25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600" b="1" i="0" u="none" strike="noStrike" kern="0" cap="none" spc="-7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default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26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5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4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2020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15695" marR="0" lvl="0" indent="0" defTabSz="91440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4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99723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961644" cy="99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27" y="59436"/>
              <a:ext cx="1150619" cy="996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2" y="59436"/>
              <a:ext cx="4450079" cy="9966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4232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C000"/>
                </a:solidFill>
                <a:latin typeface="Trebuchet MS"/>
                <a:cs typeface="Trebuchet MS"/>
              </a:rPr>
              <a:t>(3)</a:t>
            </a:r>
            <a:r>
              <a:rPr sz="4800" b="1" spc="-1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620" dirty="0">
                <a:solidFill>
                  <a:srgbClr val="FFC000"/>
                </a:solidFill>
                <a:latin typeface="Trebuchet MS"/>
                <a:cs typeface="Trebuchet MS"/>
              </a:rPr>
              <a:t>INC</a:t>
            </a: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source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636" y="1314704"/>
            <a:ext cx="8349615" cy="439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8890" lvl="0" indent="-283845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increases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800" b="1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by </a:t>
            </a:r>
            <a:r>
              <a:rPr kumimoji="0" sz="2800" b="1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8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can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not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immediate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same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place.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.g</a:t>
            </a:r>
            <a:r>
              <a:rPr kumimoji="0" sz="28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1" i="0" u="none" strike="noStrike" kern="0" cap="none" spc="4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91895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800" b="1" i="0" u="none" strike="noStrike" kern="0" cap="none" spc="4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800" b="1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H];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62147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02300" y="859028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42102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9125" y="4435665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015" y="4435665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540" y="5455094"/>
            <a:ext cx="266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46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INC</a:t>
            </a:r>
            <a:r>
              <a:rPr kumimoji="0" sz="3600" b="1" i="0" u="none" strike="noStrike" kern="0" cap="none" spc="-18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600" b="1" i="0" u="none" strike="noStrike" kern="0" cap="none" spc="10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[5000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3600" b="1" i="0" u="none" strike="noStrike" kern="0" cap="none" spc="10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]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854265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0140" y="1975231"/>
            <a:ext cx="1533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17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3200" b="1" i="0" u="none" strike="noStrike" kern="0" cap="none" spc="560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3200" b="1" i="0" u="none" strike="noStrike" kern="0" cap="none" spc="509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3200" b="1" i="0" u="none" strike="noStrike" kern="0" cap="none" spc="-42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56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6050" y="2038350"/>
          <a:ext cx="3200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61050" y="1962150"/>
          <a:ext cx="3124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270000" y="5549900"/>
            <a:ext cx="1879600" cy="495300"/>
            <a:chOff x="1270000" y="5549900"/>
            <a:chExt cx="1879600" cy="495300"/>
          </a:xfrm>
        </p:grpSpPr>
        <p:sp>
          <p:nvSpPr>
            <p:cNvPr id="13" name="object 13"/>
            <p:cNvSpPr/>
            <p:nvPr/>
          </p:nvSpPr>
          <p:spPr>
            <a:xfrm>
              <a:off x="1295400" y="556260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556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124200" y="5556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050" y="5556250"/>
              <a:ext cx="1841500" cy="12700"/>
            </a:xfrm>
            <a:custGeom>
              <a:avLst/>
              <a:gdLst/>
              <a:ahLst/>
              <a:cxnLst/>
              <a:rect l="l" t="t" r="r" b="b"/>
              <a:pathLst>
                <a:path w="1841500" h="12700">
                  <a:moveTo>
                    <a:pt x="0" y="12700"/>
                  </a:moveTo>
                  <a:lnTo>
                    <a:pt x="1841500" y="12700"/>
                  </a:lnTo>
                  <a:lnTo>
                    <a:pt x="1841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050" y="6019800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60930" y="5583428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1011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7140" y="5565902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0250" y="5480050"/>
            <a:ext cx="1841500" cy="482600"/>
            <a:chOff x="7080250" y="5480050"/>
            <a:chExt cx="1841500" cy="482600"/>
          </a:xfrm>
        </p:grpSpPr>
        <p:sp>
          <p:nvSpPr>
            <p:cNvPr id="21" name="object 21"/>
            <p:cNvSpPr/>
            <p:nvPr/>
          </p:nvSpPr>
          <p:spPr>
            <a:xfrm>
              <a:off x="7086600" y="548640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54800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915400" y="54800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080250" y="5480050"/>
              <a:ext cx="1841500" cy="12700"/>
            </a:xfrm>
            <a:custGeom>
              <a:avLst/>
              <a:gdLst/>
              <a:ahLst/>
              <a:cxnLst/>
              <a:rect l="l" t="t" r="r" b="b"/>
              <a:pathLst>
                <a:path w="1841500" h="12700">
                  <a:moveTo>
                    <a:pt x="0" y="12700"/>
                  </a:moveTo>
                  <a:lnTo>
                    <a:pt x="1841500" y="12700"/>
                  </a:lnTo>
                  <a:lnTo>
                    <a:pt x="1841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080250" y="5943600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52131" y="5507228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1012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26382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1063751" cy="99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935" y="59436"/>
              <a:ext cx="4477511" cy="9966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4025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4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.</a:t>
            </a:r>
            <a:r>
              <a:rPr sz="4800" b="1" spc="-60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610" dirty="0">
                <a:solidFill>
                  <a:srgbClr val="FFC000"/>
                </a:solidFill>
                <a:latin typeface="Trebuchet MS"/>
                <a:cs typeface="Trebuchet MS"/>
              </a:rPr>
              <a:t>DEC</a:t>
            </a:r>
            <a:r>
              <a:rPr sz="4800" b="1" spc="-1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5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70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-30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85" dirty="0">
                <a:solidFill>
                  <a:srgbClr val="FFC000"/>
                </a:solidFill>
                <a:latin typeface="Trebuchet MS"/>
                <a:cs typeface="Trebuchet MS"/>
              </a:rPr>
              <a:t>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36" y="1314704"/>
            <a:ext cx="8349615" cy="439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1102360" lvl="0" indent="-283845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decreases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800" b="1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by </a:t>
            </a:r>
            <a:r>
              <a:rPr kumimoji="0" sz="2800" b="1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8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can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not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immediate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same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place.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.g</a:t>
            </a:r>
            <a:r>
              <a:rPr kumimoji="0" sz="28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1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EC</a:t>
            </a:r>
            <a:r>
              <a:rPr kumimoji="0" sz="2800" b="1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5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4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91895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[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800" b="1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H];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39093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26100" y="859028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42102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500" y="4364228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440428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140" y="5456618"/>
            <a:ext cx="262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40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DEC</a:t>
            </a:r>
            <a:r>
              <a:rPr kumimoji="0" sz="3200" b="1" i="0" u="none" strike="noStrike" kern="0" cap="none" spc="-155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3200" b="1" i="0" u="none" strike="noStrike" kern="0" cap="none" spc="30" normalizeH="0" baseline="0" noProof="0" dirty="0">
                <a:ln>
                  <a:noFill/>
                </a:ln>
                <a:solidFill>
                  <a:srgbClr val="835E01"/>
                </a:solidFill>
                <a:effectLst/>
                <a:uLnTx/>
                <a:uFillTx/>
                <a:latin typeface="Trebuchet MS"/>
                <a:cs typeface="Trebuchet MS"/>
              </a:rPr>
              <a:t>[5000H]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854265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0140" y="1973707"/>
            <a:ext cx="184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70" dirty="0">
                <a:solidFill>
                  <a:srgbClr val="835E01"/>
                </a:solidFill>
                <a:latin typeface="Trebuchet MS"/>
                <a:cs typeface="Trebuchet MS"/>
              </a:rPr>
              <a:t>D</a:t>
            </a:r>
            <a:r>
              <a:rPr sz="3600" b="1" spc="225" dirty="0">
                <a:solidFill>
                  <a:srgbClr val="835E01"/>
                </a:solidFill>
                <a:latin typeface="Trebuchet MS"/>
                <a:cs typeface="Trebuchet MS"/>
              </a:rPr>
              <a:t>E</a:t>
            </a:r>
            <a:r>
              <a:rPr sz="3600" b="1" spc="570" dirty="0">
                <a:solidFill>
                  <a:srgbClr val="835E01"/>
                </a:solidFill>
                <a:latin typeface="Trebuchet MS"/>
                <a:cs typeface="Trebuchet MS"/>
              </a:rPr>
              <a:t>C</a:t>
            </a:r>
            <a:r>
              <a:rPr sz="3600" b="1" spc="-455" dirty="0">
                <a:solidFill>
                  <a:srgbClr val="835E01"/>
                </a:solidFill>
                <a:latin typeface="Trebuchet MS"/>
                <a:cs typeface="Trebuchet MS"/>
              </a:rPr>
              <a:t> </a:t>
            </a:r>
            <a:r>
              <a:rPr sz="3600" b="1" spc="640" dirty="0">
                <a:solidFill>
                  <a:srgbClr val="835E01"/>
                </a:solidFill>
                <a:latin typeface="Trebuchet MS"/>
                <a:cs typeface="Trebuchet MS"/>
              </a:rPr>
              <a:t>AX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2250" y="2038350"/>
          <a:ext cx="3124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32450" y="1962150"/>
          <a:ext cx="3124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270000" y="5549900"/>
            <a:ext cx="1879600" cy="495300"/>
            <a:chOff x="1270000" y="5549900"/>
            <a:chExt cx="1879600" cy="495300"/>
          </a:xfrm>
        </p:grpSpPr>
        <p:sp>
          <p:nvSpPr>
            <p:cNvPr id="13" name="object 13"/>
            <p:cNvSpPr/>
            <p:nvPr/>
          </p:nvSpPr>
          <p:spPr>
            <a:xfrm>
              <a:off x="1295400" y="556260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556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124200" y="55562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050" y="5556250"/>
              <a:ext cx="1841500" cy="12700"/>
            </a:xfrm>
            <a:custGeom>
              <a:avLst/>
              <a:gdLst/>
              <a:ahLst/>
              <a:cxnLst/>
              <a:rect l="l" t="t" r="r" b="b"/>
              <a:pathLst>
                <a:path w="1841500" h="12700">
                  <a:moveTo>
                    <a:pt x="0" y="12700"/>
                  </a:moveTo>
                  <a:lnTo>
                    <a:pt x="1841500" y="12700"/>
                  </a:lnTo>
                  <a:lnTo>
                    <a:pt x="1841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050" y="6019800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60930" y="5583428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1051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7140" y="5565902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5000</a:t>
            </a:r>
            <a:r>
              <a:rPr kumimoji="0" sz="20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65975" y="5537200"/>
            <a:ext cx="1841500" cy="482600"/>
            <a:chOff x="7165975" y="5537200"/>
            <a:chExt cx="1841500" cy="482600"/>
          </a:xfrm>
        </p:grpSpPr>
        <p:sp>
          <p:nvSpPr>
            <p:cNvPr id="21" name="object 21"/>
            <p:cNvSpPr/>
            <p:nvPr/>
          </p:nvSpPr>
          <p:spPr>
            <a:xfrm>
              <a:off x="7172325" y="5543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172325" y="553720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01125" y="553720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65975" y="5537200"/>
              <a:ext cx="1841500" cy="12700"/>
            </a:xfrm>
            <a:custGeom>
              <a:avLst/>
              <a:gdLst/>
              <a:ahLst/>
              <a:cxnLst/>
              <a:rect l="l" t="t" r="r" b="b"/>
              <a:pathLst>
                <a:path w="1841500" h="12700">
                  <a:moveTo>
                    <a:pt x="0" y="12700"/>
                  </a:moveTo>
                  <a:lnTo>
                    <a:pt x="1841500" y="12700"/>
                  </a:lnTo>
                  <a:lnTo>
                    <a:pt x="1841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65975" y="6000750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78675" y="5564378"/>
            <a:ext cx="181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1050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6718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8657843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795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(</a:t>
            </a: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5</a:t>
            </a: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4800" b="1" spc="-1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49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64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490" dirty="0">
                <a:solidFill>
                  <a:srgbClr val="FFC000"/>
                </a:solidFill>
                <a:latin typeface="Trebuchet MS"/>
                <a:cs typeface="Trebuchet MS"/>
              </a:rPr>
              <a:t>B</a:t>
            </a:r>
            <a:r>
              <a:rPr sz="4800" b="1" spc="-1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4800" b="1" spc="-114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3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140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4800" b="1" spc="3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140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spc="4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40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,</a:t>
            </a:r>
            <a:r>
              <a:rPr sz="4800" b="1" spc="-5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4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40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-30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80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-9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;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314704"/>
            <a:ext cx="8359140" cy="525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3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subtracts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800" b="1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6642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immediate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data,</a:t>
            </a:r>
            <a:r>
              <a:rPr kumimoji="0" sz="2800" b="1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 </a:t>
            </a:r>
            <a:r>
              <a:rPr kumimoji="0" sz="2800" b="1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701675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800" b="1" i="0" u="none" strike="noStrike" kern="0" cap="none" spc="-8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250" b="0" i="0" u="none" strike="noStrike" kern="0" cap="none" spc="4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8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8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place.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0" i="0" u="none" strike="noStrike" kern="0" cap="none" spc="-27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50" b="0" i="0" u="none" strike="noStrike" kern="0" cap="none" spc="-245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800" b="1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.g</a:t>
            </a:r>
            <a:r>
              <a:rPr kumimoji="0" sz="28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8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SUB</a:t>
            </a:r>
            <a:r>
              <a:rPr kumimoji="0" sz="2800" b="1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1000</a:t>
            </a:r>
            <a:r>
              <a:rPr kumimoji="0" sz="28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91895" marR="0" lvl="0" indent="0" defTabSz="91440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8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r>
              <a:rPr kumimoji="0" sz="28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SUB</a:t>
            </a:r>
            <a:r>
              <a:rPr kumimoji="0" sz="2800" b="1" i="0" u="none" strike="noStrike" kern="0" cap="none" spc="-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487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8094" y="859028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90" y="782828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00B050"/>
                </a:solidFill>
                <a:latin typeface="Trebuchet MS"/>
                <a:cs typeface="Trebuchet MS"/>
              </a:rPr>
              <a:t>BEFORE</a:t>
            </a:r>
            <a:r>
              <a:rPr sz="2400" b="1" spc="-12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B05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8181" y="4288028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353" y="4364228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476" y="5505703"/>
            <a:ext cx="2040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SUB</a:t>
            </a:r>
            <a:r>
              <a:rPr kumimoji="0" sz="2800" b="1" i="0" u="none" strike="noStrike" kern="0" cap="none" spc="-3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2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5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8450" y="158115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2050" y="1617662"/>
          <a:ext cx="2819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279140" y="1543304"/>
            <a:ext cx="2479040" cy="196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SUB</a:t>
            </a:r>
            <a:r>
              <a:rPr kumimoji="0" sz="2800" b="1" i="0" u="none" strike="noStrike" kern="0" cap="none" spc="-3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100</a:t>
            </a:r>
            <a:r>
              <a:rPr kumimoji="0" sz="2800" b="1" i="0" u="none" strike="noStrike" kern="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48514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317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-1000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317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=1000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8247" y="3063239"/>
            <a:ext cx="981455" cy="170688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2250" y="5251451"/>
          <a:ext cx="2971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56250" y="5175250"/>
          <a:ext cx="2971800" cy="109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5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72112" y="1204912"/>
          <a:ext cx="1219200" cy="497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R="560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5276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6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5168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8940" y="631952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Me</a:t>
            </a:r>
            <a:r>
              <a:rPr sz="24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6740" y="1165352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00000H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740" y="5813552"/>
            <a:ext cx="1191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FFFFFH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140" y="3146552"/>
            <a:ext cx="1086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1MB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ess  Range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6650" y="4419600"/>
            <a:ext cx="114300" cy="1295400"/>
            <a:chOff x="7486650" y="4419600"/>
            <a:chExt cx="114300" cy="1295400"/>
          </a:xfrm>
        </p:grpSpPr>
        <p:sp>
          <p:nvSpPr>
            <p:cNvPr id="8" name="object 8"/>
            <p:cNvSpPr/>
            <p:nvPr/>
          </p:nvSpPr>
          <p:spPr>
            <a:xfrm>
              <a:off x="7543800" y="4419600"/>
              <a:ext cx="0" cy="1200150"/>
            </a:xfrm>
            <a:custGeom>
              <a:avLst/>
              <a:gdLst/>
              <a:ahLst/>
              <a:cxnLst/>
              <a:rect l="l" t="t" r="r" b="b"/>
              <a:pathLst>
                <a:path h="1200150">
                  <a:moveTo>
                    <a:pt x="0" y="0"/>
                  </a:moveTo>
                  <a:lnTo>
                    <a:pt x="0" y="12001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486650" y="56007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486639" y="1676394"/>
            <a:ext cx="114300" cy="1371600"/>
            <a:chOff x="7486639" y="1676394"/>
            <a:chExt cx="114300" cy="1371600"/>
          </a:xfrm>
        </p:grpSpPr>
        <p:sp>
          <p:nvSpPr>
            <p:cNvPr id="11" name="object 11"/>
            <p:cNvSpPr/>
            <p:nvPr/>
          </p:nvSpPr>
          <p:spPr>
            <a:xfrm>
              <a:off x="7543795" y="1771650"/>
              <a:ext cx="0" cy="1276350"/>
            </a:xfrm>
            <a:custGeom>
              <a:avLst/>
              <a:gdLst/>
              <a:ahLst/>
              <a:cxnLst/>
              <a:rect l="l" t="t" r="r" b="b"/>
              <a:pathLst>
                <a:path h="1276350">
                  <a:moveTo>
                    <a:pt x="0" y="0"/>
                  </a:moveTo>
                  <a:lnTo>
                    <a:pt x="0" y="1276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486639" y="1676394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000" y="1285867"/>
            <a:ext cx="1524000" cy="171450"/>
            <a:chOff x="3810000" y="1285867"/>
            <a:chExt cx="1524000" cy="171450"/>
          </a:xfrm>
        </p:grpSpPr>
        <p:sp>
          <p:nvSpPr>
            <p:cNvPr id="14" name="object 14"/>
            <p:cNvSpPr/>
            <p:nvPr/>
          </p:nvSpPr>
          <p:spPr>
            <a:xfrm>
              <a:off x="3810000" y="1371599"/>
              <a:ext cx="1381125" cy="0"/>
            </a:xfrm>
            <a:custGeom>
              <a:avLst/>
              <a:gdLst/>
              <a:ahLst/>
              <a:cxnLst/>
              <a:rect l="l" t="t" r="r" b="b"/>
              <a:pathLst>
                <a:path w="1381125">
                  <a:moveTo>
                    <a:pt x="0" y="0"/>
                  </a:moveTo>
                  <a:lnTo>
                    <a:pt x="13811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541" y="12858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50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2739" y="1228725"/>
            <a:ext cx="18059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Code</a:t>
            </a:r>
            <a:r>
              <a:rPr kumimoji="0" sz="20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000" y="5934067"/>
            <a:ext cx="1524000" cy="171450"/>
            <a:chOff x="3810000" y="5934067"/>
            <a:chExt cx="1524000" cy="171450"/>
          </a:xfrm>
        </p:grpSpPr>
        <p:sp>
          <p:nvSpPr>
            <p:cNvPr id="18" name="object 18"/>
            <p:cNvSpPr/>
            <p:nvPr/>
          </p:nvSpPr>
          <p:spPr>
            <a:xfrm>
              <a:off x="3810000" y="6019799"/>
              <a:ext cx="1381125" cy="0"/>
            </a:xfrm>
            <a:custGeom>
              <a:avLst/>
              <a:gdLst/>
              <a:ahLst/>
              <a:cxnLst/>
              <a:rect l="l" t="t" r="r" b="b"/>
              <a:pathLst>
                <a:path w="1381125">
                  <a:moveTo>
                    <a:pt x="0" y="0"/>
                  </a:moveTo>
                  <a:lnTo>
                    <a:pt x="13811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62541" y="59340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50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02739" y="5876925"/>
            <a:ext cx="1845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Stack</a:t>
            </a:r>
            <a:r>
              <a:rPr kumimoji="0" sz="20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10000" y="2657467"/>
            <a:ext cx="1524000" cy="171450"/>
            <a:chOff x="3810000" y="2657467"/>
            <a:chExt cx="1524000" cy="171450"/>
          </a:xfrm>
        </p:grpSpPr>
        <p:sp>
          <p:nvSpPr>
            <p:cNvPr id="22" name="object 22"/>
            <p:cNvSpPr/>
            <p:nvPr/>
          </p:nvSpPr>
          <p:spPr>
            <a:xfrm>
              <a:off x="3810000" y="2743200"/>
              <a:ext cx="1381125" cy="0"/>
            </a:xfrm>
            <a:custGeom>
              <a:avLst/>
              <a:gdLst/>
              <a:ahLst/>
              <a:cxnLst/>
              <a:rect l="l" t="t" r="r" b="b"/>
              <a:pathLst>
                <a:path w="1381125">
                  <a:moveTo>
                    <a:pt x="0" y="0"/>
                  </a:moveTo>
                  <a:lnTo>
                    <a:pt x="13811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162541" y="26574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50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31339" y="2387600"/>
            <a:ext cx="15354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sz="20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&amp;</a:t>
            </a:r>
            <a:r>
              <a:rPr kumimoji="0" sz="20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Extra </a:t>
            </a:r>
            <a:r>
              <a:rPr kumimoji="0" sz="2000" b="1" i="0" u="none" strike="noStrike" kern="0" cap="none" spc="-5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590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961644" cy="99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27" y="59436"/>
              <a:ext cx="1150619" cy="996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2" y="59436"/>
              <a:ext cx="8199118" cy="9966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7981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(</a:t>
            </a:r>
            <a:r>
              <a:rPr sz="4800" b="1" spc="-165" dirty="0">
                <a:solidFill>
                  <a:srgbClr val="FFC000"/>
                </a:solidFill>
                <a:latin typeface="Trebuchet MS"/>
                <a:cs typeface="Trebuchet MS"/>
              </a:rPr>
              <a:t>6</a:t>
            </a:r>
            <a:r>
              <a:rPr sz="4800" b="1" spc="8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.</a:t>
            </a:r>
            <a:r>
              <a:rPr sz="4800" b="1" spc="-60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44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480" dirty="0">
                <a:solidFill>
                  <a:srgbClr val="FFC000"/>
                </a:solidFill>
                <a:latin typeface="Trebuchet MS"/>
                <a:cs typeface="Trebuchet MS"/>
              </a:rPr>
              <a:t>B</a:t>
            </a:r>
            <a:r>
              <a:rPr sz="4800" b="1" spc="490" dirty="0">
                <a:solidFill>
                  <a:srgbClr val="FFC000"/>
                </a:solidFill>
                <a:latin typeface="Trebuchet MS"/>
                <a:cs typeface="Trebuchet MS"/>
              </a:rPr>
              <a:t>B</a:t>
            </a:r>
            <a:r>
              <a:rPr sz="4800" b="1" spc="-1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5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4800" b="1" spc="-50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tinati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31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195" dirty="0">
                <a:solidFill>
                  <a:srgbClr val="FFC000"/>
                </a:solidFill>
                <a:latin typeface="Trebuchet MS"/>
                <a:cs typeface="Trebuchet MS"/>
              </a:rPr>
              <a:t>,</a:t>
            </a:r>
            <a:r>
              <a:rPr sz="4800" b="1" spc="-5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13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-20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8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-90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;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636" y="1311656"/>
            <a:ext cx="7773034" cy="483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Also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known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as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Subtract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orrow.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ts val="25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</a:t>
            </a:r>
            <a:r>
              <a:rPr kumimoji="0" sz="26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subtracts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600" b="1" i="0" u="none" strike="noStrike" kern="0" cap="none" spc="-7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 </a:t>
            </a:r>
            <a:r>
              <a:rPr kumimoji="0" sz="26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borrow 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from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25145" lvl="0" indent="-283845" defTabSz="914400" eaLnBrk="1" fontAlgn="auto" latinLnBrk="0" hangingPunct="1">
              <a:lnSpc>
                <a:spcPts val="25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em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652145" lvl="0" indent="-283845" defTabSz="914400" eaLnBrk="1" fontAlgn="auto" latinLnBrk="0" hangingPunct="1">
              <a:lnSpc>
                <a:spcPts val="25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600" b="1" i="0" u="none" strike="noStrike" kern="0" cap="none" spc="-7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place.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26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6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BB</a:t>
            </a:r>
            <a:r>
              <a:rPr kumimoji="0" sz="2600" b="1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1000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15695" marR="0" lvl="0" indent="0" defTabSz="91440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6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BB</a:t>
            </a:r>
            <a:r>
              <a:rPr kumimoji="0" sz="2600" b="1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466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59028"/>
            <a:ext cx="814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265" algn="l"/>
              </a:tabLst>
            </a:pPr>
            <a:r>
              <a:rPr sz="2400" b="1" spc="195" dirty="0">
                <a:solidFill>
                  <a:srgbClr val="00B050"/>
                </a:solidFill>
                <a:latin typeface="Trebuchet MS"/>
                <a:cs typeface="Trebuchet MS"/>
              </a:rPr>
              <a:t>BEFORE</a:t>
            </a:r>
            <a:r>
              <a:rPr sz="2400" b="1" spc="-6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B050"/>
                </a:solidFill>
                <a:latin typeface="Trebuchet MS"/>
                <a:cs typeface="Trebuchet MS"/>
              </a:rPr>
              <a:t>EXECUTION	</a:t>
            </a:r>
            <a:r>
              <a:rPr sz="2400" b="1" spc="190" dirty="0">
                <a:solidFill>
                  <a:srgbClr val="00B050"/>
                </a:solidFill>
                <a:latin typeface="Trebuchet MS"/>
                <a:cs typeface="Trebuchet MS"/>
              </a:rPr>
              <a:t>AFTER</a:t>
            </a:r>
            <a:r>
              <a:rPr sz="2400" b="1" spc="-10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B05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366" y="3983215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983215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739" y="1781429"/>
            <a:ext cx="243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5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1" i="0" u="none" strike="noStrike" kern="0" cap="none" spc="2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28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-37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100</a:t>
            </a:r>
            <a:r>
              <a:rPr kumimoji="0" sz="2800" b="1" i="0" u="none" strike="noStrike" kern="0" cap="none" spc="-10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1800" b="1" i="0" u="none" strike="noStrike" kern="0" cap="none" spc="26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9607" y="5240591"/>
            <a:ext cx="199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25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800" b="1" i="0" u="none" strike="noStrike" kern="0" cap="none" spc="2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28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-37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434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BX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540" y="6264465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2050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37250" y="2206625"/>
          <a:ext cx="289560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19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17271" y="2753115"/>
            <a:ext cx="12249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122555" lvl="0" indent="0" algn="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2020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10287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1000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1020-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1270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1019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4047" y="3520440"/>
            <a:ext cx="981455" cy="170688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37250" y="5022850"/>
          <a:ext cx="2895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2250" y="1733550"/>
          <a:ext cx="2819400" cy="1067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5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20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290" dirty="0">
                          <a:latin typeface="Trebuchet MS"/>
                          <a:cs typeface="Trebuchet MS"/>
                        </a:rPr>
                        <a:t>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spc="-95" dirty="0">
                          <a:latin typeface="Trebuchet MS"/>
                          <a:cs typeface="Trebuchet MS"/>
                        </a:rPr>
                        <a:t>20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6050" y="4489450"/>
          <a:ext cx="32004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4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4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62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8711183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8006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14" dirty="0">
                <a:solidFill>
                  <a:srgbClr val="FFC000"/>
                </a:solidFill>
                <a:latin typeface="Trebuchet MS"/>
                <a:cs typeface="Trebuchet MS"/>
              </a:rPr>
              <a:t>(7).</a:t>
            </a:r>
            <a:r>
              <a:rPr sz="4800" b="1" spc="-60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755" dirty="0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sz="4800" b="1" spc="500" dirty="0">
                <a:solidFill>
                  <a:srgbClr val="FFC000"/>
                </a:solidFill>
                <a:latin typeface="Trebuchet MS"/>
                <a:cs typeface="Trebuchet MS"/>
              </a:rPr>
              <a:t>MP</a:t>
            </a:r>
            <a:r>
              <a:rPr sz="4800" b="1" spc="-1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FFC000"/>
                </a:solidFill>
                <a:latin typeface="Trebuchet MS"/>
                <a:cs typeface="Trebuchet MS"/>
              </a:rPr>
              <a:t>es</a:t>
            </a:r>
            <a:r>
              <a:rPr sz="4800" b="1" spc="-30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140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1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4800" b="1" spc="3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4800" b="1" spc="-140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4800" b="1" spc="135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n</a:t>
            </a:r>
            <a:r>
              <a:rPr sz="4800" b="1" spc="-465" dirty="0">
                <a:solidFill>
                  <a:srgbClr val="FFC000"/>
                </a:solidFill>
                <a:latin typeface="Trebuchet MS"/>
                <a:cs typeface="Trebuchet MS"/>
              </a:rPr>
              <a:t>,</a:t>
            </a:r>
            <a:r>
              <a:rPr sz="4800" b="1" spc="-5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5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4800" b="1" spc="70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4800" b="1" spc="-45" dirty="0">
                <a:solidFill>
                  <a:srgbClr val="FFC000"/>
                </a:solidFill>
                <a:latin typeface="Trebuchet MS"/>
                <a:cs typeface="Trebuchet MS"/>
              </a:rPr>
              <a:t>u</a:t>
            </a:r>
            <a:r>
              <a:rPr sz="4800" b="1" spc="-30" dirty="0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sz="4800" b="1" spc="-85" dirty="0">
                <a:solidFill>
                  <a:srgbClr val="FFC000"/>
                </a:solidFill>
                <a:latin typeface="Trebuchet MS"/>
                <a:cs typeface="Trebuchet MS"/>
              </a:rPr>
              <a:t>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39113"/>
            <a:ext cx="8270875" cy="4993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Also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known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as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Compare.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  <a:tab pos="1755139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This 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instruction 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compares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source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	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operands.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02235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im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em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600" b="1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 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1149350" lvl="0" indent="-283845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destination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600" b="1" i="0" u="none" strike="noStrike" kern="0" cap="none" spc="-7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resulting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carry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zero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flag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will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set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reset.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600" b="1" i="0" u="none" strike="noStrike" kern="0" cap="none" spc="-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1000</a:t>
            </a:r>
            <a:r>
              <a:rPr kumimoji="0" sz="2600" b="1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115695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600" b="1" i="0" u="none" strike="noStrike" kern="0" cap="none" spc="-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40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600" b="1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600" b="1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600" b="1" i="0" u="none" strike="noStrike" kern="0" cap="none" spc="-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</a:t>
            </a:r>
            <a:r>
              <a:rPr kumimoji="0" sz="2600" b="1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6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600" b="1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0652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07100" y="778065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1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5276" y="1619504"/>
            <a:ext cx="210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800" b="1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800" b="1" i="0" u="none" strike="noStrike" kern="0" cap="none" spc="-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5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701865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C32D2E"/>
                </a:solidFill>
                <a:latin typeface="Trebuchet MS"/>
                <a:cs typeface="Trebuchet MS"/>
              </a:rPr>
              <a:t>BEFORE</a:t>
            </a:r>
            <a:r>
              <a:rPr sz="2400" b="1" spc="-120" dirty="0">
                <a:solidFill>
                  <a:srgbClr val="C32D2E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C32D2E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89650" y="1590675"/>
          <a:ext cx="2590800" cy="75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1205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54700" y="2606865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535542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205" y="327151"/>
            <a:ext cx="184403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S:</a:t>
            </a:r>
            <a:r>
              <a:rPr kumimoji="0" sz="2000" b="1" i="0" u="none" strike="noStrike" kern="0" cap="none" spc="-2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25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000" b="1" i="0" u="none" strike="noStrike" kern="0" cap="none" spc="2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2000" b="1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000" b="1" i="0" u="none" strike="noStrike" kern="0" cap="none" spc="2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Z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1  </a:t>
            </a: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&gt;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S:</a:t>
            </a:r>
            <a:r>
              <a:rPr kumimoji="0" sz="2000" b="1" i="0" u="none" strike="noStrike" kern="0" cap="none" spc="-2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25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000" b="1" i="0" u="none" strike="noStrike" kern="0" cap="none" spc="2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2000" b="1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000" b="1" i="0" u="none" strike="noStrike" kern="0" cap="none" spc="2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Z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0  </a:t>
            </a: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&lt;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S:</a:t>
            </a:r>
            <a:r>
              <a:rPr kumimoji="0" sz="2000" b="1" i="0" u="none" strike="noStrike" kern="0" cap="none" spc="-2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25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000" b="1" i="0" u="none" strike="noStrike" kern="0" cap="none" spc="2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000" b="1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000" b="1" i="0" u="none" strike="noStrike" kern="0" cap="none" spc="2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Z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0850" y="1441450"/>
          <a:ext cx="266700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95" dirty="0">
                          <a:latin typeface="Trebuchet MS"/>
                          <a:cs typeface="Trebuchet MS"/>
                        </a:rPr>
                        <a:t>AH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BH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70" dirty="0">
                          <a:latin typeface="Trebuchet MS"/>
                          <a:cs typeface="Trebuchet MS"/>
                        </a:rPr>
                        <a:t>BL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60140" y="3372103"/>
            <a:ext cx="210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800" b="1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800" b="1" i="0" u="none" strike="noStrike" kern="0" cap="none" spc="-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5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42050" y="3343275"/>
          <a:ext cx="2590800" cy="67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5005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03250" y="3194050"/>
          <a:ext cx="266700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95" dirty="0">
                          <a:latin typeface="Trebuchet MS"/>
                          <a:cs typeface="Trebuchet MS"/>
                        </a:rPr>
                        <a:t>AH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BH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70" dirty="0">
                          <a:latin typeface="Trebuchet MS"/>
                          <a:cs typeface="Trebuchet MS"/>
                        </a:rPr>
                        <a:t>BL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54700" y="4481703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410379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BEFORE</a:t>
            </a:r>
            <a:r>
              <a:rPr kumimoji="0" sz="2400" b="1" i="0" u="none" strike="noStrike" kern="0" cap="none" spc="-120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0140" y="5246941"/>
            <a:ext cx="210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4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8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800" b="1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800" b="1" i="0" u="none" strike="noStrike" kern="0" cap="none" spc="-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1" i="0" u="none" strike="noStrike" kern="0" cap="none" spc="4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800" b="1" i="0" u="none" strike="noStrike" kern="0" cap="none" spc="5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800" b="1" i="0" u="none" strike="noStrike" kern="0" cap="none" spc="5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013450" y="5218112"/>
          <a:ext cx="2286000" cy="44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3250" y="5068887"/>
          <a:ext cx="2667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95" dirty="0">
                          <a:latin typeface="Trebuchet MS"/>
                          <a:cs typeface="Trebuchet MS"/>
                        </a:rPr>
                        <a:t>AH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04" dirty="0"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254" dirty="0">
                          <a:latin typeface="Trebuchet MS"/>
                          <a:cs typeface="Trebuchet MS"/>
                        </a:rPr>
                        <a:t>BH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20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70" dirty="0">
                          <a:latin typeface="Trebuchet MS"/>
                          <a:cs typeface="Trebuchet MS"/>
                        </a:rPr>
                        <a:t>BL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35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" y="69847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895"/>
                </a:moveTo>
                <a:lnTo>
                  <a:pt x="3576" y="281146"/>
                </a:lnTo>
                <a:lnTo>
                  <a:pt x="13967" y="234617"/>
                </a:lnTo>
                <a:lnTo>
                  <a:pt x="30661" y="190820"/>
                </a:lnTo>
                <a:lnTo>
                  <a:pt x="53148" y="150264"/>
                </a:lnTo>
                <a:lnTo>
                  <a:pt x="80918" y="113460"/>
                </a:lnTo>
                <a:lnTo>
                  <a:pt x="113460" y="80918"/>
                </a:lnTo>
                <a:lnTo>
                  <a:pt x="150264" y="53148"/>
                </a:lnTo>
                <a:lnTo>
                  <a:pt x="190820" y="30661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929" y="0"/>
                </a:lnTo>
                <a:lnTo>
                  <a:pt x="8732678" y="3576"/>
                </a:lnTo>
                <a:lnTo>
                  <a:pt x="8779207" y="13967"/>
                </a:lnTo>
                <a:lnTo>
                  <a:pt x="8823004" y="30661"/>
                </a:lnTo>
                <a:lnTo>
                  <a:pt x="8863560" y="53148"/>
                </a:lnTo>
                <a:lnTo>
                  <a:pt x="8900364" y="80918"/>
                </a:lnTo>
                <a:lnTo>
                  <a:pt x="8932906" y="113460"/>
                </a:lnTo>
                <a:lnTo>
                  <a:pt x="8960676" y="150264"/>
                </a:lnTo>
                <a:lnTo>
                  <a:pt x="8983163" y="190820"/>
                </a:lnTo>
                <a:lnTo>
                  <a:pt x="8999857" y="234617"/>
                </a:lnTo>
                <a:lnTo>
                  <a:pt x="9010248" y="281146"/>
                </a:lnTo>
                <a:lnTo>
                  <a:pt x="9013825" y="329895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3" y="6502079"/>
                </a:lnTo>
                <a:lnTo>
                  <a:pt x="8960676" y="6542635"/>
                </a:lnTo>
                <a:lnTo>
                  <a:pt x="8932906" y="6579439"/>
                </a:lnTo>
                <a:lnTo>
                  <a:pt x="8900364" y="6611981"/>
                </a:lnTo>
                <a:lnTo>
                  <a:pt x="8863560" y="6639751"/>
                </a:lnTo>
                <a:lnTo>
                  <a:pt x="8823004" y="6662238"/>
                </a:lnTo>
                <a:lnTo>
                  <a:pt x="8779207" y="6678932"/>
                </a:lnTo>
                <a:lnTo>
                  <a:pt x="8732678" y="6689323"/>
                </a:lnTo>
                <a:lnTo>
                  <a:pt x="8683929" y="6692900"/>
                </a:lnTo>
                <a:lnTo>
                  <a:pt x="329895" y="6692900"/>
                </a:lnTo>
                <a:lnTo>
                  <a:pt x="281146" y="6689323"/>
                </a:lnTo>
                <a:lnTo>
                  <a:pt x="234617" y="6678932"/>
                </a:lnTo>
                <a:lnTo>
                  <a:pt x="190820" y="6662238"/>
                </a:lnTo>
                <a:lnTo>
                  <a:pt x="150264" y="6639751"/>
                </a:lnTo>
                <a:lnTo>
                  <a:pt x="113460" y="6611981"/>
                </a:lnTo>
                <a:lnTo>
                  <a:pt x="80918" y="6579439"/>
                </a:lnTo>
                <a:lnTo>
                  <a:pt x="53148" y="6542635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8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6269"/>
            <a:ext cx="6574790" cy="465391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0" cap="none" spc="-26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350" b="0" i="0" u="none" strike="noStrike" kern="0" cap="none" spc="19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AA</a:t>
            </a:r>
            <a:r>
              <a:rPr kumimoji="0" sz="2800" b="1" i="0" u="none" strike="noStrike" kern="0" cap="none" spc="-1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800" b="1" i="0" u="none" strike="noStrike" kern="0" cap="none" spc="-3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-1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j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u</a:t>
            </a:r>
            <a:r>
              <a:rPr kumimoji="0" sz="2800" b="1" i="0" u="none" strike="noStrike" kern="0" cap="none" spc="-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800" b="1" i="0" u="none" strike="noStrike" kern="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800" b="1" i="0" u="none" strike="noStrike" kern="0" cap="none" spc="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800" b="1" i="0" u="none" strike="noStrike" kern="0" cap="none" spc="-1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A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it</a:t>
            </a:r>
            <a:r>
              <a:rPr kumimoji="0" sz="2800" b="1" i="0" u="none" strike="noStrike" kern="0" cap="none" spc="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n</a:t>
            </a:r>
            <a:r>
              <a:rPr kumimoji="0" sz="2800" b="1" i="0" u="none" strike="noStrike" kern="0" cap="none" spc="-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):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1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entered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from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terminal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sz="24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ASCII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format.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sz="2400" b="0" i="0" u="none" strike="noStrike" kern="0" cap="none" spc="-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CII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,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0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–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9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30H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–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39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r>
              <a:rPr kumimoji="0" sz="24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-19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This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instruction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allows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4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ASCII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codes.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</a:t>
            </a:r>
            <a:r>
              <a:rPr kumimoji="0" sz="24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uc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do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</a:t>
            </a:r>
            <a:r>
              <a:rPr kumimoji="0" sz="24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op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nd.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0" cap="none" spc="-26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350" b="0" i="0" u="none" strike="noStrike" kern="0" cap="none" spc="19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800" b="1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800" b="1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CI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uct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ons</a:t>
            </a:r>
            <a:r>
              <a:rPr kumimoji="0" sz="2800" b="1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: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1" i="0" u="none" strike="noStrike" kern="0" cap="none" spc="-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AA</a:t>
            </a:r>
            <a:r>
              <a:rPr kumimoji="0" sz="2400" b="1" i="0" u="none" strike="noStrike" kern="0" cap="none" spc="-1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(A</a:t>
            </a:r>
            <a:r>
              <a:rPr kumimoji="0" sz="24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II</a:t>
            </a:r>
            <a:r>
              <a:rPr kumimoji="0" sz="24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dj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ust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ub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-19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1" i="0" u="none" strike="noStrike" kern="0" cap="none" spc="-12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AAM</a:t>
            </a:r>
            <a:r>
              <a:rPr kumimoji="0" sz="2400" b="1" i="0" u="none" strike="noStrike" kern="0" cap="none" spc="-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(ASCII</a:t>
            </a:r>
            <a:r>
              <a:rPr kumimoji="0" sz="24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Adjust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after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Multiplication)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AA</a:t>
            </a:r>
            <a:r>
              <a:rPr kumimoji="0" sz="2400" b="1" i="0" u="none" strike="noStrike" kern="0" cap="none" spc="-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400" b="1" i="0" u="none" strike="noStrike" kern="0" cap="none" spc="-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(A</a:t>
            </a:r>
            <a:r>
              <a:rPr kumimoji="0" sz="2400" b="0" i="0" u="none" strike="noStrike" kern="0" cap="none" spc="-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II</a:t>
            </a:r>
            <a:r>
              <a:rPr kumimoji="0" sz="24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dj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ust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si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07" y="6328312"/>
            <a:ext cx="4044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cs typeface="Franklin Gothic Medium"/>
              </a:rPr>
              <a:pPr marL="38100" marR="0" lvl="0" indent="0" defTabSz="914400" eaLnBrk="1" fontAlgn="auto" latinLnBrk="0" hangingPunct="1">
                <a:lnSpc>
                  <a:spcPts val="166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5688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" y="69847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895"/>
                </a:moveTo>
                <a:lnTo>
                  <a:pt x="3576" y="281146"/>
                </a:lnTo>
                <a:lnTo>
                  <a:pt x="13967" y="234617"/>
                </a:lnTo>
                <a:lnTo>
                  <a:pt x="30661" y="190820"/>
                </a:lnTo>
                <a:lnTo>
                  <a:pt x="53148" y="150264"/>
                </a:lnTo>
                <a:lnTo>
                  <a:pt x="80918" y="113460"/>
                </a:lnTo>
                <a:lnTo>
                  <a:pt x="113460" y="80918"/>
                </a:lnTo>
                <a:lnTo>
                  <a:pt x="150264" y="53148"/>
                </a:lnTo>
                <a:lnTo>
                  <a:pt x="190820" y="30661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929" y="0"/>
                </a:lnTo>
                <a:lnTo>
                  <a:pt x="8732678" y="3576"/>
                </a:lnTo>
                <a:lnTo>
                  <a:pt x="8779207" y="13967"/>
                </a:lnTo>
                <a:lnTo>
                  <a:pt x="8823004" y="30661"/>
                </a:lnTo>
                <a:lnTo>
                  <a:pt x="8863560" y="53148"/>
                </a:lnTo>
                <a:lnTo>
                  <a:pt x="8900364" y="80918"/>
                </a:lnTo>
                <a:lnTo>
                  <a:pt x="8932906" y="113460"/>
                </a:lnTo>
                <a:lnTo>
                  <a:pt x="8960676" y="150264"/>
                </a:lnTo>
                <a:lnTo>
                  <a:pt x="8983163" y="190820"/>
                </a:lnTo>
                <a:lnTo>
                  <a:pt x="8999857" y="234617"/>
                </a:lnTo>
                <a:lnTo>
                  <a:pt x="9010248" y="281146"/>
                </a:lnTo>
                <a:lnTo>
                  <a:pt x="9013825" y="329895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3" y="6502079"/>
                </a:lnTo>
                <a:lnTo>
                  <a:pt x="8960676" y="6542635"/>
                </a:lnTo>
                <a:lnTo>
                  <a:pt x="8932906" y="6579439"/>
                </a:lnTo>
                <a:lnTo>
                  <a:pt x="8900364" y="6611981"/>
                </a:lnTo>
                <a:lnTo>
                  <a:pt x="8863560" y="6639751"/>
                </a:lnTo>
                <a:lnTo>
                  <a:pt x="8823004" y="6662238"/>
                </a:lnTo>
                <a:lnTo>
                  <a:pt x="8779207" y="6678932"/>
                </a:lnTo>
                <a:lnTo>
                  <a:pt x="8732678" y="6689323"/>
                </a:lnTo>
                <a:lnTo>
                  <a:pt x="8683929" y="6692900"/>
                </a:lnTo>
                <a:lnTo>
                  <a:pt x="329895" y="6692900"/>
                </a:lnTo>
                <a:lnTo>
                  <a:pt x="281146" y="6689323"/>
                </a:lnTo>
                <a:lnTo>
                  <a:pt x="234617" y="6678932"/>
                </a:lnTo>
                <a:lnTo>
                  <a:pt x="190820" y="6662238"/>
                </a:lnTo>
                <a:lnTo>
                  <a:pt x="150264" y="6639751"/>
                </a:lnTo>
                <a:lnTo>
                  <a:pt x="113460" y="6611981"/>
                </a:lnTo>
                <a:lnTo>
                  <a:pt x="80918" y="6579439"/>
                </a:lnTo>
                <a:lnTo>
                  <a:pt x="53148" y="6542635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8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51504"/>
            <a:ext cx="8064500" cy="433768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0" cap="none" spc="-26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350" b="0" i="0" u="none" strike="noStrike" kern="0" cap="none" spc="18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800" b="1" i="0" u="none" strike="noStrike" kern="0" cap="none" spc="-204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1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eci</a:t>
            </a:r>
            <a:r>
              <a:rPr kumimoji="0" sz="2800" b="1" i="0" u="none" strike="noStrike" kern="0" cap="none" spc="-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m</a:t>
            </a:r>
            <a:r>
              <a:rPr kumimoji="0" sz="28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l</a:t>
            </a:r>
            <a:r>
              <a:rPr kumimoji="0" sz="2800" b="1" i="0" u="none" strike="noStrike" kern="0" cap="none" spc="-1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j</a:t>
            </a:r>
            <a:r>
              <a:rPr kumimoji="0" sz="2800" b="1" i="0" u="none" strike="noStrike" kern="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u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8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te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800" b="1" i="0" u="none" strike="noStrike" kern="0" cap="none" spc="-1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800" b="1" i="0" u="none" strike="noStrike" kern="0" cap="none" spc="-1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800" b="1" i="0" u="none" strike="noStrike" kern="0" cap="none" spc="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8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di</a:t>
            </a:r>
            <a:r>
              <a:rPr kumimoji="0" sz="2800" b="1" i="0" u="none" strike="noStrike" kern="0" cap="none" spc="2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ti</a:t>
            </a:r>
            <a:r>
              <a:rPr kumimoji="0" sz="2800" b="1" i="0" u="none" strike="noStrike" kern="0" cap="none" spc="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on)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561340" marR="5080" lvl="0" indent="-228600" defTabSz="914400" eaLnBrk="1" fontAlgn="auto" latinLnBrk="0" hangingPunct="1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-19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used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make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sure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that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result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adding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two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BCD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numbers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 </a:t>
            </a:r>
            <a:r>
              <a:rPr kumimoji="0" sz="2400" b="0" i="0" u="none" strike="noStrike" kern="0" cap="none" spc="-5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dj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sz="24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sz="24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</a:t>
            </a:r>
            <a:r>
              <a:rPr kumimoji="0" sz="24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onl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sz="24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ks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sz="24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0" cap="none" spc="-26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⚫ </a:t>
            </a:r>
            <a:r>
              <a:rPr kumimoji="0" sz="2200" b="0" i="0" u="none" strike="noStrike" kern="0" cap="none" spc="-285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600" b="1" i="0" u="none" strike="noStrike" kern="0" cap="none" spc="-1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600" b="1" i="0" u="none" strike="noStrike" kern="0" cap="none" spc="-2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AS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600" b="1" i="0" u="none" strike="noStrike" kern="0" cap="none" spc="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sz="2600" b="1" i="0" u="none" strike="noStrike" kern="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2600" b="1" i="0" u="none" strike="noStrike" kern="0" cap="none" spc="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ec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m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l</a:t>
            </a:r>
            <a:r>
              <a:rPr kumimoji="0" sz="2600" b="1" i="0" u="none" strike="noStrike" kern="0" cap="none" spc="-1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Ad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j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u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600" b="1" i="0" u="none" strike="noStrike" kern="0" cap="none" spc="-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600" b="1" i="0" u="none" strike="noStrike" kern="0" cap="none" spc="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er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600" b="1" i="0" u="none" strike="noStrike" kern="0" cap="none" spc="-2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u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bt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600" b="1" i="0" u="none" strike="noStrike" kern="0" cap="none" spc="4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ct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600" b="1" i="0" u="none" strike="noStrike" kern="0" cap="none" spc="114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o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n</a:t>
            </a:r>
            <a:r>
              <a:rPr kumimoji="0" sz="2600" b="1" i="0" u="none" strike="noStrike" kern="0" cap="none" spc="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561340" marR="779145" lvl="0" indent="-228600" defTabSz="914400" eaLnBrk="1" fontAlgn="auto" latinLnBrk="0" hangingPunct="1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-19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used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make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sure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result </a:t>
            </a:r>
            <a:r>
              <a:rPr kumimoji="0" sz="2400" b="0" i="0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subtracting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two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BCD </a:t>
            </a:r>
            <a:r>
              <a:rPr kumimoji="0" sz="2400" b="0" i="0" u="none" strike="noStrike" kern="0" cap="none" spc="-5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numbers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adjusted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correct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BCD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number.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32740" marR="0" lvl="0" indent="0" defTabSz="914400" eaLnBrk="1" fontAlgn="auto" latinLnBrk="0" hangingPunct="1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254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r>
              <a:rPr kumimoji="0" sz="2050" b="0" i="0" u="none" strike="noStrike" kern="0" cap="none" spc="105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Segoe UI Symbol"/>
                <a:cs typeface="Segoe UI Symbol"/>
              </a:rPr>
              <a:t> </a:t>
            </a:r>
            <a:r>
              <a:rPr kumimoji="0" sz="24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onl</a:t>
            </a:r>
            <a:r>
              <a:rPr kumimoji="0" sz="24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sz="24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ks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sz="2400" b="0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24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</a:t>
            </a:r>
            <a:r>
              <a:rPr kumimoji="0" sz="24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</a:t>
            </a:r>
            <a:r>
              <a:rPr kumimoji="0" sz="24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</a:t>
            </a:r>
            <a:r>
              <a:rPr kumimoji="0" sz="24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07" y="6328312"/>
            <a:ext cx="4044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cs typeface="Franklin Gothic Medium"/>
              </a:rPr>
              <a:pPr marL="38100" marR="0" lvl="0" indent="0" defTabSz="914400" eaLnBrk="1" fontAlgn="auto" latinLnBrk="0" hangingPunct="1">
                <a:lnSpc>
                  <a:spcPts val="166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64607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4672583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3970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50" dirty="0">
                <a:solidFill>
                  <a:srgbClr val="FFC000"/>
                </a:solidFill>
                <a:latin typeface="Trebuchet MS"/>
                <a:cs typeface="Trebuchet MS"/>
              </a:rPr>
              <a:t>MUL</a:t>
            </a:r>
            <a:r>
              <a:rPr sz="48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10" dirty="0">
                <a:solidFill>
                  <a:srgbClr val="FFC000"/>
                </a:solidFill>
                <a:latin typeface="Trebuchet MS"/>
                <a:cs typeface="Trebuchet MS"/>
              </a:rPr>
              <a:t>operand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50696"/>
            <a:ext cx="7926070" cy="235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Unsigned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Multiplication.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positively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signed.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94360" lvl="0" indent="-283845" defTabSz="914400" eaLnBrk="1" fontAlgn="auto" latinLnBrk="0" hangingPunct="1">
              <a:lnSpc>
                <a:spcPts val="211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general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purpose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 </a:t>
            </a:r>
            <a:r>
              <a:rPr kumimoji="0" sz="2200" b="1" i="0" u="none" strike="noStrike" kern="0" cap="none" spc="-6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If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8-bit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multiply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If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of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16-bit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multiply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2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in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accumulator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(AX).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36" y="4618735"/>
            <a:ext cx="2566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  <a:tab pos="902335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200" b="1" i="0" u="none" strike="noStrike" kern="0" cap="none" spc="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636" y="5249672"/>
            <a:ext cx="15494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275" y="5190235"/>
            <a:ext cx="16084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3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3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300" b="1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300" b="1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</a:t>
            </a:r>
            <a:r>
              <a:rPr kumimoji="0" sz="20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0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000" b="1" i="0" u="none" strike="noStrike" kern="0" cap="none" spc="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5820" y="4618735"/>
            <a:ext cx="443103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45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*</a:t>
            </a:r>
            <a:r>
              <a:rPr kumimoji="0" sz="2200" b="1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2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(+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*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+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4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+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12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X=A</a:t>
            </a:r>
            <a:r>
              <a:rPr kumimoji="0" sz="22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X*</a:t>
            </a:r>
            <a:r>
              <a:rPr kumimoji="0" sz="2200" b="1" i="0" u="none" strike="noStrike" kern="0" cap="none" spc="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53143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4875275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4172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80" dirty="0">
                <a:solidFill>
                  <a:srgbClr val="FFC000"/>
                </a:solidFill>
                <a:latin typeface="Trebuchet MS"/>
                <a:cs typeface="Trebuchet MS"/>
              </a:rPr>
              <a:t>IMUL</a:t>
            </a:r>
            <a:r>
              <a:rPr sz="48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10" dirty="0">
                <a:solidFill>
                  <a:srgbClr val="FFC000"/>
                </a:solidFill>
                <a:latin typeface="Trebuchet MS"/>
                <a:cs typeface="Trebuchet MS"/>
              </a:rPr>
              <a:t>operand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50696"/>
            <a:ext cx="8117205" cy="235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Signed</a:t>
            </a:r>
            <a:r>
              <a:rPr kumimoji="0" sz="22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Multiplication.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negatively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signed.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5080" lvl="0" indent="-283845" defTabSz="914400" eaLnBrk="1" fontAlgn="auto" latinLnBrk="0" hangingPunct="1">
              <a:lnSpc>
                <a:spcPts val="211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per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en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er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  </a:t>
            </a:r>
            <a:r>
              <a:rPr kumimoji="0" sz="2200" b="1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2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index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If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8-bit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multiply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If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of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16-bit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then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multiply</a:t>
            </a:r>
            <a:r>
              <a:rPr kumimoji="0" sz="22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it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2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AX.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Result</a:t>
            </a:r>
            <a:r>
              <a:rPr kumimoji="0" sz="22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stored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in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accumulator</a:t>
            </a:r>
            <a:r>
              <a:rPr kumimoji="0" sz="2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(AX).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36" y="4618735"/>
            <a:ext cx="2659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  <a:tab pos="902335" algn="l"/>
              </a:tabLst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2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2200" b="1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BH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740" y="4656835"/>
            <a:ext cx="18757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1900" b="1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19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9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19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19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19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19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900" b="1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*</a:t>
            </a:r>
            <a:r>
              <a:rPr kumimoji="0" sz="19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9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19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19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4</a:t>
            </a:r>
            <a:r>
              <a:rPr kumimoji="0" sz="19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19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9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19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9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12</a:t>
            </a:r>
            <a:r>
              <a:rPr kumimoji="0" sz="1900" b="1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636" y="5249672"/>
            <a:ext cx="15494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275" y="5190235"/>
            <a:ext cx="170433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3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23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r>
              <a:rPr kumimoji="0" sz="2300" b="1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300" b="1" i="0" u="none" strike="noStrike" kern="0" cap="none" spc="-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3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000" b="1" i="0" u="none" strike="noStrike" kern="0" cap="none" spc="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MU</a:t>
            </a:r>
            <a:r>
              <a:rPr kumimoji="0" sz="20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000" b="1" i="0" u="none" strike="noStrike" kern="0" cap="none" spc="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0288" y="4618735"/>
            <a:ext cx="208407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X=</a:t>
            </a:r>
            <a:r>
              <a:rPr kumimoji="0" sz="2200" b="1" i="0" u="none" strike="noStrike" kern="0" cap="none" spc="-2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*B</a:t>
            </a:r>
            <a:r>
              <a:rPr kumimoji="0" sz="2200" b="1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X=A</a:t>
            </a:r>
            <a:r>
              <a:rPr kumimoji="0" sz="2200" b="1" i="0" u="none" strike="noStrike" kern="0" cap="none" spc="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X*</a:t>
            </a:r>
            <a:r>
              <a:rPr kumimoji="0" sz="2200" b="1" i="0" u="none" strike="noStrike" kern="0" cap="none" spc="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22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X;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611067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4386071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5" dirty="0">
                <a:solidFill>
                  <a:srgbClr val="FFC000"/>
                </a:solidFill>
                <a:latin typeface="Trebuchet MS"/>
                <a:cs typeface="Trebuchet MS"/>
              </a:rPr>
              <a:t>DIV</a:t>
            </a:r>
            <a:r>
              <a:rPr sz="4800" b="1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5" dirty="0">
                <a:solidFill>
                  <a:srgbClr val="FFC000"/>
                </a:solidFill>
                <a:latin typeface="Trebuchet MS"/>
                <a:cs typeface="Trebuchet MS"/>
              </a:rPr>
              <a:t>operand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39113"/>
            <a:ext cx="7866380" cy="25463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Unsigned</a:t>
            </a:r>
            <a:r>
              <a:rPr kumimoji="0" sz="2600" b="1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Division.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positively</a:t>
            </a:r>
            <a:r>
              <a:rPr kumimoji="0" sz="26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signed.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691515" lvl="0" indent="-283845" defTabSz="914400" eaLnBrk="1" fontAlgn="auto" latinLnBrk="0" hangingPunct="1">
              <a:lnSpc>
                <a:spcPts val="281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general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purpose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600" b="1" i="0" u="none" strike="noStrike" kern="0" cap="none" spc="-7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AL=AX/Operand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(8-bit/16-bit)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2600" b="1" i="0" u="none" strike="noStrike" kern="0" cap="none" spc="-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AH=Remainder.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0586" y="5130338"/>
          <a:ext cx="8401684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  <a:tabLst>
                          <a:tab pos="314960" algn="l"/>
                        </a:tabLst>
                      </a:pPr>
                      <a:r>
                        <a:rPr sz="2050" spc="-229" dirty="0">
                          <a:solidFill>
                            <a:srgbClr val="3891A7"/>
                          </a:solidFill>
                          <a:latin typeface="Segoe UI Symbol"/>
                          <a:cs typeface="Segoe UI Symbol"/>
                        </a:rPr>
                        <a:t>⚫	</a:t>
                      </a:r>
                      <a:r>
                        <a:rPr sz="2600" b="1" spc="-55" dirty="0">
                          <a:latin typeface="Trebuchet MS"/>
                          <a:cs typeface="Trebuchet MS"/>
                        </a:rPr>
                        <a:t>E.g.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200" b="1" spc="-1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2200" b="1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AX,</a:t>
                      </a:r>
                      <a:r>
                        <a:rPr sz="2200" b="1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0203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200" b="1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AX=0203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50" dirty="0">
                          <a:solidFill>
                            <a:srgbClr val="3891A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750">
                        <a:latin typeface="Segoe UI Symbol"/>
                        <a:cs typeface="Segoe UI Symbol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200" b="1" spc="-1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2200" b="1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BL,</a:t>
                      </a:r>
                      <a:r>
                        <a:rPr sz="2200" b="1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04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636905" algn="l"/>
                        </a:tabLst>
                      </a:pPr>
                      <a:r>
                        <a:rPr sz="2200" b="1" spc="-245" dirty="0">
                          <a:latin typeface="Trebuchet MS"/>
                          <a:cs typeface="Trebuchet MS"/>
                        </a:rPr>
                        <a:t>//	</a:t>
                      </a:r>
                      <a:r>
                        <a:rPr sz="2200" b="1" spc="35" dirty="0">
                          <a:latin typeface="Trebuchet MS"/>
                          <a:cs typeface="Trebuchet MS"/>
                        </a:rPr>
                        <a:t>BL=04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750" dirty="0">
                          <a:solidFill>
                            <a:srgbClr val="3891A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750">
                        <a:latin typeface="Segoe UI Symbol"/>
                        <a:cs typeface="Segoe UI Symbol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2605"/>
                        </a:lnSpc>
                        <a:spcBef>
                          <a:spcPts val="220"/>
                        </a:spcBef>
                      </a:pPr>
                      <a:r>
                        <a:rPr sz="2200" b="1" spc="195" dirty="0">
                          <a:latin typeface="Trebuchet MS"/>
                          <a:cs typeface="Trebuchet MS"/>
                        </a:rPr>
                        <a:t>IDIV</a:t>
                      </a:r>
                      <a:r>
                        <a:rPr sz="22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75" dirty="0">
                          <a:latin typeface="Trebuchet MS"/>
                          <a:cs typeface="Trebuchet MS"/>
                        </a:rPr>
                        <a:t>BL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605"/>
                        </a:lnSpc>
                        <a:spcBef>
                          <a:spcPts val="220"/>
                        </a:spcBef>
                        <a:tabLst>
                          <a:tab pos="423545" algn="l"/>
                        </a:tabLst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/	AL=0203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04=50</a:t>
                      </a:r>
                      <a:r>
                        <a:rPr sz="22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i.</a:t>
                      </a:r>
                      <a:r>
                        <a:rPr sz="2200" b="1" spc="4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2200" b="1" spc="-4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AL=50</a:t>
                      </a:r>
                      <a:r>
                        <a:rPr sz="22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200" b="1" spc="-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=03)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41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"/>
              <a:ext cx="8985504" cy="117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436"/>
              <a:ext cx="4587239" cy="99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3361"/>
            <a:ext cx="388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34" dirty="0">
                <a:solidFill>
                  <a:srgbClr val="FFC000"/>
                </a:solidFill>
                <a:latin typeface="Trebuchet MS"/>
                <a:cs typeface="Trebuchet MS"/>
              </a:rPr>
              <a:t>IDIV</a:t>
            </a:r>
            <a:r>
              <a:rPr sz="48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4800" b="1" spc="10" dirty="0">
                <a:solidFill>
                  <a:srgbClr val="FFC000"/>
                </a:solidFill>
                <a:latin typeface="Trebuchet MS"/>
                <a:cs typeface="Trebuchet MS"/>
              </a:rPr>
              <a:t>operand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636" y="1235456"/>
            <a:ext cx="7866380" cy="231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Signed</a:t>
            </a:r>
            <a:r>
              <a:rPr kumimoji="0" sz="26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Division.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contents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26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negatively</a:t>
            </a:r>
            <a:r>
              <a:rPr kumimoji="0" sz="26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signed.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5910" marR="691515" lvl="0" indent="-283845" defTabSz="914400" eaLnBrk="1" fontAlgn="auto" latinLnBrk="0" hangingPunct="1">
              <a:lnSpc>
                <a:spcPts val="25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Operand</a:t>
            </a:r>
            <a:r>
              <a:rPr kumimoji="0" sz="2600" b="1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may</a:t>
            </a:r>
            <a:r>
              <a:rPr kumimoji="0" sz="2600" b="1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be</a:t>
            </a:r>
            <a:r>
              <a:rPr kumimoji="0" sz="26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general</a:t>
            </a:r>
            <a:r>
              <a:rPr kumimoji="0" sz="26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purpose</a:t>
            </a:r>
            <a:r>
              <a:rPr kumimoji="0" sz="2600" b="1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register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2600" b="1" i="0" u="none" strike="noStrike" kern="0" cap="none" spc="-7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memory</a:t>
            </a:r>
            <a:r>
              <a:rPr kumimoji="0" sz="26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location.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AL=AX/Operand</a:t>
            </a:r>
            <a:r>
              <a:rPr kumimoji="0" sz="26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(8-bit/16-bit)</a:t>
            </a:r>
            <a:r>
              <a:rPr kumimoji="0" sz="26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2600" b="1" i="0" u="none" strike="noStrike" kern="0" cap="none" spc="-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600" b="1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AH=Remainder.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336" y="4697984"/>
            <a:ext cx="853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3210" algn="l"/>
              </a:tabLst>
              <a:defRPr/>
            </a:pPr>
            <a:r>
              <a:rPr kumimoji="0" sz="2050" b="0" i="0" u="none" strike="noStrike" kern="0" cap="none" spc="-229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	</a:t>
            </a:r>
            <a:r>
              <a:rPr kumimoji="0" sz="26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E.</a:t>
            </a:r>
            <a:r>
              <a:rPr kumimoji="0" sz="26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6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819" y="4727854"/>
            <a:ext cx="2031364" cy="7391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200" b="1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X,</a:t>
            </a:r>
            <a:r>
              <a:rPr kumimoji="0" sz="2200" b="1" i="0" u="none" strike="noStrike" kern="0" cap="none" spc="-2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-0203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3589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2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2200" b="1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2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BL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,</a:t>
            </a:r>
            <a:r>
              <a:rPr kumimoji="0" sz="2200" b="1" i="0" u="none" strike="noStrike" kern="0" cap="none" spc="-2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04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336" y="5085689"/>
            <a:ext cx="124460" cy="7143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ymbol"/>
              <a:cs typeface="Segoe UI Symbo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0" b="0" i="0" u="none" strike="noStrike" kern="0" cap="none" spc="-200" normalizeH="0" baseline="0" noProof="0" dirty="0">
                <a:ln>
                  <a:noFill/>
                </a:ln>
                <a:solidFill>
                  <a:srgbClr val="3891A7"/>
                </a:solidFill>
                <a:effectLst/>
                <a:uLnTx/>
                <a:uFillTx/>
                <a:latin typeface="Segoe UI Symbol"/>
                <a:cs typeface="Segoe UI Symbol"/>
              </a:rPr>
              <a:t>⚫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4263" y="5450840"/>
            <a:ext cx="989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DIV</a:t>
            </a:r>
            <a:r>
              <a:rPr kumimoji="0" sz="22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BL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0635" y="4727854"/>
            <a:ext cx="4467860" cy="10833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0668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45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-0203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3850" algn="l"/>
              </a:tabLst>
              <a:defRPr/>
            </a:pP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//	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BL=04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44450" marR="0" lvl="0" indent="0" defTabSz="91440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4495" algn="l"/>
              </a:tabLst>
              <a:defRPr/>
            </a:pP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22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-0203</a:t>
            </a:r>
            <a:r>
              <a:rPr kumimoji="0" sz="2200" b="1" i="0" u="none" strike="noStrike" kern="0" cap="none" spc="-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04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-50</a:t>
            </a:r>
            <a:r>
              <a:rPr kumimoji="0" sz="22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</a:t>
            </a:r>
            <a:r>
              <a:rPr kumimoji="0" sz="2200" b="1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i.</a:t>
            </a:r>
            <a:r>
              <a:rPr kumimoji="0" sz="2200" b="1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200" b="1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r>
              <a:rPr kumimoji="0" sz="2200" b="1" i="0" u="none" strike="noStrike" kern="0" cap="none" spc="-4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L=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-50</a:t>
            </a:r>
            <a:r>
              <a:rPr kumimoji="0" sz="22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2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043" y="5755668"/>
            <a:ext cx="1053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200" b="1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200" b="1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200" b="1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03</a:t>
            </a:r>
            <a:r>
              <a:rPr kumimoji="0" sz="22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6101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221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4400" spc="-5" dirty="0">
                <a:solidFill>
                  <a:srgbClr val="FFFF00"/>
                </a:solidFill>
                <a:latin typeface="Arial"/>
                <a:cs typeface="Arial"/>
              </a:rPr>
              <a:t>Segment</a:t>
            </a:r>
            <a:r>
              <a:rPr sz="44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Registers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0"/>
                </a:moveTo>
                <a:lnTo>
                  <a:pt x="0" y="0"/>
                </a:lnTo>
                <a:lnTo>
                  <a:pt x="0" y="4525962"/>
                </a:lnTo>
                <a:lnTo>
                  <a:pt x="8229600" y="45259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6859905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353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hold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upper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16-bits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starting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for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each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four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registers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are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CS</a:t>
            </a:r>
            <a:r>
              <a:rPr kumimoji="0" sz="2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(Code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DS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(Data</a:t>
            </a: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2800" b="1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SS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(Stack</a:t>
            </a:r>
            <a:r>
              <a:rPr kumimoji="0" sz="28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69900" marR="0" lvl="0" indent="0" defTabSz="91440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•	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</a:t>
            </a:r>
            <a:r>
              <a:rPr kumimoji="0" sz="28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(Extra </a:t>
            </a: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2800" b="1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279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82" y="0"/>
            <a:ext cx="9147810" cy="6861175"/>
            <a:chOff x="-3682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508" y="0"/>
                  </a:lnTo>
                  <a:lnTo>
                    <a:pt x="0" y="819150"/>
                  </a:lnTo>
                  <a:lnTo>
                    <a:pt x="48638" y="817759"/>
                  </a:lnTo>
                  <a:lnTo>
                    <a:pt x="96037" y="813638"/>
                  </a:lnTo>
                  <a:lnTo>
                    <a:pt x="142626" y="806865"/>
                  </a:lnTo>
                  <a:lnTo>
                    <a:pt x="188330" y="797515"/>
                  </a:lnTo>
                  <a:lnTo>
                    <a:pt x="233070" y="785666"/>
                  </a:lnTo>
                  <a:lnTo>
                    <a:pt x="276771" y="771394"/>
                  </a:lnTo>
                  <a:lnTo>
                    <a:pt x="319356" y="754776"/>
                  </a:lnTo>
                  <a:lnTo>
                    <a:pt x="360747" y="735889"/>
                  </a:lnTo>
                  <a:lnTo>
                    <a:pt x="400868" y="714811"/>
                  </a:lnTo>
                  <a:lnTo>
                    <a:pt x="439642" y="691617"/>
                  </a:lnTo>
                  <a:lnTo>
                    <a:pt x="476992" y="666384"/>
                  </a:lnTo>
                  <a:lnTo>
                    <a:pt x="512842" y="639190"/>
                  </a:lnTo>
                  <a:lnTo>
                    <a:pt x="547114" y="610111"/>
                  </a:lnTo>
                  <a:lnTo>
                    <a:pt x="579732" y="579224"/>
                  </a:lnTo>
                  <a:lnTo>
                    <a:pt x="610619" y="546606"/>
                  </a:lnTo>
                  <a:lnTo>
                    <a:pt x="639698" y="512334"/>
                  </a:lnTo>
                  <a:lnTo>
                    <a:pt x="666892" y="476484"/>
                  </a:lnTo>
                  <a:lnTo>
                    <a:pt x="692125" y="439134"/>
                  </a:lnTo>
                  <a:lnTo>
                    <a:pt x="715319" y="400360"/>
                  </a:lnTo>
                  <a:lnTo>
                    <a:pt x="736397" y="360239"/>
                  </a:lnTo>
                  <a:lnTo>
                    <a:pt x="755284" y="318848"/>
                  </a:lnTo>
                  <a:lnTo>
                    <a:pt x="771902" y="276263"/>
                  </a:lnTo>
                  <a:lnTo>
                    <a:pt x="786174" y="232562"/>
                  </a:lnTo>
                  <a:lnTo>
                    <a:pt x="798023" y="187822"/>
                  </a:lnTo>
                  <a:lnTo>
                    <a:pt x="807373" y="142118"/>
                  </a:lnTo>
                  <a:lnTo>
                    <a:pt x="814146" y="95529"/>
                  </a:lnTo>
                  <a:lnTo>
                    <a:pt x="818267" y="48130"/>
                  </a:lnTo>
                  <a:lnTo>
                    <a:pt x="819658" y="0"/>
                  </a:lnTo>
                  <a:close/>
                </a:path>
              </a:pathLst>
            </a:custGeom>
            <a:solidFill>
              <a:srgbClr val="FEFA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818267" y="48130"/>
                  </a:lnTo>
                  <a:lnTo>
                    <a:pt x="814146" y="95529"/>
                  </a:lnTo>
                  <a:lnTo>
                    <a:pt x="807373" y="142118"/>
                  </a:lnTo>
                  <a:lnTo>
                    <a:pt x="798023" y="187822"/>
                  </a:lnTo>
                  <a:lnTo>
                    <a:pt x="786174" y="232562"/>
                  </a:lnTo>
                  <a:lnTo>
                    <a:pt x="771902" y="276263"/>
                  </a:lnTo>
                  <a:lnTo>
                    <a:pt x="755284" y="318848"/>
                  </a:lnTo>
                  <a:lnTo>
                    <a:pt x="736397" y="360239"/>
                  </a:lnTo>
                  <a:lnTo>
                    <a:pt x="715319" y="400360"/>
                  </a:lnTo>
                  <a:lnTo>
                    <a:pt x="692125" y="439134"/>
                  </a:lnTo>
                  <a:lnTo>
                    <a:pt x="666892" y="476484"/>
                  </a:lnTo>
                  <a:lnTo>
                    <a:pt x="639698" y="512334"/>
                  </a:lnTo>
                  <a:lnTo>
                    <a:pt x="610619" y="546606"/>
                  </a:lnTo>
                  <a:lnTo>
                    <a:pt x="579732" y="579224"/>
                  </a:lnTo>
                  <a:lnTo>
                    <a:pt x="547114" y="610111"/>
                  </a:lnTo>
                  <a:lnTo>
                    <a:pt x="512842" y="639190"/>
                  </a:lnTo>
                  <a:lnTo>
                    <a:pt x="476992" y="666384"/>
                  </a:lnTo>
                  <a:lnTo>
                    <a:pt x="439642" y="691617"/>
                  </a:lnTo>
                  <a:lnTo>
                    <a:pt x="400868" y="714811"/>
                  </a:lnTo>
                  <a:lnTo>
                    <a:pt x="360747" y="735889"/>
                  </a:lnTo>
                  <a:lnTo>
                    <a:pt x="319356" y="754776"/>
                  </a:lnTo>
                  <a:lnTo>
                    <a:pt x="276771" y="771394"/>
                  </a:lnTo>
                  <a:lnTo>
                    <a:pt x="233070" y="785666"/>
                  </a:lnTo>
                  <a:lnTo>
                    <a:pt x="188330" y="797515"/>
                  </a:lnTo>
                  <a:lnTo>
                    <a:pt x="142626" y="806865"/>
                  </a:lnTo>
                  <a:lnTo>
                    <a:pt x="96037" y="813638"/>
                  </a:lnTo>
                  <a:lnTo>
                    <a:pt x="48638" y="817759"/>
                  </a:lnTo>
                  <a:lnTo>
                    <a:pt x="508" y="819150"/>
                  </a:lnTo>
                  <a:lnTo>
                    <a:pt x="0" y="819150"/>
                  </a:lnTo>
                  <a:lnTo>
                    <a:pt x="508" y="0"/>
                  </a:lnTo>
                  <a:lnTo>
                    <a:pt x="819658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4572"/>
              <a:ext cx="1786115" cy="1786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4" y="20645"/>
              <a:ext cx="1703705" cy="1703705"/>
            </a:xfrm>
            <a:custGeom>
              <a:avLst/>
              <a:gdLst/>
              <a:ahLst/>
              <a:cxnLst/>
              <a:rect l="l" t="t" r="r" b="b"/>
              <a:pathLst>
                <a:path w="1703705" h="1703705">
                  <a:moveTo>
                    <a:pt x="0" y="851687"/>
                  </a:moveTo>
                  <a:lnTo>
                    <a:pt x="1348" y="803356"/>
                  </a:lnTo>
                  <a:lnTo>
                    <a:pt x="5345" y="755733"/>
                  </a:lnTo>
                  <a:lnTo>
                    <a:pt x="11918" y="708889"/>
                  </a:lnTo>
                  <a:lnTo>
                    <a:pt x="20996" y="662896"/>
                  </a:lnTo>
                  <a:lnTo>
                    <a:pt x="32507" y="617826"/>
                  </a:lnTo>
                  <a:lnTo>
                    <a:pt x="46379" y="573751"/>
                  </a:lnTo>
                  <a:lnTo>
                    <a:pt x="62541" y="530743"/>
                  </a:lnTo>
                  <a:lnTo>
                    <a:pt x="80919" y="488874"/>
                  </a:lnTo>
                  <a:lnTo>
                    <a:pt x="101442" y="448215"/>
                  </a:lnTo>
                  <a:lnTo>
                    <a:pt x="124039" y="408839"/>
                  </a:lnTo>
                  <a:lnTo>
                    <a:pt x="148638" y="370817"/>
                  </a:lnTo>
                  <a:lnTo>
                    <a:pt x="175166" y="334222"/>
                  </a:lnTo>
                  <a:lnTo>
                    <a:pt x="203552" y="299124"/>
                  </a:lnTo>
                  <a:lnTo>
                    <a:pt x="233723" y="265597"/>
                  </a:lnTo>
                  <a:lnTo>
                    <a:pt x="265609" y="233712"/>
                  </a:lnTo>
                  <a:lnTo>
                    <a:pt x="299136" y="203541"/>
                  </a:lnTo>
                  <a:lnTo>
                    <a:pt x="334233" y="175156"/>
                  </a:lnTo>
                  <a:lnTo>
                    <a:pt x="370829" y="148628"/>
                  </a:lnTo>
                  <a:lnTo>
                    <a:pt x="408851" y="124030"/>
                  </a:lnTo>
                  <a:lnTo>
                    <a:pt x="448227" y="101434"/>
                  </a:lnTo>
                  <a:lnTo>
                    <a:pt x="488886" y="80911"/>
                  </a:lnTo>
                  <a:lnTo>
                    <a:pt x="530756" y="62533"/>
                  </a:lnTo>
                  <a:lnTo>
                    <a:pt x="573764" y="46373"/>
                  </a:lnTo>
                  <a:lnTo>
                    <a:pt x="617839" y="32502"/>
                  </a:lnTo>
                  <a:lnTo>
                    <a:pt x="662909" y="20992"/>
                  </a:lnTo>
                  <a:lnTo>
                    <a:pt x="708902" y="11914"/>
                  </a:lnTo>
                  <a:lnTo>
                    <a:pt x="755746" y="5342"/>
                  </a:lnTo>
                  <a:lnTo>
                    <a:pt x="803369" y="1346"/>
                  </a:lnTo>
                  <a:lnTo>
                    <a:pt x="851700" y="0"/>
                  </a:lnTo>
                  <a:lnTo>
                    <a:pt x="900029" y="1348"/>
                  </a:lnTo>
                  <a:lnTo>
                    <a:pt x="947651" y="5344"/>
                  </a:lnTo>
                  <a:lnTo>
                    <a:pt x="994494" y="11918"/>
                  </a:lnTo>
                  <a:lnTo>
                    <a:pt x="1040486" y="20996"/>
                  </a:lnTo>
                  <a:lnTo>
                    <a:pt x="1085555" y="32506"/>
                  </a:lnTo>
                  <a:lnTo>
                    <a:pt x="1129629" y="46378"/>
                  </a:lnTo>
                  <a:lnTo>
                    <a:pt x="1172636" y="62539"/>
                  </a:lnTo>
                  <a:lnTo>
                    <a:pt x="1214505" y="80917"/>
                  </a:lnTo>
                  <a:lnTo>
                    <a:pt x="1255163" y="101440"/>
                  </a:lnTo>
                  <a:lnTo>
                    <a:pt x="1294539" y="124036"/>
                  </a:lnTo>
                  <a:lnTo>
                    <a:pt x="1332560" y="148634"/>
                  </a:lnTo>
                  <a:lnTo>
                    <a:pt x="1369156" y="175161"/>
                  </a:lnTo>
                  <a:lnTo>
                    <a:pt x="1404253" y="203546"/>
                  </a:lnTo>
                  <a:lnTo>
                    <a:pt x="1437780" y="233717"/>
                  </a:lnTo>
                  <a:lnTo>
                    <a:pt x="1469665" y="265602"/>
                  </a:lnTo>
                  <a:lnTo>
                    <a:pt x="1499836" y="299129"/>
                  </a:lnTo>
                  <a:lnTo>
                    <a:pt x="1528221" y="334225"/>
                  </a:lnTo>
                  <a:lnTo>
                    <a:pt x="1554749" y="370820"/>
                  </a:lnTo>
                  <a:lnTo>
                    <a:pt x="1579348" y="408842"/>
                  </a:lnTo>
                  <a:lnTo>
                    <a:pt x="1601944" y="448218"/>
                  </a:lnTo>
                  <a:lnTo>
                    <a:pt x="1622468" y="488876"/>
                  </a:lnTo>
                  <a:lnTo>
                    <a:pt x="1640846" y="530745"/>
                  </a:lnTo>
                  <a:lnTo>
                    <a:pt x="1657007" y="573753"/>
                  </a:lnTo>
                  <a:lnTo>
                    <a:pt x="1670879" y="617827"/>
                  </a:lnTo>
                  <a:lnTo>
                    <a:pt x="1682390" y="662897"/>
                  </a:lnTo>
                  <a:lnTo>
                    <a:pt x="1691468" y="708889"/>
                  </a:lnTo>
                  <a:lnTo>
                    <a:pt x="1698042" y="755733"/>
                  </a:lnTo>
                  <a:lnTo>
                    <a:pt x="1702039" y="803356"/>
                  </a:lnTo>
                  <a:lnTo>
                    <a:pt x="1703387" y="851687"/>
                  </a:lnTo>
                  <a:lnTo>
                    <a:pt x="1702039" y="900017"/>
                  </a:lnTo>
                  <a:lnTo>
                    <a:pt x="1698042" y="947641"/>
                  </a:lnTo>
                  <a:lnTo>
                    <a:pt x="1691468" y="994485"/>
                  </a:lnTo>
                  <a:lnTo>
                    <a:pt x="1682390" y="1040478"/>
                  </a:lnTo>
                  <a:lnTo>
                    <a:pt x="1670879" y="1085548"/>
                  </a:lnTo>
                  <a:lnTo>
                    <a:pt x="1657007" y="1129623"/>
                  </a:lnTo>
                  <a:lnTo>
                    <a:pt x="1640846" y="1172631"/>
                  </a:lnTo>
                  <a:lnTo>
                    <a:pt x="1622468" y="1214500"/>
                  </a:lnTo>
                  <a:lnTo>
                    <a:pt x="1601944" y="1255159"/>
                  </a:lnTo>
                  <a:lnTo>
                    <a:pt x="1579348" y="1294535"/>
                  </a:lnTo>
                  <a:lnTo>
                    <a:pt x="1554749" y="1332557"/>
                  </a:lnTo>
                  <a:lnTo>
                    <a:pt x="1528221" y="1369153"/>
                  </a:lnTo>
                  <a:lnTo>
                    <a:pt x="1499836" y="1404251"/>
                  </a:lnTo>
                  <a:lnTo>
                    <a:pt x="1469665" y="1437778"/>
                  </a:lnTo>
                  <a:lnTo>
                    <a:pt x="1437780" y="1469663"/>
                  </a:lnTo>
                  <a:lnTo>
                    <a:pt x="1404253" y="1499835"/>
                  </a:lnTo>
                  <a:lnTo>
                    <a:pt x="1369156" y="1528221"/>
                  </a:lnTo>
                  <a:lnTo>
                    <a:pt x="1332560" y="1554749"/>
                  </a:lnTo>
                  <a:lnTo>
                    <a:pt x="1294539" y="1579347"/>
                  </a:lnTo>
                  <a:lnTo>
                    <a:pt x="1255163" y="1601944"/>
                  </a:lnTo>
                  <a:lnTo>
                    <a:pt x="1214505" y="1622468"/>
                  </a:lnTo>
                  <a:lnTo>
                    <a:pt x="1172636" y="1640846"/>
                  </a:lnTo>
                  <a:lnTo>
                    <a:pt x="1129629" y="1657007"/>
                  </a:lnTo>
                  <a:lnTo>
                    <a:pt x="1085555" y="1670879"/>
                  </a:lnTo>
                  <a:lnTo>
                    <a:pt x="1040486" y="1682390"/>
                  </a:lnTo>
                  <a:lnTo>
                    <a:pt x="994494" y="1691468"/>
                  </a:lnTo>
                  <a:lnTo>
                    <a:pt x="947651" y="1698042"/>
                  </a:lnTo>
                  <a:lnTo>
                    <a:pt x="900029" y="1702039"/>
                  </a:lnTo>
                  <a:lnTo>
                    <a:pt x="851700" y="1703387"/>
                  </a:lnTo>
                  <a:lnTo>
                    <a:pt x="803369" y="1702039"/>
                  </a:lnTo>
                  <a:lnTo>
                    <a:pt x="755746" y="1698042"/>
                  </a:lnTo>
                  <a:lnTo>
                    <a:pt x="708902" y="1691468"/>
                  </a:lnTo>
                  <a:lnTo>
                    <a:pt x="662909" y="1682390"/>
                  </a:lnTo>
                  <a:lnTo>
                    <a:pt x="617839" y="1670879"/>
                  </a:lnTo>
                  <a:lnTo>
                    <a:pt x="573764" y="1657007"/>
                  </a:lnTo>
                  <a:lnTo>
                    <a:pt x="530756" y="1640846"/>
                  </a:lnTo>
                  <a:lnTo>
                    <a:pt x="488886" y="1622468"/>
                  </a:lnTo>
                  <a:lnTo>
                    <a:pt x="448227" y="1601944"/>
                  </a:lnTo>
                  <a:lnTo>
                    <a:pt x="408851" y="1579347"/>
                  </a:lnTo>
                  <a:lnTo>
                    <a:pt x="370829" y="1554749"/>
                  </a:lnTo>
                  <a:lnTo>
                    <a:pt x="334233" y="1528221"/>
                  </a:lnTo>
                  <a:lnTo>
                    <a:pt x="299136" y="1499835"/>
                  </a:lnTo>
                  <a:lnTo>
                    <a:pt x="265609" y="1469663"/>
                  </a:lnTo>
                  <a:lnTo>
                    <a:pt x="233723" y="1437778"/>
                  </a:lnTo>
                  <a:lnTo>
                    <a:pt x="203552" y="1404251"/>
                  </a:lnTo>
                  <a:lnTo>
                    <a:pt x="175166" y="1369153"/>
                  </a:lnTo>
                  <a:lnTo>
                    <a:pt x="148638" y="1332557"/>
                  </a:lnTo>
                  <a:lnTo>
                    <a:pt x="124039" y="1294535"/>
                  </a:lnTo>
                  <a:lnTo>
                    <a:pt x="101442" y="1255159"/>
                  </a:lnTo>
                  <a:lnTo>
                    <a:pt x="80919" y="1214500"/>
                  </a:lnTo>
                  <a:lnTo>
                    <a:pt x="62541" y="1172631"/>
                  </a:lnTo>
                  <a:lnTo>
                    <a:pt x="46379" y="1129623"/>
                  </a:lnTo>
                  <a:lnTo>
                    <a:pt x="32507" y="1085548"/>
                  </a:lnTo>
                  <a:lnTo>
                    <a:pt x="20996" y="1040478"/>
                  </a:lnTo>
                  <a:lnTo>
                    <a:pt x="11918" y="994485"/>
                  </a:lnTo>
                  <a:lnTo>
                    <a:pt x="5345" y="947641"/>
                  </a:lnTo>
                  <a:lnTo>
                    <a:pt x="1348" y="900017"/>
                  </a:lnTo>
                  <a:lnTo>
                    <a:pt x="0" y="851687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2416"/>
              <a:ext cx="1158239" cy="1152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0" y="1050637"/>
              <a:ext cx="1116838" cy="11115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0" y="1050637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500" y="204637"/>
                  </a:moveTo>
                  <a:lnTo>
                    <a:pt x="149789" y="168747"/>
                  </a:lnTo>
                  <a:lnTo>
                    <a:pt x="183519" y="136242"/>
                  </a:lnTo>
                  <a:lnTo>
                    <a:pt x="219454" y="107147"/>
                  </a:lnTo>
                  <a:lnTo>
                    <a:pt x="257358" y="81485"/>
                  </a:lnTo>
                  <a:lnTo>
                    <a:pt x="296998" y="59281"/>
                  </a:lnTo>
                  <a:lnTo>
                    <a:pt x="338136" y="40558"/>
                  </a:lnTo>
                  <a:lnTo>
                    <a:pt x="380539" y="25340"/>
                  </a:lnTo>
                  <a:lnTo>
                    <a:pt x="423970" y="13651"/>
                  </a:lnTo>
                  <a:lnTo>
                    <a:pt x="468195" y="5515"/>
                  </a:lnTo>
                  <a:lnTo>
                    <a:pt x="512979" y="957"/>
                  </a:lnTo>
                  <a:lnTo>
                    <a:pt x="558085" y="0"/>
                  </a:lnTo>
                  <a:lnTo>
                    <a:pt x="603279" y="2667"/>
                  </a:lnTo>
                  <a:lnTo>
                    <a:pt x="648325" y="8984"/>
                  </a:lnTo>
                  <a:lnTo>
                    <a:pt x="692989" y="18973"/>
                  </a:lnTo>
                  <a:lnTo>
                    <a:pt x="737035" y="32660"/>
                  </a:lnTo>
                  <a:lnTo>
                    <a:pt x="780227" y="50068"/>
                  </a:lnTo>
                  <a:lnTo>
                    <a:pt x="822331" y="71220"/>
                  </a:lnTo>
                  <a:lnTo>
                    <a:pt x="863110" y="96141"/>
                  </a:lnTo>
                  <a:lnTo>
                    <a:pt x="902331" y="124855"/>
                  </a:lnTo>
                  <a:lnTo>
                    <a:pt x="939027" y="156732"/>
                  </a:lnTo>
                  <a:lnTo>
                    <a:pt x="972370" y="190971"/>
                  </a:lnTo>
                  <a:lnTo>
                    <a:pt x="1002332" y="227336"/>
                  </a:lnTo>
                  <a:lnTo>
                    <a:pt x="1028884" y="265593"/>
                  </a:lnTo>
                  <a:lnTo>
                    <a:pt x="1051996" y="305508"/>
                  </a:lnTo>
                  <a:lnTo>
                    <a:pt x="1071641" y="346845"/>
                  </a:lnTo>
                  <a:lnTo>
                    <a:pt x="1087789" y="389369"/>
                  </a:lnTo>
                  <a:lnTo>
                    <a:pt x="1100411" y="432847"/>
                  </a:lnTo>
                  <a:lnTo>
                    <a:pt x="1109479" y="477043"/>
                  </a:lnTo>
                  <a:lnTo>
                    <a:pt x="1114965" y="521722"/>
                  </a:lnTo>
                  <a:lnTo>
                    <a:pt x="1116838" y="566651"/>
                  </a:lnTo>
                  <a:lnTo>
                    <a:pt x="1115071" y="611593"/>
                  </a:lnTo>
                  <a:lnTo>
                    <a:pt x="1109634" y="656315"/>
                  </a:lnTo>
                  <a:lnTo>
                    <a:pt x="1100499" y="700582"/>
                  </a:lnTo>
                  <a:lnTo>
                    <a:pt x="1087637" y="744158"/>
                  </a:lnTo>
                  <a:lnTo>
                    <a:pt x="1071019" y="786810"/>
                  </a:lnTo>
                  <a:lnTo>
                    <a:pt x="1050617" y="828303"/>
                  </a:lnTo>
                  <a:lnTo>
                    <a:pt x="1026401" y="868401"/>
                  </a:lnTo>
                  <a:lnTo>
                    <a:pt x="998343" y="906870"/>
                  </a:lnTo>
                  <a:lnTo>
                    <a:pt x="967054" y="942760"/>
                  </a:lnTo>
                  <a:lnTo>
                    <a:pt x="933324" y="975265"/>
                  </a:lnTo>
                  <a:lnTo>
                    <a:pt x="897388" y="1004360"/>
                  </a:lnTo>
                  <a:lnTo>
                    <a:pt x="859483" y="1030022"/>
                  </a:lnTo>
                  <a:lnTo>
                    <a:pt x="819843" y="1052226"/>
                  </a:lnTo>
                  <a:lnTo>
                    <a:pt x="778704" y="1070949"/>
                  </a:lnTo>
                  <a:lnTo>
                    <a:pt x="736301" y="1086167"/>
                  </a:lnTo>
                  <a:lnTo>
                    <a:pt x="692868" y="1097856"/>
                  </a:lnTo>
                  <a:lnTo>
                    <a:pt x="648643" y="1105991"/>
                  </a:lnTo>
                  <a:lnTo>
                    <a:pt x="603859" y="1110550"/>
                  </a:lnTo>
                  <a:lnTo>
                    <a:pt x="558752" y="1111507"/>
                  </a:lnTo>
                  <a:lnTo>
                    <a:pt x="513558" y="1108840"/>
                  </a:lnTo>
                  <a:lnTo>
                    <a:pt x="468512" y="1102523"/>
                  </a:lnTo>
                  <a:lnTo>
                    <a:pt x="423848" y="1092533"/>
                  </a:lnTo>
                  <a:lnTo>
                    <a:pt x="379803" y="1078847"/>
                  </a:lnTo>
                  <a:lnTo>
                    <a:pt x="336612" y="1061439"/>
                  </a:lnTo>
                  <a:lnTo>
                    <a:pt x="294509" y="1040287"/>
                  </a:lnTo>
                  <a:lnTo>
                    <a:pt x="253731" y="1015366"/>
                  </a:lnTo>
                  <a:lnTo>
                    <a:pt x="214512" y="986652"/>
                  </a:lnTo>
                  <a:lnTo>
                    <a:pt x="177816" y="954774"/>
                  </a:lnTo>
                  <a:lnTo>
                    <a:pt x="144472" y="920535"/>
                  </a:lnTo>
                  <a:lnTo>
                    <a:pt x="114510" y="884170"/>
                  </a:lnTo>
                  <a:lnTo>
                    <a:pt x="87958" y="845912"/>
                  </a:lnTo>
                  <a:lnTo>
                    <a:pt x="64845" y="805997"/>
                  </a:lnTo>
                  <a:lnTo>
                    <a:pt x="45200" y="764660"/>
                  </a:lnTo>
                  <a:lnTo>
                    <a:pt x="29051" y="722134"/>
                  </a:lnTo>
                  <a:lnTo>
                    <a:pt x="16428" y="678656"/>
                  </a:lnTo>
                  <a:lnTo>
                    <a:pt x="7359" y="634459"/>
                  </a:lnTo>
                  <a:lnTo>
                    <a:pt x="1873" y="589779"/>
                  </a:lnTo>
                  <a:lnTo>
                    <a:pt x="0" y="544851"/>
                  </a:lnTo>
                  <a:lnTo>
                    <a:pt x="1767" y="499908"/>
                  </a:lnTo>
                  <a:lnTo>
                    <a:pt x="7203" y="455186"/>
                  </a:lnTo>
                  <a:lnTo>
                    <a:pt x="16338" y="410920"/>
                  </a:lnTo>
                  <a:lnTo>
                    <a:pt x="29201" y="367343"/>
                  </a:lnTo>
                  <a:lnTo>
                    <a:pt x="45819" y="324692"/>
                  </a:lnTo>
                  <a:lnTo>
                    <a:pt x="66223" y="283201"/>
                  </a:lnTo>
                  <a:lnTo>
                    <a:pt x="90440" y="243104"/>
                  </a:lnTo>
                  <a:lnTo>
                    <a:pt x="118500" y="204637"/>
                  </a:lnTo>
                  <a:close/>
                </a:path>
                <a:path w="1116965" h="1111885">
                  <a:moveTo>
                    <a:pt x="220481" y="286031"/>
                  </a:moveTo>
                  <a:lnTo>
                    <a:pt x="193857" y="323451"/>
                  </a:lnTo>
                  <a:lnTo>
                    <a:pt x="171955" y="362810"/>
                  </a:lnTo>
                  <a:lnTo>
                    <a:pt x="154728" y="403741"/>
                  </a:lnTo>
                  <a:lnTo>
                    <a:pt x="142130" y="445880"/>
                  </a:lnTo>
                  <a:lnTo>
                    <a:pt x="134114" y="488862"/>
                  </a:lnTo>
                  <a:lnTo>
                    <a:pt x="130636" y="532320"/>
                  </a:lnTo>
                  <a:lnTo>
                    <a:pt x="131648" y="575891"/>
                  </a:lnTo>
                  <a:lnTo>
                    <a:pt x="137105" y="619209"/>
                  </a:lnTo>
                  <a:lnTo>
                    <a:pt x="146961" y="661909"/>
                  </a:lnTo>
                  <a:lnTo>
                    <a:pt x="161170" y="703625"/>
                  </a:lnTo>
                  <a:lnTo>
                    <a:pt x="179685" y="743992"/>
                  </a:lnTo>
                  <a:lnTo>
                    <a:pt x="202461" y="782646"/>
                  </a:lnTo>
                  <a:lnTo>
                    <a:pt x="229452" y="819220"/>
                  </a:lnTo>
                  <a:lnTo>
                    <a:pt x="260611" y="853350"/>
                  </a:lnTo>
                  <a:lnTo>
                    <a:pt x="295893" y="884671"/>
                  </a:lnTo>
                  <a:lnTo>
                    <a:pt x="334256" y="912129"/>
                  </a:lnTo>
                  <a:lnTo>
                    <a:pt x="374445" y="934945"/>
                  </a:lnTo>
                  <a:lnTo>
                    <a:pt x="416093" y="953154"/>
                  </a:lnTo>
                  <a:lnTo>
                    <a:pt x="458835" y="966793"/>
                  </a:lnTo>
                  <a:lnTo>
                    <a:pt x="502303" y="975897"/>
                  </a:lnTo>
                  <a:lnTo>
                    <a:pt x="546131" y="980502"/>
                  </a:lnTo>
                  <a:lnTo>
                    <a:pt x="589954" y="980646"/>
                  </a:lnTo>
                  <a:lnTo>
                    <a:pt x="633404" y="976363"/>
                  </a:lnTo>
                  <a:lnTo>
                    <a:pt x="676116" y="967690"/>
                  </a:lnTo>
                  <a:lnTo>
                    <a:pt x="717723" y="954663"/>
                  </a:lnTo>
                  <a:lnTo>
                    <a:pt x="757859" y="937317"/>
                  </a:lnTo>
                  <a:lnTo>
                    <a:pt x="796157" y="915690"/>
                  </a:lnTo>
                  <a:lnTo>
                    <a:pt x="832251" y="889817"/>
                  </a:lnTo>
                  <a:lnTo>
                    <a:pt x="865775" y="859733"/>
                  </a:lnTo>
                  <a:lnTo>
                    <a:pt x="896362" y="825476"/>
                  </a:lnTo>
                  <a:lnTo>
                    <a:pt x="922983" y="788053"/>
                  </a:lnTo>
                  <a:lnTo>
                    <a:pt x="944883" y="748693"/>
                  </a:lnTo>
                  <a:lnTo>
                    <a:pt x="962109" y="707760"/>
                  </a:lnTo>
                  <a:lnTo>
                    <a:pt x="974706" y="665619"/>
                  </a:lnTo>
                  <a:lnTo>
                    <a:pt x="982720" y="622637"/>
                  </a:lnTo>
                  <a:lnTo>
                    <a:pt x="986197" y="579177"/>
                  </a:lnTo>
                  <a:lnTo>
                    <a:pt x="985184" y="535606"/>
                  </a:lnTo>
                  <a:lnTo>
                    <a:pt x="979726" y="492288"/>
                  </a:lnTo>
                  <a:lnTo>
                    <a:pt x="969870" y="449589"/>
                  </a:lnTo>
                  <a:lnTo>
                    <a:pt x="955661" y="407874"/>
                  </a:lnTo>
                  <a:lnTo>
                    <a:pt x="937145" y="367507"/>
                  </a:lnTo>
                  <a:lnTo>
                    <a:pt x="914369" y="328855"/>
                  </a:lnTo>
                  <a:lnTo>
                    <a:pt x="887378" y="292283"/>
                  </a:lnTo>
                  <a:lnTo>
                    <a:pt x="856219" y="258154"/>
                  </a:lnTo>
                  <a:lnTo>
                    <a:pt x="820937" y="226836"/>
                  </a:lnTo>
                  <a:lnTo>
                    <a:pt x="782574" y="199376"/>
                  </a:lnTo>
                  <a:lnTo>
                    <a:pt x="742386" y="176558"/>
                  </a:lnTo>
                  <a:lnTo>
                    <a:pt x="700738" y="158348"/>
                  </a:lnTo>
                  <a:lnTo>
                    <a:pt x="657998" y="144709"/>
                  </a:lnTo>
                  <a:lnTo>
                    <a:pt x="614531" y="135604"/>
                  </a:lnTo>
                  <a:lnTo>
                    <a:pt x="570703" y="130999"/>
                  </a:lnTo>
                  <a:lnTo>
                    <a:pt x="526882" y="130856"/>
                  </a:lnTo>
                  <a:lnTo>
                    <a:pt x="483433" y="135139"/>
                  </a:lnTo>
                  <a:lnTo>
                    <a:pt x="440722" y="143813"/>
                  </a:lnTo>
                  <a:lnTo>
                    <a:pt x="399116" y="156841"/>
                  </a:lnTo>
                  <a:lnTo>
                    <a:pt x="358981" y="174187"/>
                  </a:lnTo>
                  <a:lnTo>
                    <a:pt x="320684" y="195816"/>
                  </a:lnTo>
                  <a:lnTo>
                    <a:pt x="284591" y="221690"/>
                  </a:lnTo>
                  <a:lnTo>
                    <a:pt x="251068" y="251773"/>
                  </a:lnTo>
                  <a:lnTo>
                    <a:pt x="220481" y="286031"/>
                  </a:lnTo>
                  <a:close/>
                </a:path>
              </a:pathLst>
            </a:custGeom>
            <a:ln w="12700">
              <a:solidFill>
                <a:srgbClr val="C7B7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204" y="224027"/>
              <a:ext cx="7531606" cy="6736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5231" y="755904"/>
              <a:ext cx="7083551" cy="12191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3839" y="328993"/>
            <a:ext cx="7005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sng" spc="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Multiplication</a:t>
            </a:r>
            <a:r>
              <a:rPr sz="3200" b="1" u="sng" spc="-15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u="sng" spc="-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and</a:t>
            </a:r>
            <a:r>
              <a:rPr sz="3200" b="1" u="sng" spc="-11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u="sng" spc="2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Division</a:t>
            </a:r>
            <a:r>
              <a:rPr sz="3200" b="1" u="sng" spc="-114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u="sng" spc="4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Examples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838199"/>
            <a:ext cx="8686800" cy="57149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0157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82" y="0"/>
            <a:ext cx="9147810" cy="6861175"/>
            <a:chOff x="-3682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508" y="0"/>
                  </a:lnTo>
                  <a:lnTo>
                    <a:pt x="0" y="819150"/>
                  </a:lnTo>
                  <a:lnTo>
                    <a:pt x="48638" y="817759"/>
                  </a:lnTo>
                  <a:lnTo>
                    <a:pt x="96037" y="813638"/>
                  </a:lnTo>
                  <a:lnTo>
                    <a:pt x="142626" y="806865"/>
                  </a:lnTo>
                  <a:lnTo>
                    <a:pt x="188330" y="797515"/>
                  </a:lnTo>
                  <a:lnTo>
                    <a:pt x="233070" y="785666"/>
                  </a:lnTo>
                  <a:lnTo>
                    <a:pt x="276771" y="771394"/>
                  </a:lnTo>
                  <a:lnTo>
                    <a:pt x="319356" y="754776"/>
                  </a:lnTo>
                  <a:lnTo>
                    <a:pt x="360747" y="735889"/>
                  </a:lnTo>
                  <a:lnTo>
                    <a:pt x="400868" y="714811"/>
                  </a:lnTo>
                  <a:lnTo>
                    <a:pt x="439642" y="691617"/>
                  </a:lnTo>
                  <a:lnTo>
                    <a:pt x="476992" y="666384"/>
                  </a:lnTo>
                  <a:lnTo>
                    <a:pt x="512842" y="639190"/>
                  </a:lnTo>
                  <a:lnTo>
                    <a:pt x="547114" y="610111"/>
                  </a:lnTo>
                  <a:lnTo>
                    <a:pt x="579732" y="579224"/>
                  </a:lnTo>
                  <a:lnTo>
                    <a:pt x="610619" y="546606"/>
                  </a:lnTo>
                  <a:lnTo>
                    <a:pt x="639698" y="512334"/>
                  </a:lnTo>
                  <a:lnTo>
                    <a:pt x="666892" y="476484"/>
                  </a:lnTo>
                  <a:lnTo>
                    <a:pt x="692125" y="439134"/>
                  </a:lnTo>
                  <a:lnTo>
                    <a:pt x="715319" y="400360"/>
                  </a:lnTo>
                  <a:lnTo>
                    <a:pt x="736397" y="360239"/>
                  </a:lnTo>
                  <a:lnTo>
                    <a:pt x="755284" y="318848"/>
                  </a:lnTo>
                  <a:lnTo>
                    <a:pt x="771902" y="276263"/>
                  </a:lnTo>
                  <a:lnTo>
                    <a:pt x="786174" y="232562"/>
                  </a:lnTo>
                  <a:lnTo>
                    <a:pt x="798023" y="187822"/>
                  </a:lnTo>
                  <a:lnTo>
                    <a:pt x="807373" y="142118"/>
                  </a:lnTo>
                  <a:lnTo>
                    <a:pt x="814146" y="95529"/>
                  </a:lnTo>
                  <a:lnTo>
                    <a:pt x="818267" y="48130"/>
                  </a:lnTo>
                  <a:lnTo>
                    <a:pt x="819658" y="0"/>
                  </a:lnTo>
                  <a:close/>
                </a:path>
              </a:pathLst>
            </a:custGeom>
            <a:solidFill>
              <a:srgbClr val="FEFA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818267" y="48130"/>
                  </a:lnTo>
                  <a:lnTo>
                    <a:pt x="814146" y="95529"/>
                  </a:lnTo>
                  <a:lnTo>
                    <a:pt x="807373" y="142118"/>
                  </a:lnTo>
                  <a:lnTo>
                    <a:pt x="798023" y="187822"/>
                  </a:lnTo>
                  <a:lnTo>
                    <a:pt x="786174" y="232562"/>
                  </a:lnTo>
                  <a:lnTo>
                    <a:pt x="771902" y="276263"/>
                  </a:lnTo>
                  <a:lnTo>
                    <a:pt x="755284" y="318848"/>
                  </a:lnTo>
                  <a:lnTo>
                    <a:pt x="736397" y="360239"/>
                  </a:lnTo>
                  <a:lnTo>
                    <a:pt x="715319" y="400360"/>
                  </a:lnTo>
                  <a:lnTo>
                    <a:pt x="692125" y="439134"/>
                  </a:lnTo>
                  <a:lnTo>
                    <a:pt x="666892" y="476484"/>
                  </a:lnTo>
                  <a:lnTo>
                    <a:pt x="639698" y="512334"/>
                  </a:lnTo>
                  <a:lnTo>
                    <a:pt x="610619" y="546606"/>
                  </a:lnTo>
                  <a:lnTo>
                    <a:pt x="579732" y="579224"/>
                  </a:lnTo>
                  <a:lnTo>
                    <a:pt x="547114" y="610111"/>
                  </a:lnTo>
                  <a:lnTo>
                    <a:pt x="512842" y="639190"/>
                  </a:lnTo>
                  <a:lnTo>
                    <a:pt x="476992" y="666384"/>
                  </a:lnTo>
                  <a:lnTo>
                    <a:pt x="439642" y="691617"/>
                  </a:lnTo>
                  <a:lnTo>
                    <a:pt x="400868" y="714811"/>
                  </a:lnTo>
                  <a:lnTo>
                    <a:pt x="360747" y="735889"/>
                  </a:lnTo>
                  <a:lnTo>
                    <a:pt x="319356" y="754776"/>
                  </a:lnTo>
                  <a:lnTo>
                    <a:pt x="276771" y="771394"/>
                  </a:lnTo>
                  <a:lnTo>
                    <a:pt x="233070" y="785666"/>
                  </a:lnTo>
                  <a:lnTo>
                    <a:pt x="188330" y="797515"/>
                  </a:lnTo>
                  <a:lnTo>
                    <a:pt x="142626" y="806865"/>
                  </a:lnTo>
                  <a:lnTo>
                    <a:pt x="96037" y="813638"/>
                  </a:lnTo>
                  <a:lnTo>
                    <a:pt x="48638" y="817759"/>
                  </a:lnTo>
                  <a:lnTo>
                    <a:pt x="508" y="819150"/>
                  </a:lnTo>
                  <a:lnTo>
                    <a:pt x="0" y="819150"/>
                  </a:lnTo>
                  <a:lnTo>
                    <a:pt x="508" y="0"/>
                  </a:lnTo>
                  <a:lnTo>
                    <a:pt x="819658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4572"/>
              <a:ext cx="1786115" cy="1786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4" y="20645"/>
              <a:ext cx="1703705" cy="1703705"/>
            </a:xfrm>
            <a:custGeom>
              <a:avLst/>
              <a:gdLst/>
              <a:ahLst/>
              <a:cxnLst/>
              <a:rect l="l" t="t" r="r" b="b"/>
              <a:pathLst>
                <a:path w="1703705" h="1703705">
                  <a:moveTo>
                    <a:pt x="0" y="851687"/>
                  </a:moveTo>
                  <a:lnTo>
                    <a:pt x="1348" y="803356"/>
                  </a:lnTo>
                  <a:lnTo>
                    <a:pt x="5345" y="755733"/>
                  </a:lnTo>
                  <a:lnTo>
                    <a:pt x="11918" y="708889"/>
                  </a:lnTo>
                  <a:lnTo>
                    <a:pt x="20996" y="662896"/>
                  </a:lnTo>
                  <a:lnTo>
                    <a:pt x="32507" y="617826"/>
                  </a:lnTo>
                  <a:lnTo>
                    <a:pt x="46379" y="573751"/>
                  </a:lnTo>
                  <a:lnTo>
                    <a:pt x="62541" y="530743"/>
                  </a:lnTo>
                  <a:lnTo>
                    <a:pt x="80919" y="488874"/>
                  </a:lnTo>
                  <a:lnTo>
                    <a:pt x="101442" y="448215"/>
                  </a:lnTo>
                  <a:lnTo>
                    <a:pt x="124039" y="408839"/>
                  </a:lnTo>
                  <a:lnTo>
                    <a:pt x="148638" y="370817"/>
                  </a:lnTo>
                  <a:lnTo>
                    <a:pt x="175166" y="334222"/>
                  </a:lnTo>
                  <a:lnTo>
                    <a:pt x="203552" y="299124"/>
                  </a:lnTo>
                  <a:lnTo>
                    <a:pt x="233723" y="265597"/>
                  </a:lnTo>
                  <a:lnTo>
                    <a:pt x="265609" y="233712"/>
                  </a:lnTo>
                  <a:lnTo>
                    <a:pt x="299136" y="203541"/>
                  </a:lnTo>
                  <a:lnTo>
                    <a:pt x="334233" y="175156"/>
                  </a:lnTo>
                  <a:lnTo>
                    <a:pt x="370829" y="148628"/>
                  </a:lnTo>
                  <a:lnTo>
                    <a:pt x="408851" y="124030"/>
                  </a:lnTo>
                  <a:lnTo>
                    <a:pt x="448227" y="101434"/>
                  </a:lnTo>
                  <a:lnTo>
                    <a:pt x="488886" y="80911"/>
                  </a:lnTo>
                  <a:lnTo>
                    <a:pt x="530756" y="62533"/>
                  </a:lnTo>
                  <a:lnTo>
                    <a:pt x="573764" y="46373"/>
                  </a:lnTo>
                  <a:lnTo>
                    <a:pt x="617839" y="32502"/>
                  </a:lnTo>
                  <a:lnTo>
                    <a:pt x="662909" y="20992"/>
                  </a:lnTo>
                  <a:lnTo>
                    <a:pt x="708902" y="11914"/>
                  </a:lnTo>
                  <a:lnTo>
                    <a:pt x="755746" y="5342"/>
                  </a:lnTo>
                  <a:lnTo>
                    <a:pt x="803369" y="1346"/>
                  </a:lnTo>
                  <a:lnTo>
                    <a:pt x="851700" y="0"/>
                  </a:lnTo>
                  <a:lnTo>
                    <a:pt x="900029" y="1348"/>
                  </a:lnTo>
                  <a:lnTo>
                    <a:pt x="947651" y="5344"/>
                  </a:lnTo>
                  <a:lnTo>
                    <a:pt x="994494" y="11918"/>
                  </a:lnTo>
                  <a:lnTo>
                    <a:pt x="1040486" y="20996"/>
                  </a:lnTo>
                  <a:lnTo>
                    <a:pt x="1085555" y="32506"/>
                  </a:lnTo>
                  <a:lnTo>
                    <a:pt x="1129629" y="46378"/>
                  </a:lnTo>
                  <a:lnTo>
                    <a:pt x="1172636" y="62539"/>
                  </a:lnTo>
                  <a:lnTo>
                    <a:pt x="1214505" y="80917"/>
                  </a:lnTo>
                  <a:lnTo>
                    <a:pt x="1255163" y="101440"/>
                  </a:lnTo>
                  <a:lnTo>
                    <a:pt x="1294539" y="124036"/>
                  </a:lnTo>
                  <a:lnTo>
                    <a:pt x="1332560" y="148634"/>
                  </a:lnTo>
                  <a:lnTo>
                    <a:pt x="1369156" y="175161"/>
                  </a:lnTo>
                  <a:lnTo>
                    <a:pt x="1404253" y="203546"/>
                  </a:lnTo>
                  <a:lnTo>
                    <a:pt x="1437780" y="233717"/>
                  </a:lnTo>
                  <a:lnTo>
                    <a:pt x="1469665" y="265602"/>
                  </a:lnTo>
                  <a:lnTo>
                    <a:pt x="1499836" y="299129"/>
                  </a:lnTo>
                  <a:lnTo>
                    <a:pt x="1528221" y="334225"/>
                  </a:lnTo>
                  <a:lnTo>
                    <a:pt x="1554749" y="370820"/>
                  </a:lnTo>
                  <a:lnTo>
                    <a:pt x="1579348" y="408842"/>
                  </a:lnTo>
                  <a:lnTo>
                    <a:pt x="1601944" y="448218"/>
                  </a:lnTo>
                  <a:lnTo>
                    <a:pt x="1622468" y="488876"/>
                  </a:lnTo>
                  <a:lnTo>
                    <a:pt x="1640846" y="530745"/>
                  </a:lnTo>
                  <a:lnTo>
                    <a:pt x="1657007" y="573753"/>
                  </a:lnTo>
                  <a:lnTo>
                    <a:pt x="1670879" y="617827"/>
                  </a:lnTo>
                  <a:lnTo>
                    <a:pt x="1682390" y="662897"/>
                  </a:lnTo>
                  <a:lnTo>
                    <a:pt x="1691468" y="708889"/>
                  </a:lnTo>
                  <a:lnTo>
                    <a:pt x="1698042" y="755733"/>
                  </a:lnTo>
                  <a:lnTo>
                    <a:pt x="1702039" y="803356"/>
                  </a:lnTo>
                  <a:lnTo>
                    <a:pt x="1703387" y="851687"/>
                  </a:lnTo>
                  <a:lnTo>
                    <a:pt x="1702039" y="900017"/>
                  </a:lnTo>
                  <a:lnTo>
                    <a:pt x="1698042" y="947641"/>
                  </a:lnTo>
                  <a:lnTo>
                    <a:pt x="1691468" y="994485"/>
                  </a:lnTo>
                  <a:lnTo>
                    <a:pt x="1682390" y="1040478"/>
                  </a:lnTo>
                  <a:lnTo>
                    <a:pt x="1670879" y="1085548"/>
                  </a:lnTo>
                  <a:lnTo>
                    <a:pt x="1657007" y="1129623"/>
                  </a:lnTo>
                  <a:lnTo>
                    <a:pt x="1640846" y="1172631"/>
                  </a:lnTo>
                  <a:lnTo>
                    <a:pt x="1622468" y="1214500"/>
                  </a:lnTo>
                  <a:lnTo>
                    <a:pt x="1601944" y="1255159"/>
                  </a:lnTo>
                  <a:lnTo>
                    <a:pt x="1579348" y="1294535"/>
                  </a:lnTo>
                  <a:lnTo>
                    <a:pt x="1554749" y="1332557"/>
                  </a:lnTo>
                  <a:lnTo>
                    <a:pt x="1528221" y="1369153"/>
                  </a:lnTo>
                  <a:lnTo>
                    <a:pt x="1499836" y="1404251"/>
                  </a:lnTo>
                  <a:lnTo>
                    <a:pt x="1469665" y="1437778"/>
                  </a:lnTo>
                  <a:lnTo>
                    <a:pt x="1437780" y="1469663"/>
                  </a:lnTo>
                  <a:lnTo>
                    <a:pt x="1404253" y="1499835"/>
                  </a:lnTo>
                  <a:lnTo>
                    <a:pt x="1369156" y="1528221"/>
                  </a:lnTo>
                  <a:lnTo>
                    <a:pt x="1332560" y="1554749"/>
                  </a:lnTo>
                  <a:lnTo>
                    <a:pt x="1294539" y="1579347"/>
                  </a:lnTo>
                  <a:lnTo>
                    <a:pt x="1255163" y="1601944"/>
                  </a:lnTo>
                  <a:lnTo>
                    <a:pt x="1214505" y="1622468"/>
                  </a:lnTo>
                  <a:lnTo>
                    <a:pt x="1172636" y="1640846"/>
                  </a:lnTo>
                  <a:lnTo>
                    <a:pt x="1129629" y="1657007"/>
                  </a:lnTo>
                  <a:lnTo>
                    <a:pt x="1085555" y="1670879"/>
                  </a:lnTo>
                  <a:lnTo>
                    <a:pt x="1040486" y="1682390"/>
                  </a:lnTo>
                  <a:lnTo>
                    <a:pt x="994494" y="1691468"/>
                  </a:lnTo>
                  <a:lnTo>
                    <a:pt x="947651" y="1698042"/>
                  </a:lnTo>
                  <a:lnTo>
                    <a:pt x="900029" y="1702039"/>
                  </a:lnTo>
                  <a:lnTo>
                    <a:pt x="851700" y="1703387"/>
                  </a:lnTo>
                  <a:lnTo>
                    <a:pt x="803369" y="1702039"/>
                  </a:lnTo>
                  <a:lnTo>
                    <a:pt x="755746" y="1698042"/>
                  </a:lnTo>
                  <a:lnTo>
                    <a:pt x="708902" y="1691468"/>
                  </a:lnTo>
                  <a:lnTo>
                    <a:pt x="662909" y="1682390"/>
                  </a:lnTo>
                  <a:lnTo>
                    <a:pt x="617839" y="1670879"/>
                  </a:lnTo>
                  <a:lnTo>
                    <a:pt x="573764" y="1657007"/>
                  </a:lnTo>
                  <a:lnTo>
                    <a:pt x="530756" y="1640846"/>
                  </a:lnTo>
                  <a:lnTo>
                    <a:pt x="488886" y="1622468"/>
                  </a:lnTo>
                  <a:lnTo>
                    <a:pt x="448227" y="1601944"/>
                  </a:lnTo>
                  <a:lnTo>
                    <a:pt x="408851" y="1579347"/>
                  </a:lnTo>
                  <a:lnTo>
                    <a:pt x="370829" y="1554749"/>
                  </a:lnTo>
                  <a:lnTo>
                    <a:pt x="334233" y="1528221"/>
                  </a:lnTo>
                  <a:lnTo>
                    <a:pt x="299136" y="1499835"/>
                  </a:lnTo>
                  <a:lnTo>
                    <a:pt x="265609" y="1469663"/>
                  </a:lnTo>
                  <a:lnTo>
                    <a:pt x="233723" y="1437778"/>
                  </a:lnTo>
                  <a:lnTo>
                    <a:pt x="203552" y="1404251"/>
                  </a:lnTo>
                  <a:lnTo>
                    <a:pt x="175166" y="1369153"/>
                  </a:lnTo>
                  <a:lnTo>
                    <a:pt x="148638" y="1332557"/>
                  </a:lnTo>
                  <a:lnTo>
                    <a:pt x="124039" y="1294535"/>
                  </a:lnTo>
                  <a:lnTo>
                    <a:pt x="101442" y="1255159"/>
                  </a:lnTo>
                  <a:lnTo>
                    <a:pt x="80919" y="1214500"/>
                  </a:lnTo>
                  <a:lnTo>
                    <a:pt x="62541" y="1172631"/>
                  </a:lnTo>
                  <a:lnTo>
                    <a:pt x="46379" y="1129623"/>
                  </a:lnTo>
                  <a:lnTo>
                    <a:pt x="32507" y="1085548"/>
                  </a:lnTo>
                  <a:lnTo>
                    <a:pt x="20996" y="1040478"/>
                  </a:lnTo>
                  <a:lnTo>
                    <a:pt x="11918" y="994485"/>
                  </a:lnTo>
                  <a:lnTo>
                    <a:pt x="5345" y="947641"/>
                  </a:lnTo>
                  <a:lnTo>
                    <a:pt x="1348" y="900017"/>
                  </a:lnTo>
                  <a:lnTo>
                    <a:pt x="0" y="851687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2416"/>
              <a:ext cx="1158239" cy="1152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0" y="1050637"/>
              <a:ext cx="1116838" cy="11115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0" y="1050637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500" y="204637"/>
                  </a:moveTo>
                  <a:lnTo>
                    <a:pt x="149789" y="168747"/>
                  </a:lnTo>
                  <a:lnTo>
                    <a:pt x="183519" y="136242"/>
                  </a:lnTo>
                  <a:lnTo>
                    <a:pt x="219454" y="107147"/>
                  </a:lnTo>
                  <a:lnTo>
                    <a:pt x="257358" y="81485"/>
                  </a:lnTo>
                  <a:lnTo>
                    <a:pt x="296998" y="59281"/>
                  </a:lnTo>
                  <a:lnTo>
                    <a:pt x="338136" y="40558"/>
                  </a:lnTo>
                  <a:lnTo>
                    <a:pt x="380539" y="25340"/>
                  </a:lnTo>
                  <a:lnTo>
                    <a:pt x="423970" y="13651"/>
                  </a:lnTo>
                  <a:lnTo>
                    <a:pt x="468195" y="5515"/>
                  </a:lnTo>
                  <a:lnTo>
                    <a:pt x="512979" y="957"/>
                  </a:lnTo>
                  <a:lnTo>
                    <a:pt x="558085" y="0"/>
                  </a:lnTo>
                  <a:lnTo>
                    <a:pt x="603279" y="2667"/>
                  </a:lnTo>
                  <a:lnTo>
                    <a:pt x="648325" y="8984"/>
                  </a:lnTo>
                  <a:lnTo>
                    <a:pt x="692989" y="18973"/>
                  </a:lnTo>
                  <a:lnTo>
                    <a:pt x="737035" y="32660"/>
                  </a:lnTo>
                  <a:lnTo>
                    <a:pt x="780227" y="50068"/>
                  </a:lnTo>
                  <a:lnTo>
                    <a:pt x="822331" y="71220"/>
                  </a:lnTo>
                  <a:lnTo>
                    <a:pt x="863110" y="96141"/>
                  </a:lnTo>
                  <a:lnTo>
                    <a:pt x="902331" y="124855"/>
                  </a:lnTo>
                  <a:lnTo>
                    <a:pt x="939027" y="156732"/>
                  </a:lnTo>
                  <a:lnTo>
                    <a:pt x="972370" y="190971"/>
                  </a:lnTo>
                  <a:lnTo>
                    <a:pt x="1002332" y="227336"/>
                  </a:lnTo>
                  <a:lnTo>
                    <a:pt x="1028884" y="265593"/>
                  </a:lnTo>
                  <a:lnTo>
                    <a:pt x="1051996" y="305508"/>
                  </a:lnTo>
                  <a:lnTo>
                    <a:pt x="1071641" y="346845"/>
                  </a:lnTo>
                  <a:lnTo>
                    <a:pt x="1087789" y="389369"/>
                  </a:lnTo>
                  <a:lnTo>
                    <a:pt x="1100411" y="432847"/>
                  </a:lnTo>
                  <a:lnTo>
                    <a:pt x="1109479" y="477043"/>
                  </a:lnTo>
                  <a:lnTo>
                    <a:pt x="1114965" y="521722"/>
                  </a:lnTo>
                  <a:lnTo>
                    <a:pt x="1116838" y="566651"/>
                  </a:lnTo>
                  <a:lnTo>
                    <a:pt x="1115071" y="611593"/>
                  </a:lnTo>
                  <a:lnTo>
                    <a:pt x="1109634" y="656315"/>
                  </a:lnTo>
                  <a:lnTo>
                    <a:pt x="1100499" y="700582"/>
                  </a:lnTo>
                  <a:lnTo>
                    <a:pt x="1087637" y="744158"/>
                  </a:lnTo>
                  <a:lnTo>
                    <a:pt x="1071019" y="786810"/>
                  </a:lnTo>
                  <a:lnTo>
                    <a:pt x="1050617" y="828303"/>
                  </a:lnTo>
                  <a:lnTo>
                    <a:pt x="1026401" y="868401"/>
                  </a:lnTo>
                  <a:lnTo>
                    <a:pt x="998343" y="906870"/>
                  </a:lnTo>
                  <a:lnTo>
                    <a:pt x="967054" y="942760"/>
                  </a:lnTo>
                  <a:lnTo>
                    <a:pt x="933324" y="975265"/>
                  </a:lnTo>
                  <a:lnTo>
                    <a:pt x="897388" y="1004360"/>
                  </a:lnTo>
                  <a:lnTo>
                    <a:pt x="859483" y="1030022"/>
                  </a:lnTo>
                  <a:lnTo>
                    <a:pt x="819843" y="1052226"/>
                  </a:lnTo>
                  <a:lnTo>
                    <a:pt x="778704" y="1070949"/>
                  </a:lnTo>
                  <a:lnTo>
                    <a:pt x="736301" y="1086167"/>
                  </a:lnTo>
                  <a:lnTo>
                    <a:pt x="692868" y="1097856"/>
                  </a:lnTo>
                  <a:lnTo>
                    <a:pt x="648643" y="1105991"/>
                  </a:lnTo>
                  <a:lnTo>
                    <a:pt x="603859" y="1110550"/>
                  </a:lnTo>
                  <a:lnTo>
                    <a:pt x="558752" y="1111507"/>
                  </a:lnTo>
                  <a:lnTo>
                    <a:pt x="513558" y="1108840"/>
                  </a:lnTo>
                  <a:lnTo>
                    <a:pt x="468512" y="1102523"/>
                  </a:lnTo>
                  <a:lnTo>
                    <a:pt x="423848" y="1092533"/>
                  </a:lnTo>
                  <a:lnTo>
                    <a:pt x="379803" y="1078847"/>
                  </a:lnTo>
                  <a:lnTo>
                    <a:pt x="336612" y="1061439"/>
                  </a:lnTo>
                  <a:lnTo>
                    <a:pt x="294509" y="1040287"/>
                  </a:lnTo>
                  <a:lnTo>
                    <a:pt x="253731" y="1015366"/>
                  </a:lnTo>
                  <a:lnTo>
                    <a:pt x="214512" y="986652"/>
                  </a:lnTo>
                  <a:lnTo>
                    <a:pt x="177816" y="954774"/>
                  </a:lnTo>
                  <a:lnTo>
                    <a:pt x="144472" y="920535"/>
                  </a:lnTo>
                  <a:lnTo>
                    <a:pt x="114510" y="884170"/>
                  </a:lnTo>
                  <a:lnTo>
                    <a:pt x="87958" y="845912"/>
                  </a:lnTo>
                  <a:lnTo>
                    <a:pt x="64845" y="805997"/>
                  </a:lnTo>
                  <a:lnTo>
                    <a:pt x="45200" y="764660"/>
                  </a:lnTo>
                  <a:lnTo>
                    <a:pt x="29051" y="722134"/>
                  </a:lnTo>
                  <a:lnTo>
                    <a:pt x="16428" y="678656"/>
                  </a:lnTo>
                  <a:lnTo>
                    <a:pt x="7359" y="634459"/>
                  </a:lnTo>
                  <a:lnTo>
                    <a:pt x="1873" y="589779"/>
                  </a:lnTo>
                  <a:lnTo>
                    <a:pt x="0" y="544851"/>
                  </a:lnTo>
                  <a:lnTo>
                    <a:pt x="1767" y="499908"/>
                  </a:lnTo>
                  <a:lnTo>
                    <a:pt x="7203" y="455186"/>
                  </a:lnTo>
                  <a:lnTo>
                    <a:pt x="16338" y="410920"/>
                  </a:lnTo>
                  <a:lnTo>
                    <a:pt x="29201" y="367343"/>
                  </a:lnTo>
                  <a:lnTo>
                    <a:pt x="45819" y="324692"/>
                  </a:lnTo>
                  <a:lnTo>
                    <a:pt x="66223" y="283201"/>
                  </a:lnTo>
                  <a:lnTo>
                    <a:pt x="90440" y="243104"/>
                  </a:lnTo>
                  <a:lnTo>
                    <a:pt x="118500" y="204637"/>
                  </a:lnTo>
                  <a:close/>
                </a:path>
                <a:path w="1116965" h="1111885">
                  <a:moveTo>
                    <a:pt x="220481" y="286031"/>
                  </a:moveTo>
                  <a:lnTo>
                    <a:pt x="193857" y="323451"/>
                  </a:lnTo>
                  <a:lnTo>
                    <a:pt x="171955" y="362810"/>
                  </a:lnTo>
                  <a:lnTo>
                    <a:pt x="154728" y="403741"/>
                  </a:lnTo>
                  <a:lnTo>
                    <a:pt x="142130" y="445880"/>
                  </a:lnTo>
                  <a:lnTo>
                    <a:pt x="134114" y="488862"/>
                  </a:lnTo>
                  <a:lnTo>
                    <a:pt x="130636" y="532320"/>
                  </a:lnTo>
                  <a:lnTo>
                    <a:pt x="131648" y="575891"/>
                  </a:lnTo>
                  <a:lnTo>
                    <a:pt x="137105" y="619209"/>
                  </a:lnTo>
                  <a:lnTo>
                    <a:pt x="146961" y="661909"/>
                  </a:lnTo>
                  <a:lnTo>
                    <a:pt x="161170" y="703625"/>
                  </a:lnTo>
                  <a:lnTo>
                    <a:pt x="179685" y="743992"/>
                  </a:lnTo>
                  <a:lnTo>
                    <a:pt x="202461" y="782646"/>
                  </a:lnTo>
                  <a:lnTo>
                    <a:pt x="229452" y="819220"/>
                  </a:lnTo>
                  <a:lnTo>
                    <a:pt x="260611" y="853350"/>
                  </a:lnTo>
                  <a:lnTo>
                    <a:pt x="295893" y="884671"/>
                  </a:lnTo>
                  <a:lnTo>
                    <a:pt x="334256" y="912129"/>
                  </a:lnTo>
                  <a:lnTo>
                    <a:pt x="374445" y="934945"/>
                  </a:lnTo>
                  <a:lnTo>
                    <a:pt x="416093" y="953154"/>
                  </a:lnTo>
                  <a:lnTo>
                    <a:pt x="458835" y="966793"/>
                  </a:lnTo>
                  <a:lnTo>
                    <a:pt x="502303" y="975897"/>
                  </a:lnTo>
                  <a:lnTo>
                    <a:pt x="546131" y="980502"/>
                  </a:lnTo>
                  <a:lnTo>
                    <a:pt x="589954" y="980646"/>
                  </a:lnTo>
                  <a:lnTo>
                    <a:pt x="633404" y="976363"/>
                  </a:lnTo>
                  <a:lnTo>
                    <a:pt x="676116" y="967690"/>
                  </a:lnTo>
                  <a:lnTo>
                    <a:pt x="717723" y="954663"/>
                  </a:lnTo>
                  <a:lnTo>
                    <a:pt x="757859" y="937317"/>
                  </a:lnTo>
                  <a:lnTo>
                    <a:pt x="796157" y="915690"/>
                  </a:lnTo>
                  <a:lnTo>
                    <a:pt x="832251" y="889817"/>
                  </a:lnTo>
                  <a:lnTo>
                    <a:pt x="865775" y="859733"/>
                  </a:lnTo>
                  <a:lnTo>
                    <a:pt x="896362" y="825476"/>
                  </a:lnTo>
                  <a:lnTo>
                    <a:pt x="922983" y="788053"/>
                  </a:lnTo>
                  <a:lnTo>
                    <a:pt x="944883" y="748693"/>
                  </a:lnTo>
                  <a:lnTo>
                    <a:pt x="962109" y="707760"/>
                  </a:lnTo>
                  <a:lnTo>
                    <a:pt x="974706" y="665619"/>
                  </a:lnTo>
                  <a:lnTo>
                    <a:pt x="982720" y="622637"/>
                  </a:lnTo>
                  <a:lnTo>
                    <a:pt x="986197" y="579177"/>
                  </a:lnTo>
                  <a:lnTo>
                    <a:pt x="985184" y="535606"/>
                  </a:lnTo>
                  <a:lnTo>
                    <a:pt x="979726" y="492288"/>
                  </a:lnTo>
                  <a:lnTo>
                    <a:pt x="969870" y="449589"/>
                  </a:lnTo>
                  <a:lnTo>
                    <a:pt x="955661" y="407874"/>
                  </a:lnTo>
                  <a:lnTo>
                    <a:pt x="937145" y="367507"/>
                  </a:lnTo>
                  <a:lnTo>
                    <a:pt x="914369" y="328855"/>
                  </a:lnTo>
                  <a:lnTo>
                    <a:pt x="887378" y="292283"/>
                  </a:lnTo>
                  <a:lnTo>
                    <a:pt x="856219" y="258154"/>
                  </a:lnTo>
                  <a:lnTo>
                    <a:pt x="820937" y="226836"/>
                  </a:lnTo>
                  <a:lnTo>
                    <a:pt x="782574" y="199376"/>
                  </a:lnTo>
                  <a:lnTo>
                    <a:pt x="742386" y="176558"/>
                  </a:lnTo>
                  <a:lnTo>
                    <a:pt x="700738" y="158348"/>
                  </a:lnTo>
                  <a:lnTo>
                    <a:pt x="657998" y="144709"/>
                  </a:lnTo>
                  <a:lnTo>
                    <a:pt x="614531" y="135604"/>
                  </a:lnTo>
                  <a:lnTo>
                    <a:pt x="570703" y="130999"/>
                  </a:lnTo>
                  <a:lnTo>
                    <a:pt x="526882" y="130856"/>
                  </a:lnTo>
                  <a:lnTo>
                    <a:pt x="483433" y="135139"/>
                  </a:lnTo>
                  <a:lnTo>
                    <a:pt x="440722" y="143813"/>
                  </a:lnTo>
                  <a:lnTo>
                    <a:pt x="399116" y="156841"/>
                  </a:lnTo>
                  <a:lnTo>
                    <a:pt x="358981" y="174187"/>
                  </a:lnTo>
                  <a:lnTo>
                    <a:pt x="320684" y="195816"/>
                  </a:lnTo>
                  <a:lnTo>
                    <a:pt x="284591" y="221690"/>
                  </a:lnTo>
                  <a:lnTo>
                    <a:pt x="251068" y="251773"/>
                  </a:lnTo>
                  <a:lnTo>
                    <a:pt x="220481" y="286031"/>
                  </a:lnTo>
                  <a:close/>
                </a:path>
              </a:pathLst>
            </a:custGeom>
            <a:ln w="12700">
              <a:solidFill>
                <a:srgbClr val="C7B7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22462" y="850900"/>
          <a:ext cx="4929504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6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34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65" dirty="0">
                          <a:latin typeface="Trebuchet MS"/>
                          <a:cs typeface="Trebuchet MS"/>
                        </a:rPr>
                        <a:t>AH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25" dirty="0">
                          <a:latin typeface="Trebuchet MS"/>
                          <a:cs typeface="Trebuchet MS"/>
                        </a:rPr>
                        <a:t>AL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05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00" dirty="0">
                          <a:latin typeface="Trebuchet MS"/>
                          <a:cs typeface="Trebuchet MS"/>
                        </a:rPr>
                        <a:t>BH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265" dirty="0">
                          <a:latin typeface="Trebuchet MS"/>
                          <a:cs typeface="Trebuchet MS"/>
                        </a:rPr>
                        <a:t>BL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03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95" dirty="0">
                          <a:latin typeface="Trebuchet MS"/>
                          <a:cs typeface="Trebuchet MS"/>
                        </a:rPr>
                        <a:t>CH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55" dirty="0">
                          <a:latin typeface="Trebuchet MS"/>
                          <a:cs typeface="Trebuchet MS"/>
                        </a:rPr>
                        <a:t>CL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79979" y="249428"/>
            <a:ext cx="333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000000"/>
                </a:solidFill>
                <a:latin typeface="Trebuchet MS"/>
                <a:cs typeface="Trebuchet MS"/>
              </a:rPr>
              <a:t>BEFORE</a:t>
            </a:r>
            <a:r>
              <a:rPr sz="2400" b="1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514" y="3592779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677" y="2813621"/>
            <a:ext cx="2479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20520" algn="l"/>
              </a:tabLst>
              <a:defRPr/>
            </a:pPr>
            <a:r>
              <a:rPr kumimoji="0" sz="4400" b="1" i="0" u="none" strike="noStrike" kern="0" cap="none" spc="6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4400" b="1" i="0" u="none" strike="noStrike" kern="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4400" b="1" i="0" u="none" strike="noStrike" kern="0" cap="none" spc="2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4400" b="1" i="0" u="none" strike="noStrike" kern="0" cap="none" spc="4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4400" b="1" i="0" u="none" strike="noStrike" kern="0" cap="none" spc="9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9490" y="2879851"/>
            <a:ext cx="3034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38375" algn="l"/>
                <a:tab pos="2264410" algn="l"/>
              </a:tabLst>
              <a:defRPr/>
            </a:pP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AX=lower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16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bit	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{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000F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} </a:t>
            </a:r>
            <a:r>
              <a:rPr kumimoji="0" sz="2000" b="1" i="0" u="none" strike="noStrike" kern="0" cap="none" spc="-5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42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2000" b="1" i="0" u="none" strike="noStrike" kern="0" cap="none" spc="114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Hi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g</a:t>
            </a:r>
            <a:r>
              <a:rPr kumimoji="0" sz="2000" b="1" i="0" u="none" strike="noStrike" kern="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h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000" b="1" i="0" u="none" strike="noStrike" kern="0" cap="none" spc="-9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6 </a:t>
            </a:r>
            <a:r>
              <a:rPr kumimoji="0" sz="2000" b="1" i="0" u="none" strike="noStrike" kern="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bi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		</a:t>
            </a:r>
            <a:r>
              <a:rPr kumimoji="0" sz="20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{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0000</a:t>
            </a:r>
            <a:r>
              <a:rPr kumimoji="0" sz="20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}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93837" y="3994150"/>
          <a:ext cx="6286499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7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8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65" dirty="0">
                          <a:latin typeface="Trebuchet MS"/>
                          <a:cs typeface="Trebuchet MS"/>
                        </a:rPr>
                        <a:t>AH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25" dirty="0">
                          <a:latin typeface="Trebuchet MS"/>
                          <a:cs typeface="Trebuchet MS"/>
                        </a:rPr>
                        <a:t>AL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25" dirty="0">
                          <a:latin typeface="Trebuchet MS"/>
                          <a:cs typeface="Trebuchet MS"/>
                        </a:rPr>
                        <a:t>0F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00" dirty="0">
                          <a:latin typeface="Trebuchet MS"/>
                          <a:cs typeface="Trebuchet MS"/>
                        </a:rPr>
                        <a:t>BH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265" dirty="0">
                          <a:latin typeface="Trebuchet MS"/>
                          <a:cs typeface="Trebuchet MS"/>
                        </a:rPr>
                        <a:t>BL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95" dirty="0">
                          <a:latin typeface="Trebuchet MS"/>
                          <a:cs typeface="Trebuchet MS"/>
                        </a:rPr>
                        <a:t>CH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55" dirty="0">
                          <a:latin typeface="Trebuchet MS"/>
                          <a:cs typeface="Trebuchet MS"/>
                        </a:rPr>
                        <a:t>CL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90" dirty="0">
                          <a:latin typeface="Trebuchet MS"/>
                          <a:cs typeface="Trebuchet MS"/>
                        </a:rPr>
                        <a:t>DH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55" dirty="0">
                          <a:latin typeface="Trebuchet MS"/>
                          <a:cs typeface="Trebuchet MS"/>
                        </a:rPr>
                        <a:t>DL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436427" y="3595751"/>
            <a:ext cx="254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0005</a:t>
            </a:r>
            <a:r>
              <a:rPr kumimoji="0" sz="1800" b="1" i="0" u="none" strike="noStrike" kern="0" cap="none" spc="6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*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</a:t>
            </a:r>
            <a:r>
              <a:rPr kumimoji="0" sz="1800" b="1" i="0" u="none" strike="noStrike" kern="0" cap="none" spc="-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1800" b="1" i="0" u="none" strike="noStrike" kern="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1800" b="1" i="0" u="none" strike="noStrike" kern="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0000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14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</a:t>
            </a:r>
            <a:r>
              <a:rPr kumimoji="0" sz="1800" b="1" i="0" u="none" strike="noStrike" kern="0" cap="none" spc="3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22350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82" y="0"/>
            <a:ext cx="9147810" cy="6861175"/>
            <a:chOff x="-3682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508" y="0"/>
                  </a:lnTo>
                  <a:lnTo>
                    <a:pt x="0" y="819150"/>
                  </a:lnTo>
                  <a:lnTo>
                    <a:pt x="48638" y="817759"/>
                  </a:lnTo>
                  <a:lnTo>
                    <a:pt x="96037" y="813638"/>
                  </a:lnTo>
                  <a:lnTo>
                    <a:pt x="142626" y="806865"/>
                  </a:lnTo>
                  <a:lnTo>
                    <a:pt x="188330" y="797515"/>
                  </a:lnTo>
                  <a:lnTo>
                    <a:pt x="233070" y="785666"/>
                  </a:lnTo>
                  <a:lnTo>
                    <a:pt x="276771" y="771394"/>
                  </a:lnTo>
                  <a:lnTo>
                    <a:pt x="319356" y="754776"/>
                  </a:lnTo>
                  <a:lnTo>
                    <a:pt x="360747" y="735889"/>
                  </a:lnTo>
                  <a:lnTo>
                    <a:pt x="400868" y="714811"/>
                  </a:lnTo>
                  <a:lnTo>
                    <a:pt x="439642" y="691617"/>
                  </a:lnTo>
                  <a:lnTo>
                    <a:pt x="476992" y="666384"/>
                  </a:lnTo>
                  <a:lnTo>
                    <a:pt x="512842" y="639190"/>
                  </a:lnTo>
                  <a:lnTo>
                    <a:pt x="547114" y="610111"/>
                  </a:lnTo>
                  <a:lnTo>
                    <a:pt x="579732" y="579224"/>
                  </a:lnTo>
                  <a:lnTo>
                    <a:pt x="610619" y="546606"/>
                  </a:lnTo>
                  <a:lnTo>
                    <a:pt x="639698" y="512334"/>
                  </a:lnTo>
                  <a:lnTo>
                    <a:pt x="666892" y="476484"/>
                  </a:lnTo>
                  <a:lnTo>
                    <a:pt x="692125" y="439134"/>
                  </a:lnTo>
                  <a:lnTo>
                    <a:pt x="715319" y="400360"/>
                  </a:lnTo>
                  <a:lnTo>
                    <a:pt x="736397" y="360239"/>
                  </a:lnTo>
                  <a:lnTo>
                    <a:pt x="755284" y="318848"/>
                  </a:lnTo>
                  <a:lnTo>
                    <a:pt x="771902" y="276263"/>
                  </a:lnTo>
                  <a:lnTo>
                    <a:pt x="786174" y="232562"/>
                  </a:lnTo>
                  <a:lnTo>
                    <a:pt x="798023" y="187822"/>
                  </a:lnTo>
                  <a:lnTo>
                    <a:pt x="807373" y="142118"/>
                  </a:lnTo>
                  <a:lnTo>
                    <a:pt x="814146" y="95529"/>
                  </a:lnTo>
                  <a:lnTo>
                    <a:pt x="818267" y="48130"/>
                  </a:lnTo>
                  <a:lnTo>
                    <a:pt x="819658" y="0"/>
                  </a:lnTo>
                  <a:close/>
                </a:path>
              </a:pathLst>
            </a:custGeom>
            <a:solidFill>
              <a:srgbClr val="FEFA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67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8" y="0"/>
                  </a:moveTo>
                  <a:lnTo>
                    <a:pt x="818267" y="48130"/>
                  </a:lnTo>
                  <a:lnTo>
                    <a:pt x="814146" y="95529"/>
                  </a:lnTo>
                  <a:lnTo>
                    <a:pt x="807373" y="142118"/>
                  </a:lnTo>
                  <a:lnTo>
                    <a:pt x="798023" y="187822"/>
                  </a:lnTo>
                  <a:lnTo>
                    <a:pt x="786174" y="232562"/>
                  </a:lnTo>
                  <a:lnTo>
                    <a:pt x="771902" y="276263"/>
                  </a:lnTo>
                  <a:lnTo>
                    <a:pt x="755284" y="318848"/>
                  </a:lnTo>
                  <a:lnTo>
                    <a:pt x="736397" y="360239"/>
                  </a:lnTo>
                  <a:lnTo>
                    <a:pt x="715319" y="400360"/>
                  </a:lnTo>
                  <a:lnTo>
                    <a:pt x="692125" y="439134"/>
                  </a:lnTo>
                  <a:lnTo>
                    <a:pt x="666892" y="476484"/>
                  </a:lnTo>
                  <a:lnTo>
                    <a:pt x="639698" y="512334"/>
                  </a:lnTo>
                  <a:lnTo>
                    <a:pt x="610619" y="546606"/>
                  </a:lnTo>
                  <a:lnTo>
                    <a:pt x="579732" y="579224"/>
                  </a:lnTo>
                  <a:lnTo>
                    <a:pt x="547114" y="610111"/>
                  </a:lnTo>
                  <a:lnTo>
                    <a:pt x="512842" y="639190"/>
                  </a:lnTo>
                  <a:lnTo>
                    <a:pt x="476992" y="666384"/>
                  </a:lnTo>
                  <a:lnTo>
                    <a:pt x="439642" y="691617"/>
                  </a:lnTo>
                  <a:lnTo>
                    <a:pt x="400868" y="714811"/>
                  </a:lnTo>
                  <a:lnTo>
                    <a:pt x="360747" y="735889"/>
                  </a:lnTo>
                  <a:lnTo>
                    <a:pt x="319356" y="754776"/>
                  </a:lnTo>
                  <a:lnTo>
                    <a:pt x="276771" y="771394"/>
                  </a:lnTo>
                  <a:lnTo>
                    <a:pt x="233070" y="785666"/>
                  </a:lnTo>
                  <a:lnTo>
                    <a:pt x="188330" y="797515"/>
                  </a:lnTo>
                  <a:lnTo>
                    <a:pt x="142626" y="806865"/>
                  </a:lnTo>
                  <a:lnTo>
                    <a:pt x="96037" y="813638"/>
                  </a:lnTo>
                  <a:lnTo>
                    <a:pt x="48638" y="817759"/>
                  </a:lnTo>
                  <a:lnTo>
                    <a:pt x="508" y="819150"/>
                  </a:lnTo>
                  <a:lnTo>
                    <a:pt x="0" y="819150"/>
                  </a:lnTo>
                  <a:lnTo>
                    <a:pt x="508" y="0"/>
                  </a:lnTo>
                  <a:lnTo>
                    <a:pt x="819658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4572"/>
              <a:ext cx="1786115" cy="1786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4" y="20645"/>
              <a:ext cx="1703705" cy="1703705"/>
            </a:xfrm>
            <a:custGeom>
              <a:avLst/>
              <a:gdLst/>
              <a:ahLst/>
              <a:cxnLst/>
              <a:rect l="l" t="t" r="r" b="b"/>
              <a:pathLst>
                <a:path w="1703705" h="1703705">
                  <a:moveTo>
                    <a:pt x="0" y="851687"/>
                  </a:moveTo>
                  <a:lnTo>
                    <a:pt x="1348" y="803356"/>
                  </a:lnTo>
                  <a:lnTo>
                    <a:pt x="5345" y="755733"/>
                  </a:lnTo>
                  <a:lnTo>
                    <a:pt x="11918" y="708889"/>
                  </a:lnTo>
                  <a:lnTo>
                    <a:pt x="20996" y="662896"/>
                  </a:lnTo>
                  <a:lnTo>
                    <a:pt x="32507" y="617826"/>
                  </a:lnTo>
                  <a:lnTo>
                    <a:pt x="46379" y="573751"/>
                  </a:lnTo>
                  <a:lnTo>
                    <a:pt x="62541" y="530743"/>
                  </a:lnTo>
                  <a:lnTo>
                    <a:pt x="80919" y="488874"/>
                  </a:lnTo>
                  <a:lnTo>
                    <a:pt x="101442" y="448215"/>
                  </a:lnTo>
                  <a:lnTo>
                    <a:pt x="124039" y="408839"/>
                  </a:lnTo>
                  <a:lnTo>
                    <a:pt x="148638" y="370817"/>
                  </a:lnTo>
                  <a:lnTo>
                    <a:pt x="175166" y="334222"/>
                  </a:lnTo>
                  <a:lnTo>
                    <a:pt x="203552" y="299124"/>
                  </a:lnTo>
                  <a:lnTo>
                    <a:pt x="233723" y="265597"/>
                  </a:lnTo>
                  <a:lnTo>
                    <a:pt x="265609" y="233712"/>
                  </a:lnTo>
                  <a:lnTo>
                    <a:pt x="299136" y="203541"/>
                  </a:lnTo>
                  <a:lnTo>
                    <a:pt x="334233" y="175156"/>
                  </a:lnTo>
                  <a:lnTo>
                    <a:pt x="370829" y="148628"/>
                  </a:lnTo>
                  <a:lnTo>
                    <a:pt x="408851" y="124030"/>
                  </a:lnTo>
                  <a:lnTo>
                    <a:pt x="448227" y="101434"/>
                  </a:lnTo>
                  <a:lnTo>
                    <a:pt x="488886" y="80911"/>
                  </a:lnTo>
                  <a:lnTo>
                    <a:pt x="530756" y="62533"/>
                  </a:lnTo>
                  <a:lnTo>
                    <a:pt x="573764" y="46373"/>
                  </a:lnTo>
                  <a:lnTo>
                    <a:pt x="617839" y="32502"/>
                  </a:lnTo>
                  <a:lnTo>
                    <a:pt x="662909" y="20992"/>
                  </a:lnTo>
                  <a:lnTo>
                    <a:pt x="708902" y="11914"/>
                  </a:lnTo>
                  <a:lnTo>
                    <a:pt x="755746" y="5342"/>
                  </a:lnTo>
                  <a:lnTo>
                    <a:pt x="803369" y="1346"/>
                  </a:lnTo>
                  <a:lnTo>
                    <a:pt x="851700" y="0"/>
                  </a:lnTo>
                  <a:lnTo>
                    <a:pt x="900029" y="1348"/>
                  </a:lnTo>
                  <a:lnTo>
                    <a:pt x="947651" y="5344"/>
                  </a:lnTo>
                  <a:lnTo>
                    <a:pt x="994494" y="11918"/>
                  </a:lnTo>
                  <a:lnTo>
                    <a:pt x="1040486" y="20996"/>
                  </a:lnTo>
                  <a:lnTo>
                    <a:pt x="1085555" y="32506"/>
                  </a:lnTo>
                  <a:lnTo>
                    <a:pt x="1129629" y="46378"/>
                  </a:lnTo>
                  <a:lnTo>
                    <a:pt x="1172636" y="62539"/>
                  </a:lnTo>
                  <a:lnTo>
                    <a:pt x="1214505" y="80917"/>
                  </a:lnTo>
                  <a:lnTo>
                    <a:pt x="1255163" y="101440"/>
                  </a:lnTo>
                  <a:lnTo>
                    <a:pt x="1294539" y="124036"/>
                  </a:lnTo>
                  <a:lnTo>
                    <a:pt x="1332560" y="148634"/>
                  </a:lnTo>
                  <a:lnTo>
                    <a:pt x="1369156" y="175161"/>
                  </a:lnTo>
                  <a:lnTo>
                    <a:pt x="1404253" y="203546"/>
                  </a:lnTo>
                  <a:lnTo>
                    <a:pt x="1437780" y="233717"/>
                  </a:lnTo>
                  <a:lnTo>
                    <a:pt x="1469665" y="265602"/>
                  </a:lnTo>
                  <a:lnTo>
                    <a:pt x="1499836" y="299129"/>
                  </a:lnTo>
                  <a:lnTo>
                    <a:pt x="1528221" y="334225"/>
                  </a:lnTo>
                  <a:lnTo>
                    <a:pt x="1554749" y="370820"/>
                  </a:lnTo>
                  <a:lnTo>
                    <a:pt x="1579348" y="408842"/>
                  </a:lnTo>
                  <a:lnTo>
                    <a:pt x="1601944" y="448218"/>
                  </a:lnTo>
                  <a:lnTo>
                    <a:pt x="1622468" y="488876"/>
                  </a:lnTo>
                  <a:lnTo>
                    <a:pt x="1640846" y="530745"/>
                  </a:lnTo>
                  <a:lnTo>
                    <a:pt x="1657007" y="573753"/>
                  </a:lnTo>
                  <a:lnTo>
                    <a:pt x="1670879" y="617827"/>
                  </a:lnTo>
                  <a:lnTo>
                    <a:pt x="1682390" y="662897"/>
                  </a:lnTo>
                  <a:lnTo>
                    <a:pt x="1691468" y="708889"/>
                  </a:lnTo>
                  <a:lnTo>
                    <a:pt x="1698042" y="755733"/>
                  </a:lnTo>
                  <a:lnTo>
                    <a:pt x="1702039" y="803356"/>
                  </a:lnTo>
                  <a:lnTo>
                    <a:pt x="1703387" y="851687"/>
                  </a:lnTo>
                  <a:lnTo>
                    <a:pt x="1702039" y="900017"/>
                  </a:lnTo>
                  <a:lnTo>
                    <a:pt x="1698042" y="947641"/>
                  </a:lnTo>
                  <a:lnTo>
                    <a:pt x="1691468" y="994485"/>
                  </a:lnTo>
                  <a:lnTo>
                    <a:pt x="1682390" y="1040478"/>
                  </a:lnTo>
                  <a:lnTo>
                    <a:pt x="1670879" y="1085548"/>
                  </a:lnTo>
                  <a:lnTo>
                    <a:pt x="1657007" y="1129623"/>
                  </a:lnTo>
                  <a:lnTo>
                    <a:pt x="1640846" y="1172631"/>
                  </a:lnTo>
                  <a:lnTo>
                    <a:pt x="1622468" y="1214500"/>
                  </a:lnTo>
                  <a:lnTo>
                    <a:pt x="1601944" y="1255159"/>
                  </a:lnTo>
                  <a:lnTo>
                    <a:pt x="1579348" y="1294535"/>
                  </a:lnTo>
                  <a:lnTo>
                    <a:pt x="1554749" y="1332557"/>
                  </a:lnTo>
                  <a:lnTo>
                    <a:pt x="1528221" y="1369153"/>
                  </a:lnTo>
                  <a:lnTo>
                    <a:pt x="1499836" y="1404251"/>
                  </a:lnTo>
                  <a:lnTo>
                    <a:pt x="1469665" y="1437778"/>
                  </a:lnTo>
                  <a:lnTo>
                    <a:pt x="1437780" y="1469663"/>
                  </a:lnTo>
                  <a:lnTo>
                    <a:pt x="1404253" y="1499835"/>
                  </a:lnTo>
                  <a:lnTo>
                    <a:pt x="1369156" y="1528221"/>
                  </a:lnTo>
                  <a:lnTo>
                    <a:pt x="1332560" y="1554749"/>
                  </a:lnTo>
                  <a:lnTo>
                    <a:pt x="1294539" y="1579347"/>
                  </a:lnTo>
                  <a:lnTo>
                    <a:pt x="1255163" y="1601944"/>
                  </a:lnTo>
                  <a:lnTo>
                    <a:pt x="1214505" y="1622468"/>
                  </a:lnTo>
                  <a:lnTo>
                    <a:pt x="1172636" y="1640846"/>
                  </a:lnTo>
                  <a:lnTo>
                    <a:pt x="1129629" y="1657007"/>
                  </a:lnTo>
                  <a:lnTo>
                    <a:pt x="1085555" y="1670879"/>
                  </a:lnTo>
                  <a:lnTo>
                    <a:pt x="1040486" y="1682390"/>
                  </a:lnTo>
                  <a:lnTo>
                    <a:pt x="994494" y="1691468"/>
                  </a:lnTo>
                  <a:lnTo>
                    <a:pt x="947651" y="1698042"/>
                  </a:lnTo>
                  <a:lnTo>
                    <a:pt x="900029" y="1702039"/>
                  </a:lnTo>
                  <a:lnTo>
                    <a:pt x="851700" y="1703387"/>
                  </a:lnTo>
                  <a:lnTo>
                    <a:pt x="803369" y="1702039"/>
                  </a:lnTo>
                  <a:lnTo>
                    <a:pt x="755746" y="1698042"/>
                  </a:lnTo>
                  <a:lnTo>
                    <a:pt x="708902" y="1691468"/>
                  </a:lnTo>
                  <a:lnTo>
                    <a:pt x="662909" y="1682390"/>
                  </a:lnTo>
                  <a:lnTo>
                    <a:pt x="617839" y="1670879"/>
                  </a:lnTo>
                  <a:lnTo>
                    <a:pt x="573764" y="1657007"/>
                  </a:lnTo>
                  <a:lnTo>
                    <a:pt x="530756" y="1640846"/>
                  </a:lnTo>
                  <a:lnTo>
                    <a:pt x="488886" y="1622468"/>
                  </a:lnTo>
                  <a:lnTo>
                    <a:pt x="448227" y="1601944"/>
                  </a:lnTo>
                  <a:lnTo>
                    <a:pt x="408851" y="1579347"/>
                  </a:lnTo>
                  <a:lnTo>
                    <a:pt x="370829" y="1554749"/>
                  </a:lnTo>
                  <a:lnTo>
                    <a:pt x="334233" y="1528221"/>
                  </a:lnTo>
                  <a:lnTo>
                    <a:pt x="299136" y="1499835"/>
                  </a:lnTo>
                  <a:lnTo>
                    <a:pt x="265609" y="1469663"/>
                  </a:lnTo>
                  <a:lnTo>
                    <a:pt x="233723" y="1437778"/>
                  </a:lnTo>
                  <a:lnTo>
                    <a:pt x="203552" y="1404251"/>
                  </a:lnTo>
                  <a:lnTo>
                    <a:pt x="175166" y="1369153"/>
                  </a:lnTo>
                  <a:lnTo>
                    <a:pt x="148638" y="1332557"/>
                  </a:lnTo>
                  <a:lnTo>
                    <a:pt x="124039" y="1294535"/>
                  </a:lnTo>
                  <a:lnTo>
                    <a:pt x="101442" y="1255159"/>
                  </a:lnTo>
                  <a:lnTo>
                    <a:pt x="80919" y="1214500"/>
                  </a:lnTo>
                  <a:lnTo>
                    <a:pt x="62541" y="1172631"/>
                  </a:lnTo>
                  <a:lnTo>
                    <a:pt x="46379" y="1129623"/>
                  </a:lnTo>
                  <a:lnTo>
                    <a:pt x="32507" y="1085548"/>
                  </a:lnTo>
                  <a:lnTo>
                    <a:pt x="20996" y="1040478"/>
                  </a:lnTo>
                  <a:lnTo>
                    <a:pt x="11918" y="994485"/>
                  </a:lnTo>
                  <a:lnTo>
                    <a:pt x="5345" y="947641"/>
                  </a:lnTo>
                  <a:lnTo>
                    <a:pt x="1348" y="900017"/>
                  </a:lnTo>
                  <a:lnTo>
                    <a:pt x="0" y="851687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2416"/>
              <a:ext cx="1158239" cy="1152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0" y="1050637"/>
              <a:ext cx="1116838" cy="11115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0" y="1050637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500" y="204637"/>
                  </a:moveTo>
                  <a:lnTo>
                    <a:pt x="149789" y="168747"/>
                  </a:lnTo>
                  <a:lnTo>
                    <a:pt x="183519" y="136242"/>
                  </a:lnTo>
                  <a:lnTo>
                    <a:pt x="219454" y="107147"/>
                  </a:lnTo>
                  <a:lnTo>
                    <a:pt x="257358" y="81485"/>
                  </a:lnTo>
                  <a:lnTo>
                    <a:pt x="296998" y="59281"/>
                  </a:lnTo>
                  <a:lnTo>
                    <a:pt x="338136" y="40558"/>
                  </a:lnTo>
                  <a:lnTo>
                    <a:pt x="380539" y="25340"/>
                  </a:lnTo>
                  <a:lnTo>
                    <a:pt x="423970" y="13651"/>
                  </a:lnTo>
                  <a:lnTo>
                    <a:pt x="468195" y="5515"/>
                  </a:lnTo>
                  <a:lnTo>
                    <a:pt x="512979" y="957"/>
                  </a:lnTo>
                  <a:lnTo>
                    <a:pt x="558085" y="0"/>
                  </a:lnTo>
                  <a:lnTo>
                    <a:pt x="603279" y="2667"/>
                  </a:lnTo>
                  <a:lnTo>
                    <a:pt x="648325" y="8984"/>
                  </a:lnTo>
                  <a:lnTo>
                    <a:pt x="692989" y="18973"/>
                  </a:lnTo>
                  <a:lnTo>
                    <a:pt x="737035" y="32660"/>
                  </a:lnTo>
                  <a:lnTo>
                    <a:pt x="780227" y="50068"/>
                  </a:lnTo>
                  <a:lnTo>
                    <a:pt x="822331" y="71220"/>
                  </a:lnTo>
                  <a:lnTo>
                    <a:pt x="863110" y="96141"/>
                  </a:lnTo>
                  <a:lnTo>
                    <a:pt x="902331" y="124855"/>
                  </a:lnTo>
                  <a:lnTo>
                    <a:pt x="939027" y="156732"/>
                  </a:lnTo>
                  <a:lnTo>
                    <a:pt x="972370" y="190971"/>
                  </a:lnTo>
                  <a:lnTo>
                    <a:pt x="1002332" y="227336"/>
                  </a:lnTo>
                  <a:lnTo>
                    <a:pt x="1028884" y="265593"/>
                  </a:lnTo>
                  <a:lnTo>
                    <a:pt x="1051996" y="305508"/>
                  </a:lnTo>
                  <a:lnTo>
                    <a:pt x="1071641" y="346845"/>
                  </a:lnTo>
                  <a:lnTo>
                    <a:pt x="1087789" y="389369"/>
                  </a:lnTo>
                  <a:lnTo>
                    <a:pt x="1100411" y="432847"/>
                  </a:lnTo>
                  <a:lnTo>
                    <a:pt x="1109479" y="477043"/>
                  </a:lnTo>
                  <a:lnTo>
                    <a:pt x="1114965" y="521722"/>
                  </a:lnTo>
                  <a:lnTo>
                    <a:pt x="1116838" y="566651"/>
                  </a:lnTo>
                  <a:lnTo>
                    <a:pt x="1115071" y="611593"/>
                  </a:lnTo>
                  <a:lnTo>
                    <a:pt x="1109634" y="656315"/>
                  </a:lnTo>
                  <a:lnTo>
                    <a:pt x="1100499" y="700582"/>
                  </a:lnTo>
                  <a:lnTo>
                    <a:pt x="1087637" y="744158"/>
                  </a:lnTo>
                  <a:lnTo>
                    <a:pt x="1071019" y="786810"/>
                  </a:lnTo>
                  <a:lnTo>
                    <a:pt x="1050617" y="828303"/>
                  </a:lnTo>
                  <a:lnTo>
                    <a:pt x="1026401" y="868401"/>
                  </a:lnTo>
                  <a:lnTo>
                    <a:pt x="998343" y="906870"/>
                  </a:lnTo>
                  <a:lnTo>
                    <a:pt x="967054" y="942760"/>
                  </a:lnTo>
                  <a:lnTo>
                    <a:pt x="933324" y="975265"/>
                  </a:lnTo>
                  <a:lnTo>
                    <a:pt x="897388" y="1004360"/>
                  </a:lnTo>
                  <a:lnTo>
                    <a:pt x="859483" y="1030022"/>
                  </a:lnTo>
                  <a:lnTo>
                    <a:pt x="819843" y="1052226"/>
                  </a:lnTo>
                  <a:lnTo>
                    <a:pt x="778704" y="1070949"/>
                  </a:lnTo>
                  <a:lnTo>
                    <a:pt x="736301" y="1086167"/>
                  </a:lnTo>
                  <a:lnTo>
                    <a:pt x="692868" y="1097856"/>
                  </a:lnTo>
                  <a:lnTo>
                    <a:pt x="648643" y="1105991"/>
                  </a:lnTo>
                  <a:lnTo>
                    <a:pt x="603859" y="1110550"/>
                  </a:lnTo>
                  <a:lnTo>
                    <a:pt x="558752" y="1111507"/>
                  </a:lnTo>
                  <a:lnTo>
                    <a:pt x="513558" y="1108840"/>
                  </a:lnTo>
                  <a:lnTo>
                    <a:pt x="468512" y="1102523"/>
                  </a:lnTo>
                  <a:lnTo>
                    <a:pt x="423848" y="1092533"/>
                  </a:lnTo>
                  <a:lnTo>
                    <a:pt x="379803" y="1078847"/>
                  </a:lnTo>
                  <a:lnTo>
                    <a:pt x="336612" y="1061439"/>
                  </a:lnTo>
                  <a:lnTo>
                    <a:pt x="294509" y="1040287"/>
                  </a:lnTo>
                  <a:lnTo>
                    <a:pt x="253731" y="1015366"/>
                  </a:lnTo>
                  <a:lnTo>
                    <a:pt x="214512" y="986652"/>
                  </a:lnTo>
                  <a:lnTo>
                    <a:pt x="177816" y="954774"/>
                  </a:lnTo>
                  <a:lnTo>
                    <a:pt x="144472" y="920535"/>
                  </a:lnTo>
                  <a:lnTo>
                    <a:pt x="114510" y="884170"/>
                  </a:lnTo>
                  <a:lnTo>
                    <a:pt x="87958" y="845912"/>
                  </a:lnTo>
                  <a:lnTo>
                    <a:pt x="64845" y="805997"/>
                  </a:lnTo>
                  <a:lnTo>
                    <a:pt x="45200" y="764660"/>
                  </a:lnTo>
                  <a:lnTo>
                    <a:pt x="29051" y="722134"/>
                  </a:lnTo>
                  <a:lnTo>
                    <a:pt x="16428" y="678656"/>
                  </a:lnTo>
                  <a:lnTo>
                    <a:pt x="7359" y="634459"/>
                  </a:lnTo>
                  <a:lnTo>
                    <a:pt x="1873" y="589779"/>
                  </a:lnTo>
                  <a:lnTo>
                    <a:pt x="0" y="544851"/>
                  </a:lnTo>
                  <a:lnTo>
                    <a:pt x="1767" y="499908"/>
                  </a:lnTo>
                  <a:lnTo>
                    <a:pt x="7203" y="455186"/>
                  </a:lnTo>
                  <a:lnTo>
                    <a:pt x="16338" y="410920"/>
                  </a:lnTo>
                  <a:lnTo>
                    <a:pt x="29201" y="367343"/>
                  </a:lnTo>
                  <a:lnTo>
                    <a:pt x="45819" y="324692"/>
                  </a:lnTo>
                  <a:lnTo>
                    <a:pt x="66223" y="283201"/>
                  </a:lnTo>
                  <a:lnTo>
                    <a:pt x="90440" y="243104"/>
                  </a:lnTo>
                  <a:lnTo>
                    <a:pt x="118500" y="204637"/>
                  </a:lnTo>
                  <a:close/>
                </a:path>
                <a:path w="1116965" h="1111885">
                  <a:moveTo>
                    <a:pt x="220481" y="286031"/>
                  </a:moveTo>
                  <a:lnTo>
                    <a:pt x="193857" y="323451"/>
                  </a:lnTo>
                  <a:lnTo>
                    <a:pt x="171955" y="362810"/>
                  </a:lnTo>
                  <a:lnTo>
                    <a:pt x="154728" y="403741"/>
                  </a:lnTo>
                  <a:lnTo>
                    <a:pt x="142130" y="445880"/>
                  </a:lnTo>
                  <a:lnTo>
                    <a:pt x="134114" y="488862"/>
                  </a:lnTo>
                  <a:lnTo>
                    <a:pt x="130636" y="532320"/>
                  </a:lnTo>
                  <a:lnTo>
                    <a:pt x="131648" y="575891"/>
                  </a:lnTo>
                  <a:lnTo>
                    <a:pt x="137105" y="619209"/>
                  </a:lnTo>
                  <a:lnTo>
                    <a:pt x="146961" y="661909"/>
                  </a:lnTo>
                  <a:lnTo>
                    <a:pt x="161170" y="703625"/>
                  </a:lnTo>
                  <a:lnTo>
                    <a:pt x="179685" y="743992"/>
                  </a:lnTo>
                  <a:lnTo>
                    <a:pt x="202461" y="782646"/>
                  </a:lnTo>
                  <a:lnTo>
                    <a:pt x="229452" y="819220"/>
                  </a:lnTo>
                  <a:lnTo>
                    <a:pt x="260611" y="853350"/>
                  </a:lnTo>
                  <a:lnTo>
                    <a:pt x="295893" y="884671"/>
                  </a:lnTo>
                  <a:lnTo>
                    <a:pt x="334256" y="912129"/>
                  </a:lnTo>
                  <a:lnTo>
                    <a:pt x="374445" y="934945"/>
                  </a:lnTo>
                  <a:lnTo>
                    <a:pt x="416093" y="953154"/>
                  </a:lnTo>
                  <a:lnTo>
                    <a:pt x="458835" y="966793"/>
                  </a:lnTo>
                  <a:lnTo>
                    <a:pt x="502303" y="975897"/>
                  </a:lnTo>
                  <a:lnTo>
                    <a:pt x="546131" y="980502"/>
                  </a:lnTo>
                  <a:lnTo>
                    <a:pt x="589954" y="980646"/>
                  </a:lnTo>
                  <a:lnTo>
                    <a:pt x="633404" y="976363"/>
                  </a:lnTo>
                  <a:lnTo>
                    <a:pt x="676116" y="967690"/>
                  </a:lnTo>
                  <a:lnTo>
                    <a:pt x="717723" y="954663"/>
                  </a:lnTo>
                  <a:lnTo>
                    <a:pt x="757859" y="937317"/>
                  </a:lnTo>
                  <a:lnTo>
                    <a:pt x="796157" y="915690"/>
                  </a:lnTo>
                  <a:lnTo>
                    <a:pt x="832251" y="889817"/>
                  </a:lnTo>
                  <a:lnTo>
                    <a:pt x="865775" y="859733"/>
                  </a:lnTo>
                  <a:lnTo>
                    <a:pt x="896362" y="825476"/>
                  </a:lnTo>
                  <a:lnTo>
                    <a:pt x="922983" y="788053"/>
                  </a:lnTo>
                  <a:lnTo>
                    <a:pt x="944883" y="748693"/>
                  </a:lnTo>
                  <a:lnTo>
                    <a:pt x="962109" y="707760"/>
                  </a:lnTo>
                  <a:lnTo>
                    <a:pt x="974706" y="665619"/>
                  </a:lnTo>
                  <a:lnTo>
                    <a:pt x="982720" y="622637"/>
                  </a:lnTo>
                  <a:lnTo>
                    <a:pt x="986197" y="579177"/>
                  </a:lnTo>
                  <a:lnTo>
                    <a:pt x="985184" y="535606"/>
                  </a:lnTo>
                  <a:lnTo>
                    <a:pt x="979726" y="492288"/>
                  </a:lnTo>
                  <a:lnTo>
                    <a:pt x="969870" y="449589"/>
                  </a:lnTo>
                  <a:lnTo>
                    <a:pt x="955661" y="407874"/>
                  </a:lnTo>
                  <a:lnTo>
                    <a:pt x="937145" y="367507"/>
                  </a:lnTo>
                  <a:lnTo>
                    <a:pt x="914369" y="328855"/>
                  </a:lnTo>
                  <a:lnTo>
                    <a:pt x="887378" y="292283"/>
                  </a:lnTo>
                  <a:lnTo>
                    <a:pt x="856219" y="258154"/>
                  </a:lnTo>
                  <a:lnTo>
                    <a:pt x="820937" y="226836"/>
                  </a:lnTo>
                  <a:lnTo>
                    <a:pt x="782574" y="199376"/>
                  </a:lnTo>
                  <a:lnTo>
                    <a:pt x="742386" y="176558"/>
                  </a:lnTo>
                  <a:lnTo>
                    <a:pt x="700738" y="158348"/>
                  </a:lnTo>
                  <a:lnTo>
                    <a:pt x="657998" y="144709"/>
                  </a:lnTo>
                  <a:lnTo>
                    <a:pt x="614531" y="135604"/>
                  </a:lnTo>
                  <a:lnTo>
                    <a:pt x="570703" y="130999"/>
                  </a:lnTo>
                  <a:lnTo>
                    <a:pt x="526882" y="130856"/>
                  </a:lnTo>
                  <a:lnTo>
                    <a:pt x="483433" y="135139"/>
                  </a:lnTo>
                  <a:lnTo>
                    <a:pt x="440722" y="143813"/>
                  </a:lnTo>
                  <a:lnTo>
                    <a:pt x="399116" y="156841"/>
                  </a:lnTo>
                  <a:lnTo>
                    <a:pt x="358981" y="174187"/>
                  </a:lnTo>
                  <a:lnTo>
                    <a:pt x="320684" y="195816"/>
                  </a:lnTo>
                  <a:lnTo>
                    <a:pt x="284591" y="221690"/>
                  </a:lnTo>
                  <a:lnTo>
                    <a:pt x="251068" y="251773"/>
                  </a:lnTo>
                  <a:lnTo>
                    <a:pt x="220481" y="286031"/>
                  </a:lnTo>
                  <a:close/>
                </a:path>
              </a:pathLst>
            </a:custGeom>
            <a:ln w="12700">
              <a:solidFill>
                <a:srgbClr val="C7B7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51025" y="993775"/>
          <a:ext cx="286765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350" dirty="0">
                          <a:latin typeface="Trebuchet MS"/>
                          <a:cs typeface="Trebuchet MS"/>
                        </a:rPr>
                        <a:t>AH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245" dirty="0">
                          <a:latin typeface="Trebuchet MS"/>
                          <a:cs typeface="Trebuchet MS"/>
                        </a:rPr>
                        <a:t>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25" dirty="0">
                          <a:latin typeface="Trebuchet MS"/>
                          <a:cs typeface="Trebuchet MS"/>
                        </a:rPr>
                        <a:t>0F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00" dirty="0">
                          <a:latin typeface="Trebuchet MS"/>
                          <a:cs typeface="Trebuchet MS"/>
                        </a:rPr>
                        <a:t>BH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195" dirty="0">
                          <a:latin typeface="Trebuchet MS"/>
                          <a:cs typeface="Trebuchet MS"/>
                        </a:rPr>
                        <a:t>BL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02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365" dirty="0">
                          <a:latin typeface="Trebuchet MS"/>
                          <a:cs typeface="Trebuchet MS"/>
                        </a:rPr>
                        <a:t>CH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260" dirty="0">
                          <a:latin typeface="Trebuchet MS"/>
                          <a:cs typeface="Trebuchet MS"/>
                        </a:rPr>
                        <a:t>CL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79979" y="249428"/>
            <a:ext cx="333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000000"/>
                </a:solidFill>
                <a:latin typeface="Trebuchet MS"/>
                <a:cs typeface="Trebuchet MS"/>
              </a:rPr>
              <a:t>BEFORE</a:t>
            </a:r>
            <a:r>
              <a:rPr sz="2400" b="1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00000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514" y="3592779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AFTER</a:t>
            </a:r>
            <a:r>
              <a:rPr kumimoji="0" sz="2400" b="1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1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EXECUTION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677" y="2813621"/>
            <a:ext cx="2214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356360" algn="l"/>
              </a:tabLst>
              <a:defRPr/>
            </a:pPr>
            <a:r>
              <a:rPr kumimoji="0" sz="4400" b="1" i="0" u="none" strike="noStrike" kern="0" cap="none" spc="4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DI</a:t>
            </a:r>
            <a:r>
              <a:rPr kumimoji="0" sz="4400" b="1" i="0" u="none" strike="noStrike" kern="0" cap="none" spc="5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V</a:t>
            </a:r>
            <a:r>
              <a:rPr kumimoji="0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4400" b="1" i="0" u="none" strike="noStrike" kern="0" cap="none" spc="4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B</a:t>
            </a:r>
            <a:r>
              <a:rPr kumimoji="0" sz="4400" b="1" i="0" u="none" strike="noStrike" kern="0" cap="none" spc="9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cs typeface="Trebuchet MS"/>
              </a:rPr>
              <a:t>X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93837" y="4137025"/>
          <a:ext cx="5785485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7710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65" dirty="0">
                          <a:latin typeface="Trebuchet MS"/>
                          <a:cs typeface="Trebuchet MS"/>
                        </a:rPr>
                        <a:t>AH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R="4914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325" dirty="0">
                          <a:latin typeface="Trebuchet MS"/>
                          <a:cs typeface="Trebuchet MS"/>
                        </a:rPr>
                        <a:t>AL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R="4298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07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400" dirty="0">
                          <a:latin typeface="Trebuchet MS"/>
                          <a:cs typeface="Trebuchet MS"/>
                        </a:rPr>
                        <a:t>BH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200" b="1" spc="265" dirty="0">
                          <a:latin typeface="Trebuchet MS"/>
                          <a:cs typeface="Trebuchet MS"/>
                        </a:rPr>
                        <a:t>BL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3200" b="1" spc="495" dirty="0">
                          <a:latin typeface="Trebuchet MS"/>
                          <a:cs typeface="Trebuchet MS"/>
                        </a:rPr>
                        <a:t>CH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3200" b="1" spc="355" dirty="0">
                          <a:latin typeface="Trebuchet MS"/>
                          <a:cs typeface="Trebuchet MS"/>
                        </a:rPr>
                        <a:t>CL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490" dirty="0">
                          <a:latin typeface="Trebuchet MS"/>
                          <a:cs typeface="Trebuchet MS"/>
                        </a:rPr>
                        <a:t>DH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R="4914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355" dirty="0">
                          <a:latin typeface="Trebuchet MS"/>
                          <a:cs typeface="Trebuchet MS"/>
                        </a:rPr>
                        <a:t>DL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01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936615" y="2165476"/>
            <a:ext cx="25787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AX=Quotient</a:t>
            </a:r>
            <a:r>
              <a:rPr kumimoji="0" sz="2000" b="1" i="0" u="none" strike="noStrike" kern="0" cap="none" spc="-1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{</a:t>
            </a:r>
            <a:r>
              <a:rPr kumimoji="0" sz="2000" b="1" i="0" u="none" strike="noStrike" kern="0" cap="none" spc="-8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0007</a:t>
            </a:r>
            <a:r>
              <a:rPr kumimoji="0" sz="2000" b="1" i="0" u="none" strike="noStrike" kern="0" cap="none" spc="-8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}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3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2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X=</a:t>
            </a:r>
            <a:r>
              <a:rPr kumimoji="0" sz="2000" b="1" i="0" u="none" strike="noStrike" kern="0" cap="none" spc="13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000" b="1" i="0" u="none" strike="noStrike" kern="0" cap="none" spc="-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000" b="1" i="0" u="none" strike="noStrike" kern="0" cap="none" spc="18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2000" b="1" i="0" u="none" strike="noStrike" kern="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20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10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{</a:t>
            </a:r>
            <a:r>
              <a:rPr kumimoji="0" sz="2000" b="1" i="0" u="none" strike="noStrike" kern="0" cap="none" spc="-7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/>
                <a:cs typeface="Trebuchet MS"/>
              </a:rPr>
              <a:t>0001</a:t>
            </a:r>
            <a:r>
              <a:rPr kumimoji="0" sz="20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cs typeface="Trebuchet MS"/>
              </a:rPr>
              <a:t>}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7377" y="3216275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5010" algn="l"/>
              </a:tabLst>
              <a:defRPr/>
            </a:pPr>
            <a:r>
              <a:rPr kumimoji="0" sz="1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000F	</a:t>
            </a:r>
            <a:r>
              <a:rPr kumimoji="0" sz="1800" b="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=</a:t>
            </a:r>
            <a:r>
              <a:rPr kumimoji="0" sz="1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7</a:t>
            </a:r>
            <a:r>
              <a:rPr kumimoji="0" sz="1800" b="0" i="0" u="none" strike="noStrike" kern="0" cap="none" spc="3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7377" y="376491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0002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4672" y="37649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41848" y="3584447"/>
            <a:ext cx="1572895" cy="167640"/>
            <a:chOff x="5641848" y="3584447"/>
            <a:chExt cx="1572895" cy="16764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1848" y="3584447"/>
              <a:ext cx="569976" cy="167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8000" y="3584447"/>
              <a:ext cx="356616" cy="16763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666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441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5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587" y="6858000"/>
                  </a:lnTo>
                  <a:lnTo>
                    <a:pt x="812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228600"/>
              <a:ext cx="8686799" cy="6248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1531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441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5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587" y="6858000"/>
                  </a:lnTo>
                  <a:lnTo>
                    <a:pt x="812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228625"/>
              <a:ext cx="8686761" cy="6400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89085" y="6545194"/>
            <a:ext cx="3175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Trebuchet MS"/>
                <a:cs typeface="Trebuchet MS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5382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52912" y="595312"/>
          <a:ext cx="2438400" cy="571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Segment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Segment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Extra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Segment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6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Stack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Segment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5540" y="174752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Me</a:t>
            </a:r>
            <a:r>
              <a:rPr sz="24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6740" y="555752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00000H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740" y="6042152"/>
            <a:ext cx="1191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FFFFFH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140" y="3146552"/>
            <a:ext cx="1086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1MB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ess  Range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6650" y="4419600"/>
            <a:ext cx="114300" cy="1600200"/>
            <a:chOff x="7486650" y="4419600"/>
            <a:chExt cx="114300" cy="1600200"/>
          </a:xfrm>
        </p:grpSpPr>
        <p:sp>
          <p:nvSpPr>
            <p:cNvPr id="8" name="object 8"/>
            <p:cNvSpPr/>
            <p:nvPr/>
          </p:nvSpPr>
          <p:spPr>
            <a:xfrm>
              <a:off x="7543800" y="4419600"/>
              <a:ext cx="0" cy="1504950"/>
            </a:xfrm>
            <a:custGeom>
              <a:avLst/>
              <a:gdLst/>
              <a:ahLst/>
              <a:cxnLst/>
              <a:rect l="l" t="t" r="r" b="b"/>
              <a:pathLst>
                <a:path h="1504950">
                  <a:moveTo>
                    <a:pt x="0" y="0"/>
                  </a:moveTo>
                  <a:lnTo>
                    <a:pt x="0" y="15049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486650" y="59055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486639" y="990594"/>
            <a:ext cx="114300" cy="2057400"/>
            <a:chOff x="7486639" y="990594"/>
            <a:chExt cx="114300" cy="2057400"/>
          </a:xfrm>
        </p:grpSpPr>
        <p:sp>
          <p:nvSpPr>
            <p:cNvPr id="11" name="object 11"/>
            <p:cNvSpPr/>
            <p:nvPr/>
          </p:nvSpPr>
          <p:spPr>
            <a:xfrm>
              <a:off x="7543795" y="1085850"/>
              <a:ext cx="0" cy="1962150"/>
            </a:xfrm>
            <a:custGeom>
              <a:avLst/>
              <a:gdLst/>
              <a:ahLst/>
              <a:cxnLst/>
              <a:rect l="l" t="t" r="r" b="b"/>
              <a:pathLst>
                <a:path h="1962150">
                  <a:moveTo>
                    <a:pt x="0" y="0"/>
                  </a:moveTo>
                  <a:lnTo>
                    <a:pt x="0" y="19621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486639" y="990594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4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6433" y="3137357"/>
            <a:ext cx="614680" cy="2346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ta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ng</a:t>
            </a:r>
            <a:r>
              <a:rPr kumimoji="0" sz="20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Addresses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3375" y="958850"/>
            <a:ext cx="83820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 marR="0" lvl="0" indent="0" defTabSz="914400" eaLnBrk="1" fontAlgn="auto" latinLnBrk="0" hangingPunct="1">
              <a:lnSpc>
                <a:spcPts val="28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1000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4816" y="93675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850" y="1981200"/>
            <a:ext cx="83820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98755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4000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4816" y="1924913"/>
            <a:ext cx="415290" cy="8509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3375" y="2416175"/>
            <a:ext cx="83820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 marR="0" lvl="0" indent="0" defTabSz="914400" eaLnBrk="1" fontAlgn="auto" latinLnBrk="0" hangingPunct="1">
              <a:lnSpc>
                <a:spcPts val="2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5000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625" y="5943600"/>
            <a:ext cx="83820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 marR="0" lvl="0" indent="0" defTabSz="914400" eaLnBrk="1" fontAlgn="auto" latinLnBrk="0" hangingPunct="1">
              <a:lnSpc>
                <a:spcPts val="28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000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6644" y="592145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cs typeface="Times New Roman"/>
              </a:rPr>
              <a:t>0H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539" y="939800"/>
            <a:ext cx="44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8539" y="1838960"/>
            <a:ext cx="447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DS  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8539" y="5892800"/>
            <a:ext cx="431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53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33400"/>
            <a:ext cx="8229600" cy="5715000"/>
          </a:xfrm>
          <a:custGeom>
            <a:avLst/>
            <a:gdLst/>
            <a:ahLst/>
            <a:cxnLst/>
            <a:rect l="l" t="t" r="r" b="b"/>
            <a:pathLst>
              <a:path w="8229600" h="5715000">
                <a:moveTo>
                  <a:pt x="8229600" y="0"/>
                </a:moveTo>
                <a:lnTo>
                  <a:pt x="0" y="0"/>
                </a:lnTo>
                <a:lnTo>
                  <a:pt x="0" y="5715000"/>
                </a:lnTo>
                <a:lnTo>
                  <a:pt x="8229600" y="5715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7383"/>
            <a:ext cx="7811770" cy="53886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20-bits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120014" lvl="0" indent="-343535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stores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only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32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16-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bits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5080" lvl="0" indent="-34290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BIU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always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inserts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zeros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for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lowest 4-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bits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 20-bit starting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address.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1346835" lvl="0" indent="-343535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E.g.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if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CS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=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348AH,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then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code </a:t>
            </a:r>
            <a:r>
              <a:rPr kumimoji="0" sz="3200" b="0" i="0" u="none" strike="noStrike" kern="0" cap="none" spc="-8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segment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will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start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 348A0H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5600" marR="29209" lvl="0" indent="-343535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ingdings"/>
                <a:cs typeface="Wingdings"/>
              </a:rPr>
              <a:t></a:t>
            </a:r>
            <a:r>
              <a:rPr kumimoji="0" sz="32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64-KB segment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can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be located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anywhere in the memory, but will start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an</a:t>
            </a:r>
            <a:r>
              <a:rPr kumimoji="0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address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with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zeros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lowest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4-bits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7616" y="6289039"/>
            <a:ext cx="2876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2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2810</Words>
  <Application>Microsoft Office PowerPoint</Application>
  <PresentationFormat>On-screen Show (4:3)</PresentationFormat>
  <Paragraphs>997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Franklin Gothic Medium</vt:lpstr>
      <vt:lpstr>Segoe UI Symbol</vt:lpstr>
      <vt:lpstr>Times New Roman</vt:lpstr>
      <vt:lpstr>Trebuchet MS</vt:lpstr>
      <vt:lpstr>Verdana</vt:lpstr>
      <vt:lpstr>Wingdings</vt:lpstr>
      <vt:lpstr>Office Theme</vt:lpstr>
      <vt:lpstr>Instruction Queue</vt:lpstr>
      <vt:lpstr>Pipelining</vt:lpstr>
      <vt:lpstr>Memory Segmentation</vt:lpstr>
      <vt:lpstr>Memory</vt:lpstr>
      <vt:lpstr>PowerPoint Presentation</vt:lpstr>
      <vt:lpstr>Memory</vt:lpstr>
      <vt:lpstr>Segment Registers</vt:lpstr>
      <vt:lpstr>Memory</vt:lpstr>
      <vt:lpstr>PowerPoint Presentation</vt:lpstr>
      <vt:lpstr>Instruction Pointer (IP) Register</vt:lpstr>
      <vt:lpstr>Physical Address Calculation</vt:lpstr>
      <vt:lpstr>PowerPoint Presentation</vt:lpstr>
      <vt:lpstr>Other Pointer &amp; Index Registers</vt:lpstr>
      <vt:lpstr>ADDRESSING  MODES OF  8086</vt:lpstr>
      <vt:lpstr>Various Addressing Modes</vt:lpstr>
      <vt:lpstr>1. IMMEDIATE ADDRESSING MODE</vt:lpstr>
      <vt:lpstr>2.REGISTER ADDRESSING MODE</vt:lpstr>
      <vt:lpstr>3. DIRECT ADDRESSING MODE</vt:lpstr>
      <vt:lpstr>4. REGISTER INDIRECT ADDRESSING MODE</vt:lpstr>
      <vt:lpstr>5.Indexed Addressing Mode</vt:lpstr>
      <vt:lpstr>6. Based Addressing Mode</vt:lpstr>
      <vt:lpstr>7.BASED &amp; INDEX ADDRESSING MODES</vt:lpstr>
      <vt:lpstr>8. BASED &amp; INDEXED WITH DISPLACEMENT ADDRESSING MODE</vt:lpstr>
      <vt:lpstr>9. Strings Addressing Mode</vt:lpstr>
      <vt:lpstr>INSTRUCTION  SET of 8086</vt:lpstr>
      <vt:lpstr>Instruction set basics</vt:lpstr>
      <vt:lpstr>Instruction set basics</vt:lpstr>
      <vt:lpstr>Types of instruction set of 8086  microprocessor (1). Data Copy/Transfer instructions.</vt:lpstr>
      <vt:lpstr>(1). Data copy/transfer instructions.</vt:lpstr>
      <vt:lpstr>BEFORE  EXECUTION</vt:lpstr>
      <vt:lpstr>Stack Pointer</vt:lpstr>
      <vt:lpstr>(2). Push Source</vt:lpstr>
      <vt:lpstr>PowerPoint Presentation</vt:lpstr>
      <vt:lpstr>BEFORE EXECUTION</vt:lpstr>
      <vt:lpstr>(3) POP Destination</vt:lpstr>
      <vt:lpstr>(1) STACK  POINTER</vt:lpstr>
      <vt:lpstr>BEFORE EXECUTION</vt:lpstr>
      <vt:lpstr>(4). XCHG Destination, source;</vt:lpstr>
      <vt:lpstr>AFTER EXECUTION</vt:lpstr>
      <vt:lpstr>(5)IN AL/AX, 8-bit/16-bit port address</vt:lpstr>
      <vt:lpstr>BEFORE EXECUTION</vt:lpstr>
      <vt:lpstr>OUT 8-bit/16-bit port address, AL/AX</vt:lpstr>
      <vt:lpstr>BEFORE EXECUTION</vt:lpstr>
      <vt:lpstr>(7) XLAT</vt:lpstr>
      <vt:lpstr>PowerPoint Presentation</vt:lpstr>
      <vt:lpstr>(9). LDS 16-bit register (source), address (dest.);  (10). LES 16-bit register (source), address (dest.);</vt:lpstr>
      <vt:lpstr>(1). LDS BX,5000H; (2). LES BX,5000H;</vt:lpstr>
      <vt:lpstr>PowerPoint Presentation</vt:lpstr>
      <vt:lpstr>PUSH &amp; POP</vt:lpstr>
      <vt:lpstr>(2). Arithmetic Instructions</vt:lpstr>
      <vt:lpstr>(2). Arithmetic Instructions (1). ADD destination, source;</vt:lpstr>
      <vt:lpstr>PowerPoint Presentation</vt:lpstr>
      <vt:lpstr>ADC destination, source</vt:lpstr>
      <vt:lpstr>(3) INC source</vt:lpstr>
      <vt:lpstr>PowerPoint Presentation</vt:lpstr>
      <vt:lpstr>4. DEC source</vt:lpstr>
      <vt:lpstr>DEC AX</vt:lpstr>
      <vt:lpstr>(5) SUB destination, source;</vt:lpstr>
      <vt:lpstr>BEFORE EXECUTION</vt:lpstr>
      <vt:lpstr>(6). SBB destination, source;</vt:lpstr>
      <vt:lpstr>BEFORE EXECUTION AFTER EXECUTION</vt:lpstr>
      <vt:lpstr>(7). CMP destination, source</vt:lpstr>
      <vt:lpstr>BEFORE EXECUTION</vt:lpstr>
      <vt:lpstr>PowerPoint Presentation</vt:lpstr>
      <vt:lpstr>PowerPoint Presentation</vt:lpstr>
      <vt:lpstr>MUL operand</vt:lpstr>
      <vt:lpstr>IMUL operand</vt:lpstr>
      <vt:lpstr>DIV operand</vt:lpstr>
      <vt:lpstr>IDIV operand</vt:lpstr>
      <vt:lpstr>Multiplication and Division Examples</vt:lpstr>
      <vt:lpstr>BEFORE EXECUTION</vt:lpstr>
      <vt:lpstr>BEFORE EXECUTION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dc:creator>UI Computer Science</dc:creator>
  <cp:lastModifiedBy>Microsoft account</cp:lastModifiedBy>
  <cp:revision>26</cp:revision>
  <dcterms:created xsi:type="dcterms:W3CDTF">2022-11-01T14:15:34Z</dcterms:created>
  <dcterms:modified xsi:type="dcterms:W3CDTF">2024-09-23T17:20:41Z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2015-05-15T00:00:00Z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2022-11-01T00:00:00Z</vt:filetime>
  </property>
</Properties>
</file>