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9" r:id="rId4"/>
    <p:sldId id="261" r:id="rId5"/>
    <p:sldId id="260" r:id="rId6"/>
    <p:sldId id="286" r:id="rId7"/>
    <p:sldId id="287" r:id="rId8"/>
    <p:sldId id="305" r:id="rId9"/>
    <p:sldId id="306" r:id="rId10"/>
    <p:sldId id="280" r:id="rId12"/>
    <p:sldId id="281" r:id="rId13"/>
  </p:sldIdLst>
  <p:sldSz cx="12192000" cy="6858000"/>
  <p:notesSz cx="6858000" cy="9144000"/>
  <p:custDataLst>
    <p:tags r:id="rId17"/>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649F"/>
    <a:srgbClr val="5E80B0"/>
    <a:srgbClr val="7DB1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75" autoAdjust="0"/>
    <p:restoredTop sz="94660" autoAdjust="0"/>
  </p:normalViewPr>
  <p:slideViewPr>
    <p:cSldViewPr snapToGrid="0">
      <p:cViewPr varScale="1">
        <p:scale>
          <a:sx n="75" d="100"/>
          <a:sy n="75" d="100"/>
        </p:scale>
        <p:origin x="72" y="504"/>
      </p:cViewPr>
      <p:guideLst>
        <p:guide orient="horz" pos="2254"/>
        <p:guide pos="2948"/>
      </p:guideLst>
    </p:cSldViewPr>
  </p:slideViewPr>
  <p:notesTextViewPr>
    <p:cViewPr>
      <p:scale>
        <a:sx n="1" d="1"/>
        <a:sy n="1" d="1"/>
      </p:scale>
      <p:origin x="0" y="0"/>
    </p:cViewPr>
  </p:notesTextViewPr>
  <p:sorterViewPr showFormatting="0">
    <p:cViewPr>
      <p:scale>
        <a:sx n="100" d="100"/>
        <a:sy n="100"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2.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fld id="{E34DBC0E-06DF-4452-B21C-13EF073AF06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2BFF270-AD42-4A55-B107-FA208EA0617E}"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E34DBC0E-06DF-4452-B21C-13EF073AF063}"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054AB2FB-B5F3-49EC-B02E-046DF1041C93}"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E34DBC0E-06DF-4452-B21C-13EF073AF063}"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0E561CA8-3D3D-49A6-A5C4-7EDBF0E84B13}"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fld id="{E34DBC0E-06DF-4452-B21C-13EF073AF06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ED19051-7739-4592-861F-600D537960B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lstStyle>
            <a:lvl1pPr>
              <a:defRPr/>
            </a:lvl1pPr>
          </a:lstStyle>
          <a:p>
            <a:fld id="{E34DBC0E-06DF-4452-B21C-13EF073AF06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7688EB42-4946-4846-AF38-4471DABC10E1}"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fld id="{E34DBC0E-06DF-4452-B21C-13EF073AF063}"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E377DA22-E36A-49AC-BA50-1CB371AF4499}"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fld id="{E34DBC0E-06DF-4452-B21C-13EF073AF063}"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EC7EA2F6-D65E-4B52-8DA6-F248B5CBB313}"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fld id="{E34DBC0E-06DF-4452-B21C-13EF073AF063}"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D1F723F2-3948-4248-BD55-FF693F35C779}"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E34DBC0E-06DF-4452-B21C-13EF073AF063}"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C3ED6AF2-87D0-4CD1-874D-DBB053FA5A65}"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E34DBC0E-06DF-4452-B21C-13EF073AF063}"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CF11820F-9672-44C8-8142-B71ECD9DC1FC}"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E34DBC0E-06DF-4452-B21C-13EF073AF063}"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F997FAF6-A0B4-4831-83D5-75D6262B4031}"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defRPr sz="1200" noProof="1" smtClean="0">
                <a:solidFill>
                  <a:schemeClr val="tx1">
                    <a:tint val="75000"/>
                  </a:schemeClr>
                </a:solidFill>
                <a:latin typeface="+mn-lt"/>
                <a:ea typeface="+mn-ea"/>
              </a:defRPr>
            </a:lvl1pPr>
          </a:lstStyle>
          <a:p>
            <a:fld id="{E34DBC0E-06DF-4452-B21C-13EF073AF063}"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defRPr sz="1200" noProof="1">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defRPr sz="1200" noProof="1" smtClean="0">
                <a:solidFill>
                  <a:schemeClr val="tx1">
                    <a:tint val="75000"/>
                  </a:schemeClr>
                </a:solidFill>
                <a:latin typeface="+mn-lt"/>
                <a:ea typeface="+mn-ea"/>
              </a:defRPr>
            </a:lvl1pPr>
          </a:lstStyle>
          <a:p>
            <a:fld id="{FD22EE88-4C51-4AC2-9019-33B4BC58AFCA}"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2.wmf"/><Relationship Id="rId7" Type="http://schemas.openxmlformats.org/officeDocument/2006/relationships/oleObject" Target="../embeddings/oleObject4.bin"/><Relationship Id="rId6" Type="http://schemas.openxmlformats.org/officeDocument/2006/relationships/image" Target="../media/image11.png"/><Relationship Id="rId5" Type="http://schemas.openxmlformats.org/officeDocument/2006/relationships/image" Target="../media/image10.wmf"/><Relationship Id="rId4" Type="http://schemas.openxmlformats.org/officeDocument/2006/relationships/oleObject" Target="../embeddings/oleObject3.bin"/><Relationship Id="rId3" Type="http://schemas.openxmlformats.org/officeDocument/2006/relationships/image" Target="../media/image9.wmf"/><Relationship Id="rId2" Type="http://schemas.openxmlformats.org/officeDocument/2006/relationships/oleObject" Target="../embeddings/oleObject2.bin"/><Relationship Id="rId10" Type="http://schemas.openxmlformats.org/officeDocument/2006/relationships/vmlDrawing" Target="../drawings/vmlDrawing2.v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6.wmf"/><Relationship Id="rId7" Type="http://schemas.openxmlformats.org/officeDocument/2006/relationships/oleObject" Target="../embeddings/oleObject7.bin"/><Relationship Id="rId6" Type="http://schemas.openxmlformats.org/officeDocument/2006/relationships/image" Target="../media/image15.wmf"/><Relationship Id="rId5" Type="http://schemas.openxmlformats.org/officeDocument/2006/relationships/oleObject" Target="../embeddings/oleObject6.bin"/><Relationship Id="rId4" Type="http://schemas.openxmlformats.org/officeDocument/2006/relationships/image" Target="../media/image14.png"/><Relationship Id="rId3" Type="http://schemas.openxmlformats.org/officeDocument/2006/relationships/image" Target="../media/image13.wmf"/><Relationship Id="rId2" Type="http://schemas.openxmlformats.org/officeDocument/2006/relationships/oleObject" Target="../embeddings/oleObject5.bin"/><Relationship Id="rId11" Type="http://schemas.openxmlformats.org/officeDocument/2006/relationships/notesSlide" Target="../notesSlides/notesSlide1.xml"/><Relationship Id="rId10" Type="http://schemas.openxmlformats.org/officeDocument/2006/relationships/vmlDrawing" Target="../drawings/vmlDrawing3.v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任意多边形 47"/>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 name="椭圆 9"/>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053" name="文本框 62"/>
          <p:cNvSpPr txBox="1">
            <a:spLocks noChangeArrowheads="1"/>
          </p:cNvSpPr>
          <p:nvPr/>
        </p:nvSpPr>
        <p:spPr bwMode="auto">
          <a:xfrm>
            <a:off x="1993265" y="2644775"/>
            <a:ext cx="9007475"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5400" b="1">
                <a:solidFill>
                  <a:srgbClr val="4B649F"/>
                </a:solidFill>
                <a:latin typeface="华文楷体" panose="02010600040101010101" charset="-122"/>
                <a:ea typeface="华文楷体" panose="02010600040101010101" charset="-122"/>
              </a:rPr>
              <a:t>深圳市</a:t>
            </a:r>
            <a:endParaRPr lang="zh-CN" altLang="en-US" sz="5400" b="1">
              <a:solidFill>
                <a:srgbClr val="4B649F"/>
              </a:solidFill>
              <a:latin typeface="华文楷体" panose="02010600040101010101" charset="-122"/>
              <a:ea typeface="华文楷体" panose="02010600040101010101" charset="-122"/>
            </a:endParaRPr>
          </a:p>
          <a:p>
            <a:pPr algn="l"/>
            <a:r>
              <a:rPr lang="en-US" altLang="zh-CN" sz="5400" b="1">
                <a:solidFill>
                  <a:srgbClr val="4B649F"/>
                </a:solidFill>
                <a:latin typeface="华文楷体" panose="02010600040101010101" charset="-122"/>
                <a:ea typeface="华文楷体" panose="02010600040101010101" charset="-122"/>
              </a:rPr>
              <a:t>	</a:t>
            </a:r>
            <a:r>
              <a:rPr lang="zh-CN" altLang="en-US" sz="5400" b="1">
                <a:solidFill>
                  <a:srgbClr val="4B649F"/>
                </a:solidFill>
                <a:latin typeface="华文楷体" panose="02010600040101010101" charset="-122"/>
                <a:ea typeface="华文楷体" panose="02010600040101010101" charset="-122"/>
              </a:rPr>
              <a:t>经济发展与环境污染研究</a:t>
            </a:r>
            <a:endParaRPr lang="zh-CN" altLang="en-US" sz="5400" b="1">
              <a:solidFill>
                <a:srgbClr val="4B649F"/>
              </a:solidFill>
              <a:latin typeface="华文楷体" panose="02010600040101010101" charset="-122"/>
              <a:ea typeface="华文楷体" panose="02010600040101010101" charset="-122"/>
            </a:endParaRPr>
          </a:p>
        </p:txBody>
      </p:sp>
      <p:grpSp>
        <p:nvGrpSpPr>
          <p:cNvPr id="2054" name="组合 1026"/>
          <p:cNvGrpSpPr/>
          <p:nvPr/>
        </p:nvGrpSpPr>
        <p:grpSpPr bwMode="auto">
          <a:xfrm>
            <a:off x="2095500" y="4965700"/>
            <a:ext cx="315913" cy="317500"/>
            <a:chOff x="2724480" y="3856218"/>
            <a:chExt cx="317004" cy="317004"/>
          </a:xfrm>
        </p:grpSpPr>
        <p:sp>
          <p:nvSpPr>
            <p:cNvPr id="1024" name="椭圆 1023"/>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3" name="KSO_Shape"/>
            <p:cNvSpPr/>
            <p:nvPr/>
          </p:nvSpPr>
          <p:spPr bwMode="auto">
            <a:xfrm>
              <a:off x="2799351" y="3908524"/>
              <a:ext cx="167263" cy="21239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grpSp>
        <p:nvGrpSpPr>
          <p:cNvPr id="2057" name="组合 1025"/>
          <p:cNvGrpSpPr/>
          <p:nvPr/>
        </p:nvGrpSpPr>
        <p:grpSpPr bwMode="auto">
          <a:xfrm>
            <a:off x="4624388" y="4965700"/>
            <a:ext cx="315912" cy="317500"/>
            <a:chOff x="5253802" y="3856218"/>
            <a:chExt cx="317004" cy="317004"/>
          </a:xfrm>
        </p:grpSpPr>
        <p:sp>
          <p:nvSpPr>
            <p:cNvPr id="104" name="椭圆 103"/>
            <p:cNvSpPr/>
            <p:nvPr/>
          </p:nvSpPr>
          <p:spPr>
            <a:xfrm>
              <a:off x="5253802"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6" name="KSO_Shape"/>
            <p:cNvSpPr/>
            <p:nvPr/>
          </p:nvSpPr>
          <p:spPr bwMode="auto">
            <a:xfrm>
              <a:off x="5309556" y="3908524"/>
              <a:ext cx="205496" cy="193372"/>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2060" name="文本框 1027"/>
          <p:cNvSpPr txBox="1">
            <a:spLocks noChangeArrowheads="1"/>
          </p:cNvSpPr>
          <p:nvPr/>
        </p:nvSpPr>
        <p:spPr bwMode="auto">
          <a:xfrm>
            <a:off x="2411413" y="4913313"/>
            <a:ext cx="1783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t>答辩人：李楚锋</a:t>
            </a:r>
            <a:endParaRPr lang="zh-CN" altLang="en-US"/>
          </a:p>
        </p:txBody>
      </p:sp>
      <p:sp>
        <p:nvSpPr>
          <p:cNvPr id="2061" name="文本框 112"/>
          <p:cNvSpPr txBox="1">
            <a:spLocks noChangeArrowheads="1"/>
          </p:cNvSpPr>
          <p:nvPr/>
        </p:nvSpPr>
        <p:spPr bwMode="auto">
          <a:xfrm>
            <a:off x="4940300" y="4913313"/>
            <a:ext cx="20116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t>指导教师：何海金</a:t>
            </a:r>
            <a:endParaRPr lang="zh-CN" altLang="en-US"/>
          </a:p>
        </p:txBody>
      </p:sp>
      <p:sp>
        <p:nvSpPr>
          <p:cNvPr id="2062" name="文本框 1066"/>
          <p:cNvSpPr txBox="1">
            <a:spLocks noChangeArrowheads="1"/>
          </p:cNvSpPr>
          <p:nvPr/>
        </p:nvSpPr>
        <p:spPr bwMode="auto">
          <a:xfrm>
            <a:off x="1766888" y="598488"/>
            <a:ext cx="18084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b="1">
                <a:solidFill>
                  <a:schemeClr val="bg1"/>
                </a:solidFill>
              </a:rPr>
              <a:t>深圳大学</a:t>
            </a:r>
            <a:endParaRPr lang="zh-CN" altLang="en-US" sz="3200" b="1">
              <a:solidFill>
                <a:schemeClr val="bg1"/>
              </a:solidFill>
            </a:endParaRPr>
          </a:p>
        </p:txBody>
      </p:sp>
      <p:sp>
        <p:nvSpPr>
          <p:cNvPr id="1068" name="矩形 1067"/>
          <p:cNvSpPr/>
          <p:nvPr/>
        </p:nvSpPr>
        <p:spPr>
          <a:xfrm>
            <a:off x="1466850" y="2440305"/>
            <a:ext cx="9677400" cy="3412490"/>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69" name="矩形 1068"/>
          <p:cNvSpPr/>
          <p:nvPr/>
        </p:nvSpPr>
        <p:spPr>
          <a:xfrm>
            <a:off x="10906125" y="42370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17" name="矩形 116"/>
          <p:cNvSpPr/>
          <p:nvPr/>
        </p:nvSpPr>
        <p:spPr>
          <a:xfrm>
            <a:off x="10637838" y="4008438"/>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18" name="矩形 117"/>
          <p:cNvSpPr/>
          <p:nvPr/>
        </p:nvSpPr>
        <p:spPr>
          <a:xfrm>
            <a:off x="1308100" y="2233613"/>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19" name="矩形 118"/>
          <p:cNvSpPr/>
          <p:nvPr/>
        </p:nvSpPr>
        <p:spPr>
          <a:xfrm>
            <a:off x="1460500" y="2386013"/>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2" name="图片 1" descr="组合规范竖款"/>
          <p:cNvPicPr>
            <a:picLocks noChangeAspect="1"/>
          </p:cNvPicPr>
          <p:nvPr/>
        </p:nvPicPr>
        <p:blipFill>
          <a:blip r:embed="rId2"/>
          <a:srcRect l="37770" t="26369" r="37688" b="49110"/>
          <a:stretch>
            <a:fillRect/>
          </a:stretch>
        </p:blipFill>
        <p:spPr>
          <a:xfrm>
            <a:off x="307975" y="229870"/>
            <a:ext cx="1360805" cy="1360805"/>
          </a:xfrm>
          <a:prstGeom prst="ellipse">
            <a:avLst/>
          </a:prstGeom>
        </p:spPr>
      </p:pic>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任意多边形 47"/>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 name="椭圆 9"/>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5605" name="文本框 62"/>
          <p:cNvSpPr txBox="1">
            <a:spLocks noChangeArrowheads="1"/>
          </p:cNvSpPr>
          <p:nvPr/>
        </p:nvSpPr>
        <p:spPr bwMode="auto">
          <a:xfrm>
            <a:off x="1908175" y="2633663"/>
            <a:ext cx="935513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6600" b="1">
                <a:solidFill>
                  <a:srgbClr val="4B649F"/>
                </a:solidFill>
              </a:rPr>
              <a:t>展示完毕  感谢您的聆听 </a:t>
            </a:r>
            <a:endParaRPr lang="zh-CN" altLang="en-US" sz="6600" b="1">
              <a:solidFill>
                <a:srgbClr val="4B649F"/>
              </a:solidFill>
            </a:endParaRPr>
          </a:p>
        </p:txBody>
      </p:sp>
      <p:grpSp>
        <p:nvGrpSpPr>
          <p:cNvPr id="25606" name="组合 1026"/>
          <p:cNvGrpSpPr/>
          <p:nvPr/>
        </p:nvGrpSpPr>
        <p:grpSpPr bwMode="auto">
          <a:xfrm>
            <a:off x="2095500" y="3898900"/>
            <a:ext cx="315913" cy="317500"/>
            <a:chOff x="2724480" y="3856218"/>
            <a:chExt cx="317004" cy="317004"/>
          </a:xfrm>
        </p:grpSpPr>
        <p:sp>
          <p:nvSpPr>
            <p:cNvPr id="1024" name="椭圆 1023"/>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3" name="KSO_Shape"/>
            <p:cNvSpPr/>
            <p:nvPr/>
          </p:nvSpPr>
          <p:spPr bwMode="auto">
            <a:xfrm>
              <a:off x="2799351" y="3908524"/>
              <a:ext cx="167263" cy="21239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grpSp>
        <p:nvGrpSpPr>
          <p:cNvPr id="25609" name="组合 1025"/>
          <p:cNvGrpSpPr/>
          <p:nvPr/>
        </p:nvGrpSpPr>
        <p:grpSpPr bwMode="auto">
          <a:xfrm>
            <a:off x="4624388" y="3898900"/>
            <a:ext cx="315912" cy="317500"/>
            <a:chOff x="5253802" y="3856218"/>
            <a:chExt cx="317004" cy="317004"/>
          </a:xfrm>
        </p:grpSpPr>
        <p:sp>
          <p:nvSpPr>
            <p:cNvPr id="104" name="椭圆 103"/>
            <p:cNvSpPr/>
            <p:nvPr/>
          </p:nvSpPr>
          <p:spPr>
            <a:xfrm>
              <a:off x="5253802"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6" name="KSO_Shape"/>
            <p:cNvSpPr/>
            <p:nvPr/>
          </p:nvSpPr>
          <p:spPr bwMode="auto">
            <a:xfrm>
              <a:off x="5309556" y="3908524"/>
              <a:ext cx="205496" cy="193372"/>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25612" name="文本框 1027"/>
          <p:cNvSpPr txBox="1">
            <a:spLocks noChangeArrowheads="1"/>
          </p:cNvSpPr>
          <p:nvPr/>
        </p:nvSpPr>
        <p:spPr bwMode="auto">
          <a:xfrm>
            <a:off x="2411413" y="3846513"/>
            <a:ext cx="1783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t>答辩人：李楚锋</a:t>
            </a:r>
            <a:endParaRPr lang="en-US" altLang="zh-CN"/>
          </a:p>
        </p:txBody>
      </p:sp>
      <p:sp>
        <p:nvSpPr>
          <p:cNvPr id="25613" name="文本框 112"/>
          <p:cNvSpPr txBox="1">
            <a:spLocks noChangeArrowheads="1"/>
          </p:cNvSpPr>
          <p:nvPr/>
        </p:nvSpPr>
        <p:spPr bwMode="auto">
          <a:xfrm>
            <a:off x="4940300" y="3846513"/>
            <a:ext cx="20116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t>指导教师：何海金</a:t>
            </a:r>
            <a:endParaRPr lang="zh-CN" altLang="en-US"/>
          </a:p>
        </p:txBody>
      </p:sp>
      <p:sp>
        <p:nvSpPr>
          <p:cNvPr id="1068" name="矩形 1067"/>
          <p:cNvSpPr/>
          <p:nvPr/>
        </p:nvSpPr>
        <p:spPr>
          <a:xfrm>
            <a:off x="1466850" y="2439988"/>
            <a:ext cx="9677400" cy="2114550"/>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69" name="矩形 1068"/>
          <p:cNvSpPr/>
          <p:nvPr/>
        </p:nvSpPr>
        <p:spPr>
          <a:xfrm>
            <a:off x="10906125" y="42370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17" name="矩形 116"/>
          <p:cNvSpPr/>
          <p:nvPr/>
        </p:nvSpPr>
        <p:spPr>
          <a:xfrm>
            <a:off x="10637838" y="4008438"/>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18" name="矩形 117"/>
          <p:cNvSpPr/>
          <p:nvPr/>
        </p:nvSpPr>
        <p:spPr>
          <a:xfrm>
            <a:off x="1308100" y="2233613"/>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19" name="矩形 118"/>
          <p:cNvSpPr/>
          <p:nvPr/>
        </p:nvSpPr>
        <p:spPr>
          <a:xfrm>
            <a:off x="1460500" y="2386013"/>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062" name="文本框 1066"/>
          <p:cNvSpPr txBox="1">
            <a:spLocks noChangeArrowheads="1"/>
          </p:cNvSpPr>
          <p:nvPr/>
        </p:nvSpPr>
        <p:spPr bwMode="auto">
          <a:xfrm>
            <a:off x="1766888" y="598488"/>
            <a:ext cx="18084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r>
              <a:rPr lang="zh-CN" altLang="en-US" sz="3200" b="1">
                <a:solidFill>
                  <a:schemeClr val="bg1"/>
                </a:solidFill>
              </a:rPr>
              <a:t>深圳大学</a:t>
            </a:r>
            <a:endParaRPr lang="zh-CN" altLang="en-US" sz="3200" b="1">
              <a:solidFill>
                <a:schemeClr val="bg1"/>
              </a:solidFill>
            </a:endParaRPr>
          </a:p>
        </p:txBody>
      </p:sp>
      <p:pic>
        <p:nvPicPr>
          <p:cNvPr id="2" name="图片 1" descr="组合规范竖款"/>
          <p:cNvPicPr>
            <a:picLocks noChangeAspect="1"/>
          </p:cNvPicPr>
          <p:nvPr/>
        </p:nvPicPr>
        <p:blipFill>
          <a:blip r:embed="rId2"/>
          <a:srcRect l="37770" t="26369" r="37688" b="49110"/>
          <a:stretch>
            <a:fillRect/>
          </a:stretch>
        </p:blipFill>
        <p:spPr>
          <a:xfrm>
            <a:off x="307975" y="229870"/>
            <a:ext cx="1360805" cy="1360805"/>
          </a:xfrm>
          <a:prstGeom prst="ellipse">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333500" y="1882775"/>
            <a:ext cx="9486900" cy="4162425"/>
          </a:xfrm>
          <a:prstGeom prst="roundRect">
            <a:avLst>
              <a:gd name="adj" fmla="val 0"/>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3074"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2"/>
          <p:cNvSpPr txBox="1">
            <a:spLocks noChangeArrowheads="1"/>
          </p:cNvSpPr>
          <p:nvPr/>
        </p:nvSpPr>
        <p:spPr bwMode="auto">
          <a:xfrm>
            <a:off x="9698038" y="628650"/>
            <a:ext cx="131286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a:solidFill>
                  <a:srgbClr val="4B649F"/>
                </a:solidFill>
              </a:rPr>
              <a:t>摘要</a:t>
            </a:r>
            <a:endParaRPr lang="zh-CN" altLang="en-US" sz="4400" b="1">
              <a:solidFill>
                <a:srgbClr val="4B649F"/>
              </a:solidFill>
            </a:endParaRPr>
          </a:p>
        </p:txBody>
      </p:sp>
      <p:sp>
        <p:nvSpPr>
          <p:cNvPr id="3076" name="矩形 3"/>
          <p:cNvSpPr>
            <a:spLocks noChangeArrowheads="1"/>
          </p:cNvSpPr>
          <p:nvPr/>
        </p:nvSpPr>
        <p:spPr bwMode="auto">
          <a:xfrm>
            <a:off x="8861425" y="1352550"/>
            <a:ext cx="22828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solidFill>
                  <a:srgbClr val="4B649F"/>
                </a:solidFill>
              </a:rPr>
              <a:t>ABSTRACT</a:t>
            </a:r>
            <a:endParaRPr lang="zh-CN" altLang="en-US" sz="2800">
              <a:solidFill>
                <a:srgbClr val="4B649F"/>
              </a:solidFill>
            </a:endParaRPr>
          </a:p>
        </p:txBody>
      </p:sp>
      <p:sp>
        <p:nvSpPr>
          <p:cNvPr id="5" name="圆角矩形 4"/>
          <p:cNvSpPr/>
          <p:nvPr/>
        </p:nvSpPr>
        <p:spPr>
          <a:xfrm>
            <a:off x="1524000" y="2068513"/>
            <a:ext cx="9486900" cy="4162425"/>
          </a:xfrm>
          <a:prstGeom prst="roundRect">
            <a:avLst>
              <a:gd name="adj" fmla="val 0"/>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7" name="矩形 6"/>
          <p:cNvSpPr/>
          <p:nvPr/>
        </p:nvSpPr>
        <p:spPr>
          <a:xfrm>
            <a:off x="10726738" y="5940425"/>
            <a:ext cx="474662" cy="474663"/>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 name="矩形 7"/>
          <p:cNvSpPr/>
          <p:nvPr/>
        </p:nvSpPr>
        <p:spPr>
          <a:xfrm>
            <a:off x="10456863" y="5711825"/>
            <a:ext cx="476250" cy="474663"/>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9" name="矩形 8"/>
          <p:cNvSpPr/>
          <p:nvPr/>
        </p:nvSpPr>
        <p:spPr>
          <a:xfrm>
            <a:off x="1220788" y="18748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 name="矩形 9"/>
          <p:cNvSpPr/>
          <p:nvPr/>
        </p:nvSpPr>
        <p:spPr>
          <a:xfrm>
            <a:off x="1373188" y="2027238"/>
            <a:ext cx="476250" cy="476250"/>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082" name="文本框 10"/>
          <p:cNvSpPr txBox="1">
            <a:spLocks noChangeArrowheads="1"/>
          </p:cNvSpPr>
          <p:nvPr/>
        </p:nvSpPr>
        <p:spPr bwMode="auto">
          <a:xfrm>
            <a:off x="1849120" y="2402205"/>
            <a:ext cx="4894580" cy="279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00000"/>
              </a:lnSpc>
            </a:pPr>
            <a:r>
              <a:rPr lang="zh-CN" altLang="en-US" sz="1600">
                <a:solidFill>
                  <a:srgbClr val="404040"/>
                </a:solidFill>
                <a:latin typeface="华文楷体" panose="02010600040101010101" charset="-122"/>
                <a:ea typeface="华文楷体" panose="02010600040101010101" charset="-122"/>
                <a:cs typeface="华文楷体" panose="02010600040101010101" charset="-122"/>
              </a:rPr>
              <a:t>根据环境库兹涅茨曲线理论，城市的经济发展趋势与环境污染程度有一定的相关关系，或是呈现倒“U”型走势，或是呈现正“N”型走势。</a:t>
            </a:r>
            <a:endParaRPr lang="zh-CN" altLang="en-US" sz="1600">
              <a:solidFill>
                <a:srgbClr val="404040"/>
              </a:solidFill>
              <a:latin typeface="华文楷体" panose="02010600040101010101" charset="-122"/>
              <a:ea typeface="华文楷体" panose="02010600040101010101" charset="-122"/>
              <a:cs typeface="华文楷体" panose="02010600040101010101" charset="-122"/>
            </a:endParaRPr>
          </a:p>
          <a:p>
            <a:pPr>
              <a:lnSpc>
                <a:spcPct val="100000"/>
              </a:lnSpc>
            </a:pPr>
            <a:r>
              <a:rPr lang="zh-CN" altLang="en-US" sz="1600">
                <a:solidFill>
                  <a:srgbClr val="404040"/>
                </a:solidFill>
                <a:latin typeface="华文楷体" panose="02010600040101010101" charset="-122"/>
                <a:ea typeface="华文楷体" panose="02010600040101010101" charset="-122"/>
                <a:cs typeface="华文楷体" panose="02010600040101010101" charset="-122"/>
              </a:rPr>
              <a:t>然而，这个理论于20世纪中期被提出，仅对当时的以</a:t>
            </a:r>
            <a:r>
              <a:rPr lang="zh-CN" altLang="en-US" sz="1600">
                <a:solidFill>
                  <a:srgbClr val="002060"/>
                </a:solidFill>
                <a:latin typeface="华文楷体" panose="02010600040101010101" charset="-122"/>
                <a:ea typeface="华文楷体" panose="02010600040101010101" charset="-122"/>
                <a:cs typeface="华文楷体" panose="02010600040101010101" charset="-122"/>
              </a:rPr>
              <a:t>重工业为经济支柱转型为以金融业为经济支柱</a:t>
            </a:r>
            <a:r>
              <a:rPr lang="zh-CN" altLang="en-US" sz="1600">
                <a:solidFill>
                  <a:srgbClr val="404040"/>
                </a:solidFill>
                <a:latin typeface="华文楷体" panose="02010600040101010101" charset="-122"/>
                <a:ea typeface="华文楷体" panose="02010600040101010101" charset="-122"/>
                <a:cs typeface="华文楷体" panose="02010600040101010101" charset="-122"/>
              </a:rPr>
              <a:t>的城市有较大的指导意义. 对于现如今崛起的新兴科技城市，环境库兹涅茨曲线是否再具有指导意义，或者其指导方式是否有所变化，对此本文对</a:t>
            </a:r>
            <a:r>
              <a:rPr lang="zh-CN" altLang="en-US" sz="1600">
                <a:solidFill>
                  <a:srgbClr val="002060"/>
                </a:solidFill>
                <a:latin typeface="华文楷体" panose="02010600040101010101" charset="-122"/>
                <a:ea typeface="华文楷体" panose="02010600040101010101" charset="-122"/>
                <a:cs typeface="华文楷体" panose="02010600040101010101" charset="-122"/>
              </a:rPr>
              <a:t>新兴城市</a:t>
            </a:r>
            <a:r>
              <a:rPr lang="zh-CN" altLang="en-US" sz="1600">
                <a:solidFill>
                  <a:srgbClr val="404040"/>
                </a:solidFill>
                <a:latin typeface="华文楷体" panose="02010600040101010101" charset="-122"/>
                <a:ea typeface="华文楷体" panose="02010600040101010101" charset="-122"/>
                <a:cs typeface="华文楷体" panose="02010600040101010101" charset="-122"/>
              </a:rPr>
              <a:t>深圳市环境与经济进行相关度研究分析，并使用分析结果对环境库兹涅茨曲线研究验证，最终通过使用结果模型预测未来环境污染走势.</a:t>
            </a:r>
            <a:endParaRPr lang="zh-CN" altLang="en-US" sz="1600">
              <a:solidFill>
                <a:srgbClr val="404040"/>
              </a:solidFill>
              <a:latin typeface="华文楷体" panose="02010600040101010101" charset="-122"/>
              <a:ea typeface="华文楷体" panose="02010600040101010101" charset="-122"/>
              <a:cs typeface="华文楷体" panose="02010600040101010101" charset="-122"/>
            </a:endParaRPr>
          </a:p>
        </p:txBody>
      </p:sp>
      <p:sp>
        <p:nvSpPr>
          <p:cNvPr id="3083" name="文本框 14"/>
          <p:cNvSpPr txBox="1">
            <a:spLocks noChangeArrowheads="1"/>
          </p:cNvSpPr>
          <p:nvPr/>
        </p:nvSpPr>
        <p:spPr bwMode="auto">
          <a:xfrm>
            <a:off x="7531418" y="3167698"/>
            <a:ext cx="30276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b="1">
                <a:solidFill>
                  <a:srgbClr val="4B649F"/>
                </a:solidFill>
              </a:rPr>
              <a:t>环境库兹涅茨曲线</a:t>
            </a:r>
            <a:endParaRPr lang="zh-CN" altLang="en-US" sz="2800" b="1">
              <a:solidFill>
                <a:srgbClr val="4B649F"/>
              </a:solidFill>
            </a:endParaRPr>
          </a:p>
        </p:txBody>
      </p:sp>
      <p:sp>
        <p:nvSpPr>
          <p:cNvPr id="3084" name="文本框 15"/>
          <p:cNvSpPr txBox="1">
            <a:spLocks noChangeArrowheads="1"/>
          </p:cNvSpPr>
          <p:nvPr/>
        </p:nvSpPr>
        <p:spPr bwMode="auto">
          <a:xfrm>
            <a:off x="7531735" y="4004628"/>
            <a:ext cx="19608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b="1">
                <a:solidFill>
                  <a:srgbClr val="4B649F"/>
                </a:solidFill>
              </a:rPr>
              <a:t>主成分分析</a:t>
            </a:r>
            <a:endParaRPr lang="zh-CN" altLang="en-US" sz="2800" b="1">
              <a:solidFill>
                <a:srgbClr val="4B649F"/>
              </a:solidFill>
            </a:endParaRPr>
          </a:p>
        </p:txBody>
      </p:sp>
      <p:sp>
        <p:nvSpPr>
          <p:cNvPr id="3085" name="文本框 16"/>
          <p:cNvSpPr txBox="1">
            <a:spLocks noChangeArrowheads="1"/>
          </p:cNvSpPr>
          <p:nvPr/>
        </p:nvSpPr>
        <p:spPr bwMode="auto">
          <a:xfrm>
            <a:off x="7531735" y="4840923"/>
            <a:ext cx="1605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b="1">
                <a:solidFill>
                  <a:srgbClr val="4B649F"/>
                </a:solidFill>
              </a:rPr>
              <a:t>线性拟合</a:t>
            </a:r>
            <a:endParaRPr lang="zh-CN" altLang="en-US" sz="2800" b="1">
              <a:solidFill>
                <a:srgbClr val="4B649F"/>
              </a:solidFill>
            </a:endParaRPr>
          </a:p>
        </p:txBody>
      </p:sp>
      <p:sp>
        <p:nvSpPr>
          <p:cNvPr id="2" name="文本框 16"/>
          <p:cNvSpPr txBox="1">
            <a:spLocks noChangeArrowheads="1"/>
          </p:cNvSpPr>
          <p:nvPr/>
        </p:nvSpPr>
        <p:spPr bwMode="auto">
          <a:xfrm>
            <a:off x="7531735" y="2401888"/>
            <a:ext cx="14046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pPr algn="l"/>
            <a:r>
              <a:rPr lang="zh-CN" altLang="en-US" sz="2400" b="1">
                <a:solidFill>
                  <a:srgbClr val="4B649F"/>
                </a:solidFill>
                <a:latin typeface="华文楷体" panose="02010600040101010101" charset="-122"/>
                <a:ea typeface="华文楷体" panose="02010600040101010101" charset="-122"/>
              </a:rPr>
              <a:t>关键字：</a:t>
            </a:r>
            <a:endParaRPr lang="zh-CN" altLang="en-US" sz="2400" b="1">
              <a:solidFill>
                <a:srgbClr val="4B649F"/>
              </a:solidFill>
              <a:latin typeface="华文楷体" panose="02010600040101010101" charset="-122"/>
              <a:ea typeface="华文楷体" panose="02010600040101010101"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009775" y="-1552575"/>
            <a:ext cx="914400" cy="4933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3" name="组合 2"/>
          <p:cNvGrpSpPr/>
          <p:nvPr/>
        </p:nvGrpSpPr>
        <p:grpSpPr>
          <a:xfrm>
            <a:off x="475624" y="57142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5124" name="文本框 11"/>
          <p:cNvSpPr txBox="1">
            <a:spLocks noChangeArrowheads="1"/>
          </p:cNvSpPr>
          <p:nvPr/>
        </p:nvSpPr>
        <p:spPr bwMode="auto">
          <a:xfrm>
            <a:off x="1738313" y="588963"/>
            <a:ext cx="29543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a:solidFill>
                  <a:schemeClr val="bg1"/>
                </a:solidFill>
              </a:rPr>
              <a:t>论文主要内容</a:t>
            </a:r>
            <a:endParaRPr lang="zh-CN" altLang="en-US" sz="3600">
              <a:solidFill>
                <a:schemeClr val="bg1"/>
              </a:solidFill>
            </a:endParaRPr>
          </a:p>
        </p:txBody>
      </p:sp>
      <p:pic>
        <p:nvPicPr>
          <p:cNvPr id="5125" name="图片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6" name="组合 49"/>
          <p:cNvGrpSpPr/>
          <p:nvPr/>
        </p:nvGrpSpPr>
        <p:grpSpPr bwMode="auto">
          <a:xfrm>
            <a:off x="1625600" y="1947863"/>
            <a:ext cx="1419225" cy="1854200"/>
            <a:chOff x="1265268" y="2101178"/>
            <a:chExt cx="1418480" cy="1853011"/>
          </a:xfrm>
        </p:grpSpPr>
        <p:grpSp>
          <p:nvGrpSpPr>
            <p:cNvPr id="5127" name="组合 34"/>
            <p:cNvGrpSpPr/>
            <p:nvPr/>
          </p:nvGrpSpPr>
          <p:grpSpPr bwMode="auto">
            <a:xfrm>
              <a:off x="1265268" y="2101178"/>
              <a:ext cx="1277954" cy="1277954"/>
              <a:chOff x="1131485" y="2234042"/>
              <a:chExt cx="1607262" cy="1607262"/>
            </a:xfrm>
          </p:grpSpPr>
          <p:sp>
            <p:nvSpPr>
              <p:cNvPr id="25" name="椭圆 24"/>
              <p:cNvSpPr/>
              <p:nvPr/>
            </p:nvSpPr>
            <p:spPr>
              <a:xfrm>
                <a:off x="1131485" y="2234042"/>
                <a:ext cx="1606398" cy="1608206"/>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0" name="椭圆 29"/>
              <p:cNvSpPr/>
              <p:nvPr/>
            </p:nvSpPr>
            <p:spPr>
              <a:xfrm>
                <a:off x="1241240" y="2343782"/>
                <a:ext cx="1386889" cy="1388724"/>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30" name="KSO_Shape"/>
              <p:cNvSpPr>
                <a:spLocks noChangeArrowheads="1"/>
              </p:cNvSpPr>
              <p:nvPr/>
            </p:nvSpPr>
            <p:spPr bwMode="auto">
              <a:xfrm>
                <a:off x="1480150" y="2597150"/>
                <a:ext cx="909932" cy="88104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eaLnBrk="0" hangingPunct="0"/>
                <a:endParaRPr lang="zh-CN" altLang="en-US">
                  <a:ea typeface="宋体" panose="02010600030101010101" pitchFamily="2" charset="-122"/>
                </a:endParaRPr>
              </a:p>
            </p:txBody>
          </p:sp>
        </p:grpSp>
        <p:sp>
          <p:nvSpPr>
            <p:cNvPr id="5131" name="文本框 39"/>
            <p:cNvSpPr txBox="1">
              <a:spLocks noChangeArrowheads="1"/>
            </p:cNvSpPr>
            <p:nvPr/>
          </p:nvSpPr>
          <p:spPr bwMode="auto">
            <a:xfrm>
              <a:off x="1267976" y="349252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4B649F"/>
                  </a:solidFill>
                </a:rPr>
                <a:t>第一部分</a:t>
              </a:r>
              <a:endParaRPr lang="zh-CN" altLang="en-US" sz="2400" b="1">
                <a:solidFill>
                  <a:srgbClr val="4B649F"/>
                </a:solidFill>
              </a:endParaRPr>
            </a:p>
          </p:txBody>
        </p:sp>
      </p:grpSp>
      <p:grpSp>
        <p:nvGrpSpPr>
          <p:cNvPr id="5133" name="组合 35"/>
          <p:cNvGrpSpPr/>
          <p:nvPr/>
        </p:nvGrpSpPr>
        <p:grpSpPr bwMode="auto">
          <a:xfrm rot="0">
            <a:off x="4178935" y="1948180"/>
            <a:ext cx="1276985" cy="1278890"/>
            <a:chOff x="3209823" y="2234042"/>
            <a:chExt cx="1607262" cy="1607262"/>
          </a:xfrm>
        </p:grpSpPr>
        <p:sp>
          <p:nvSpPr>
            <p:cNvPr id="26" name="椭圆 25"/>
            <p:cNvSpPr/>
            <p:nvPr/>
          </p:nvSpPr>
          <p:spPr>
            <a:xfrm>
              <a:off x="3209089" y="2234042"/>
              <a:ext cx="1608730" cy="1608206"/>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1" name="椭圆 30"/>
            <p:cNvSpPr/>
            <p:nvPr/>
          </p:nvSpPr>
          <p:spPr>
            <a:xfrm>
              <a:off x="3319003" y="2343782"/>
              <a:ext cx="1388902" cy="1388724"/>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4" name="KSO_Shape"/>
            <p:cNvSpPr/>
            <p:nvPr/>
          </p:nvSpPr>
          <p:spPr bwMode="auto">
            <a:xfrm>
              <a:off x="3550820" y="2597185"/>
              <a:ext cx="925268" cy="881919"/>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5137" name="文本框 40"/>
          <p:cNvSpPr txBox="1">
            <a:spLocks noChangeArrowheads="1"/>
          </p:cNvSpPr>
          <p:nvPr/>
        </p:nvSpPr>
        <p:spPr bwMode="auto">
          <a:xfrm>
            <a:off x="4110355" y="3340100"/>
            <a:ext cx="1414145" cy="46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4B649F"/>
                </a:solidFill>
              </a:rPr>
              <a:t>第二部分</a:t>
            </a:r>
            <a:endParaRPr lang="zh-CN" altLang="en-US" sz="2400" b="1">
              <a:solidFill>
                <a:srgbClr val="4B649F"/>
              </a:solidFill>
            </a:endParaRPr>
          </a:p>
        </p:txBody>
      </p:sp>
      <p:grpSp>
        <p:nvGrpSpPr>
          <p:cNvPr id="5138" name="组合 51"/>
          <p:cNvGrpSpPr/>
          <p:nvPr/>
        </p:nvGrpSpPr>
        <p:grpSpPr bwMode="auto">
          <a:xfrm>
            <a:off x="6589713" y="1947863"/>
            <a:ext cx="1416050" cy="1854200"/>
            <a:chOff x="5353035" y="2101178"/>
            <a:chExt cx="1415772" cy="1853011"/>
          </a:xfrm>
        </p:grpSpPr>
        <p:grpSp>
          <p:nvGrpSpPr>
            <p:cNvPr id="5139" name="组合 36"/>
            <p:cNvGrpSpPr/>
            <p:nvPr/>
          </p:nvGrpSpPr>
          <p:grpSpPr bwMode="auto">
            <a:xfrm>
              <a:off x="5421944" y="2101178"/>
              <a:ext cx="1277954" cy="1277954"/>
              <a:chOff x="5288161" y="2234042"/>
              <a:chExt cx="1607262" cy="1607262"/>
            </a:xfrm>
          </p:grpSpPr>
          <p:sp>
            <p:nvSpPr>
              <p:cNvPr id="27" name="椭圆 26"/>
              <p:cNvSpPr/>
              <p:nvPr/>
            </p:nvSpPr>
            <p:spPr>
              <a:xfrm>
                <a:off x="5287330" y="2234042"/>
                <a:ext cx="1608922" cy="1608206"/>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2" name="椭圆 31"/>
              <p:cNvSpPr/>
              <p:nvPr/>
            </p:nvSpPr>
            <p:spPr>
              <a:xfrm>
                <a:off x="5397120" y="2335801"/>
                <a:ext cx="1389342" cy="1388724"/>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42" name="KSO_Shape"/>
              <p:cNvSpPr>
                <a:spLocks noChangeArrowheads="1"/>
              </p:cNvSpPr>
              <p:nvPr/>
            </p:nvSpPr>
            <p:spPr bwMode="auto">
              <a:xfrm>
                <a:off x="5547153" y="2697761"/>
                <a:ext cx="1089278" cy="662788"/>
              </a:xfrm>
              <a:custGeom>
                <a:avLst/>
                <a:gdLst>
                  <a:gd name="T0" fmla="*/ 3046 w 3931"/>
                  <a:gd name="T1" fmla="*/ 1287 h 2392"/>
                  <a:gd name="T2" fmla="*/ 2027 w 3931"/>
                  <a:gd name="T3" fmla="*/ 850 h 2392"/>
                  <a:gd name="T4" fmla="*/ 880 w 3931"/>
                  <a:gd name="T5" fmla="*/ 1287 h 2392"/>
                  <a:gd name="T6" fmla="*/ 560 w 3931"/>
                  <a:gd name="T7" fmla="*/ 1154 h 2392"/>
                  <a:gd name="T8" fmla="*/ 560 w 3931"/>
                  <a:gd name="T9" fmla="*/ 1546 h 2392"/>
                  <a:gd name="T10" fmla="*/ 647 w 3931"/>
                  <a:gd name="T11" fmla="*/ 1666 h 2392"/>
                  <a:gd name="T12" fmla="*/ 558 w 3931"/>
                  <a:gd name="T13" fmla="*/ 1786 h 2392"/>
                  <a:gd name="T14" fmla="*/ 653 w 3931"/>
                  <a:gd name="T15" fmla="*/ 2208 h 2392"/>
                  <a:gd name="T16" fmla="*/ 373 w 3931"/>
                  <a:gd name="T17" fmla="*/ 2208 h 2392"/>
                  <a:gd name="T18" fmla="*/ 469 w 3931"/>
                  <a:gd name="T19" fmla="*/ 1784 h 2392"/>
                  <a:gd name="T20" fmla="*/ 391 w 3931"/>
                  <a:gd name="T21" fmla="*/ 1666 h 2392"/>
                  <a:gd name="T22" fmla="*/ 466 w 3931"/>
                  <a:gd name="T23" fmla="*/ 1549 h 2392"/>
                  <a:gd name="T24" fmla="*/ 466 w 3931"/>
                  <a:gd name="T25" fmla="*/ 1115 h 2392"/>
                  <a:gd name="T26" fmla="*/ 0 w 3931"/>
                  <a:gd name="T27" fmla="*/ 920 h 2392"/>
                  <a:gd name="T28" fmla="*/ 2050 w 3931"/>
                  <a:gd name="T29" fmla="*/ 0 h 2392"/>
                  <a:gd name="T30" fmla="*/ 3931 w 3931"/>
                  <a:gd name="T31" fmla="*/ 932 h 2392"/>
                  <a:gd name="T32" fmla="*/ 3046 w 3931"/>
                  <a:gd name="T33" fmla="*/ 1287 h 2392"/>
                  <a:gd name="T34" fmla="*/ 2004 w 3931"/>
                  <a:gd name="T35" fmla="*/ 1072 h 2392"/>
                  <a:gd name="T36" fmla="*/ 2929 w 3931"/>
                  <a:gd name="T37" fmla="*/ 1386 h 2392"/>
                  <a:gd name="T38" fmla="*/ 2929 w 3931"/>
                  <a:gd name="T39" fmla="*/ 2147 h 2392"/>
                  <a:gd name="T40" fmla="*/ 1957 w 3931"/>
                  <a:gd name="T41" fmla="*/ 2392 h 2392"/>
                  <a:gd name="T42" fmla="*/ 1099 w 3931"/>
                  <a:gd name="T43" fmla="*/ 2147 h 2392"/>
                  <a:gd name="T44" fmla="*/ 1099 w 3931"/>
                  <a:gd name="T45" fmla="*/ 1386 h 2392"/>
                  <a:gd name="T46" fmla="*/ 2004 w 3931"/>
                  <a:gd name="T47" fmla="*/ 1072 h 2392"/>
                  <a:gd name="T48" fmla="*/ 1992 w 3931"/>
                  <a:gd name="T49" fmla="*/ 2252 h 2392"/>
                  <a:gd name="T50" fmla="*/ 2738 w 3931"/>
                  <a:gd name="T51" fmla="*/ 2066 h 2392"/>
                  <a:gd name="T52" fmla="*/ 1992 w 3931"/>
                  <a:gd name="T53" fmla="*/ 1879 h 2392"/>
                  <a:gd name="T54" fmla="*/ 1247 w 3931"/>
                  <a:gd name="T55" fmla="*/ 2066 h 2392"/>
                  <a:gd name="T56" fmla="*/ 1992 w 3931"/>
                  <a:gd name="T57" fmla="*/ 2252 h 2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eaLnBrk="0" hangingPunct="0"/>
                <a:endParaRPr lang="zh-CN" altLang="en-US">
                  <a:ea typeface="宋体" panose="02010600030101010101" pitchFamily="2" charset="-122"/>
                </a:endParaRPr>
              </a:p>
            </p:txBody>
          </p:sp>
        </p:grpSp>
        <p:sp>
          <p:nvSpPr>
            <p:cNvPr id="5143" name="文本框 41"/>
            <p:cNvSpPr txBox="1">
              <a:spLocks noChangeArrowheads="1"/>
            </p:cNvSpPr>
            <p:nvPr/>
          </p:nvSpPr>
          <p:spPr bwMode="auto">
            <a:xfrm>
              <a:off x="5353035" y="349252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4B649F"/>
                  </a:solidFill>
                </a:rPr>
                <a:t>第三部分</a:t>
              </a:r>
              <a:endParaRPr lang="zh-CN" altLang="en-US" sz="2400" b="1">
                <a:solidFill>
                  <a:srgbClr val="4B649F"/>
                </a:solidFill>
              </a:endParaRPr>
            </a:p>
          </p:txBody>
        </p:sp>
      </p:grpSp>
      <p:grpSp>
        <p:nvGrpSpPr>
          <p:cNvPr id="5144" name="组合 52"/>
          <p:cNvGrpSpPr/>
          <p:nvPr/>
        </p:nvGrpSpPr>
        <p:grpSpPr bwMode="auto">
          <a:xfrm>
            <a:off x="9070975" y="1947863"/>
            <a:ext cx="1416050" cy="1854200"/>
            <a:chOff x="7431373" y="2101178"/>
            <a:chExt cx="1415772" cy="1853011"/>
          </a:xfrm>
        </p:grpSpPr>
        <p:grpSp>
          <p:nvGrpSpPr>
            <p:cNvPr id="5145" name="组合 37"/>
            <p:cNvGrpSpPr/>
            <p:nvPr/>
          </p:nvGrpSpPr>
          <p:grpSpPr bwMode="auto">
            <a:xfrm>
              <a:off x="7500282" y="2101178"/>
              <a:ext cx="1277954" cy="1277954"/>
              <a:chOff x="7366499" y="2234042"/>
              <a:chExt cx="1607262" cy="1607262"/>
            </a:xfrm>
          </p:grpSpPr>
          <p:sp>
            <p:nvSpPr>
              <p:cNvPr id="28" name="椭圆 27"/>
              <p:cNvSpPr/>
              <p:nvPr/>
            </p:nvSpPr>
            <p:spPr>
              <a:xfrm>
                <a:off x="7365669" y="2234042"/>
                <a:ext cx="1608922" cy="1608206"/>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3" name="椭圆 32"/>
              <p:cNvSpPr/>
              <p:nvPr/>
            </p:nvSpPr>
            <p:spPr>
              <a:xfrm>
                <a:off x="7475458" y="2343782"/>
                <a:ext cx="1389342" cy="1388724"/>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48" name="KSO_Shape"/>
              <p:cNvSpPr>
                <a:spLocks noChangeArrowheads="1"/>
              </p:cNvSpPr>
              <p:nvPr/>
            </p:nvSpPr>
            <p:spPr bwMode="auto">
              <a:xfrm>
                <a:off x="7767760" y="2635303"/>
                <a:ext cx="804740" cy="804740"/>
              </a:xfrm>
              <a:custGeom>
                <a:avLst/>
                <a:gdLst>
                  <a:gd name="T0" fmla="*/ 3857 w 3927"/>
                  <a:gd name="T1" fmla="*/ 672 h 3928"/>
                  <a:gd name="T2" fmla="*/ 3675 w 3927"/>
                  <a:gd name="T3" fmla="*/ 852 h 3928"/>
                  <a:gd name="T4" fmla="*/ 3070 w 3927"/>
                  <a:gd name="T5" fmla="*/ 251 h 3928"/>
                  <a:gd name="T6" fmla="*/ 3252 w 3927"/>
                  <a:gd name="T7" fmla="*/ 70 h 3928"/>
                  <a:gd name="T8" fmla="*/ 3486 w 3927"/>
                  <a:gd name="T9" fmla="*/ 63 h 3928"/>
                  <a:gd name="T10" fmla="*/ 3864 w 3927"/>
                  <a:gd name="T11" fmla="*/ 438 h 3928"/>
                  <a:gd name="T12" fmla="*/ 3857 w 3927"/>
                  <a:gd name="T13" fmla="*/ 672 h 3928"/>
                  <a:gd name="T14" fmla="*/ 2252 w 3927"/>
                  <a:gd name="T15" fmla="*/ 2267 h 3928"/>
                  <a:gd name="T16" fmla="*/ 1647 w 3927"/>
                  <a:gd name="T17" fmla="*/ 1665 h 3928"/>
                  <a:gd name="T18" fmla="*/ 2978 w 3927"/>
                  <a:gd name="T19" fmla="*/ 342 h 3928"/>
                  <a:gd name="T20" fmla="*/ 3583 w 3927"/>
                  <a:gd name="T21" fmla="*/ 944 h 3928"/>
                  <a:gd name="T22" fmla="*/ 2252 w 3927"/>
                  <a:gd name="T23" fmla="*/ 2267 h 3928"/>
                  <a:gd name="T24" fmla="*/ 2168 w 3927"/>
                  <a:gd name="T25" fmla="*/ 2350 h 3928"/>
                  <a:gd name="T26" fmla="*/ 1321 w 3927"/>
                  <a:gd name="T27" fmla="*/ 2591 h 3928"/>
                  <a:gd name="T28" fmla="*/ 1563 w 3927"/>
                  <a:gd name="T29" fmla="*/ 1749 h 3928"/>
                  <a:gd name="T30" fmla="*/ 2168 w 3927"/>
                  <a:gd name="T31" fmla="*/ 2350 h 3928"/>
                  <a:gd name="T32" fmla="*/ 770 w 3927"/>
                  <a:gd name="T33" fmla="*/ 495 h 3928"/>
                  <a:gd name="T34" fmla="*/ 392 w 3927"/>
                  <a:gd name="T35" fmla="*/ 874 h 3928"/>
                  <a:gd name="T36" fmla="*/ 392 w 3927"/>
                  <a:gd name="T37" fmla="*/ 3158 h 3928"/>
                  <a:gd name="T38" fmla="*/ 770 w 3927"/>
                  <a:gd name="T39" fmla="*/ 3536 h 3928"/>
                  <a:gd name="T40" fmla="*/ 3055 w 3927"/>
                  <a:gd name="T41" fmla="*/ 3536 h 3928"/>
                  <a:gd name="T42" fmla="*/ 3433 w 3927"/>
                  <a:gd name="T43" fmla="*/ 3158 h 3928"/>
                  <a:gd name="T44" fmla="*/ 3433 w 3927"/>
                  <a:gd name="T45" fmla="*/ 1657 h 3928"/>
                  <a:gd name="T46" fmla="*/ 3824 w 3927"/>
                  <a:gd name="T47" fmla="*/ 1278 h 3928"/>
                  <a:gd name="T48" fmla="*/ 3824 w 3927"/>
                  <a:gd name="T49" fmla="*/ 3297 h 3928"/>
                  <a:gd name="T50" fmla="*/ 3181 w 3927"/>
                  <a:gd name="T51" fmla="*/ 3928 h 3928"/>
                  <a:gd name="T52" fmla="*/ 631 w 3927"/>
                  <a:gd name="T53" fmla="*/ 3928 h 3928"/>
                  <a:gd name="T54" fmla="*/ 0 w 3927"/>
                  <a:gd name="T55" fmla="*/ 3297 h 3928"/>
                  <a:gd name="T56" fmla="*/ 0 w 3927"/>
                  <a:gd name="T57" fmla="*/ 773 h 3928"/>
                  <a:gd name="T58" fmla="*/ 631 w 3927"/>
                  <a:gd name="T59" fmla="*/ 103 h 3928"/>
                  <a:gd name="T60" fmla="*/ 2650 w 3927"/>
                  <a:gd name="T61" fmla="*/ 103 h 3928"/>
                  <a:gd name="T62" fmla="*/ 2271 w 3927"/>
                  <a:gd name="T63" fmla="*/ 495 h 3928"/>
                  <a:gd name="T64" fmla="*/ 770 w 3927"/>
                  <a:gd name="T65" fmla="*/ 495 h 3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eaLnBrk="0" hangingPunct="0"/>
                <a:endParaRPr lang="zh-CN" altLang="en-US">
                  <a:ea typeface="宋体" panose="02010600030101010101" pitchFamily="2" charset="-122"/>
                </a:endParaRPr>
              </a:p>
            </p:txBody>
          </p:sp>
        </p:grpSp>
        <p:sp>
          <p:nvSpPr>
            <p:cNvPr id="5149" name="文本框 42"/>
            <p:cNvSpPr txBox="1">
              <a:spLocks noChangeArrowheads="1"/>
            </p:cNvSpPr>
            <p:nvPr/>
          </p:nvSpPr>
          <p:spPr bwMode="auto">
            <a:xfrm>
              <a:off x="7431373" y="349252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4B649F"/>
                  </a:solidFill>
                </a:rPr>
                <a:t>第四部分</a:t>
              </a:r>
              <a:endParaRPr lang="zh-CN" altLang="en-US" sz="2400" b="1">
                <a:solidFill>
                  <a:srgbClr val="4B649F"/>
                </a:solidFill>
              </a:endParaRPr>
            </a:p>
          </p:txBody>
        </p:sp>
      </p:grpSp>
      <p:sp>
        <p:nvSpPr>
          <p:cNvPr id="5150" name="文本框 44"/>
          <p:cNvSpPr txBox="1">
            <a:spLocks noChangeArrowheads="1"/>
          </p:cNvSpPr>
          <p:nvPr/>
        </p:nvSpPr>
        <p:spPr bwMode="auto">
          <a:xfrm>
            <a:off x="1262063" y="3776663"/>
            <a:ext cx="20764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2400" b="1">
                <a:solidFill>
                  <a:srgbClr val="404040"/>
                </a:solidFill>
              </a:rPr>
              <a:t>背景</a:t>
            </a:r>
            <a:endParaRPr lang="zh-CN" altLang="en-US" sz="2400" b="1">
              <a:solidFill>
                <a:srgbClr val="404040"/>
              </a:solidFill>
            </a:endParaRPr>
          </a:p>
          <a:p>
            <a:pPr algn="ctr">
              <a:lnSpc>
                <a:spcPct val="150000"/>
              </a:lnSpc>
            </a:pPr>
            <a:r>
              <a:rPr lang="zh-CN" altLang="en-US" sz="2400" b="1">
                <a:solidFill>
                  <a:srgbClr val="404040"/>
                </a:solidFill>
              </a:rPr>
              <a:t>意义</a:t>
            </a:r>
            <a:endParaRPr lang="zh-CN" altLang="en-US" sz="2400" b="1">
              <a:solidFill>
                <a:srgbClr val="404040"/>
              </a:solidFill>
            </a:endParaRPr>
          </a:p>
        </p:txBody>
      </p:sp>
      <p:sp>
        <p:nvSpPr>
          <p:cNvPr id="5151" name="文本框 45"/>
          <p:cNvSpPr txBox="1">
            <a:spLocks noChangeArrowheads="1"/>
          </p:cNvSpPr>
          <p:nvPr/>
        </p:nvSpPr>
        <p:spPr bwMode="auto">
          <a:xfrm>
            <a:off x="3776663" y="3776663"/>
            <a:ext cx="2157412"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2400" b="1">
                <a:solidFill>
                  <a:srgbClr val="404040"/>
                </a:solidFill>
              </a:rPr>
              <a:t>数据选取</a:t>
            </a:r>
            <a:endParaRPr lang="zh-CN" altLang="en-US" sz="2400" b="1">
              <a:solidFill>
                <a:srgbClr val="404040"/>
              </a:solidFill>
            </a:endParaRPr>
          </a:p>
          <a:p>
            <a:pPr algn="ctr">
              <a:lnSpc>
                <a:spcPct val="150000"/>
              </a:lnSpc>
            </a:pPr>
            <a:r>
              <a:rPr lang="zh-CN" altLang="en-US" sz="2400" b="1">
                <a:solidFill>
                  <a:srgbClr val="404040"/>
                </a:solidFill>
              </a:rPr>
              <a:t>数据处理</a:t>
            </a:r>
            <a:endParaRPr lang="zh-CN" altLang="en-US" sz="2400" b="1">
              <a:solidFill>
                <a:srgbClr val="404040"/>
              </a:solidFill>
            </a:endParaRPr>
          </a:p>
        </p:txBody>
      </p:sp>
      <p:sp>
        <p:nvSpPr>
          <p:cNvPr id="5152" name="文本框 46"/>
          <p:cNvSpPr txBox="1">
            <a:spLocks noChangeArrowheads="1"/>
          </p:cNvSpPr>
          <p:nvPr/>
        </p:nvSpPr>
        <p:spPr bwMode="auto">
          <a:xfrm>
            <a:off x="6221413" y="3776663"/>
            <a:ext cx="2154237"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2400" b="1">
                <a:solidFill>
                  <a:srgbClr val="404040"/>
                </a:solidFill>
              </a:rPr>
              <a:t>模型建立</a:t>
            </a:r>
            <a:endParaRPr lang="zh-CN" altLang="en-US" sz="2400" b="1">
              <a:solidFill>
                <a:srgbClr val="404040"/>
              </a:solidFill>
            </a:endParaRPr>
          </a:p>
          <a:p>
            <a:pPr algn="ctr">
              <a:lnSpc>
                <a:spcPct val="150000"/>
              </a:lnSpc>
            </a:pPr>
            <a:r>
              <a:rPr lang="zh-CN" altLang="en-US" sz="2400" b="1">
                <a:solidFill>
                  <a:srgbClr val="404040"/>
                </a:solidFill>
              </a:rPr>
              <a:t>模型求解</a:t>
            </a:r>
            <a:endParaRPr lang="zh-CN" altLang="en-US" sz="2400" b="1">
              <a:solidFill>
                <a:srgbClr val="404040"/>
              </a:solidFill>
            </a:endParaRPr>
          </a:p>
        </p:txBody>
      </p:sp>
      <p:sp>
        <p:nvSpPr>
          <p:cNvPr id="5153" name="文本框 47"/>
          <p:cNvSpPr txBox="1">
            <a:spLocks noChangeArrowheads="1"/>
          </p:cNvSpPr>
          <p:nvPr/>
        </p:nvSpPr>
        <p:spPr bwMode="auto">
          <a:xfrm>
            <a:off x="8632825" y="3776663"/>
            <a:ext cx="22923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2400" b="1">
                <a:solidFill>
                  <a:srgbClr val="404040"/>
                </a:solidFill>
              </a:rPr>
              <a:t>模型预测</a:t>
            </a:r>
            <a:endParaRPr lang="zh-CN" altLang="en-US" sz="2400" b="1">
              <a:solidFill>
                <a:srgbClr val="404040"/>
              </a:solidFill>
            </a:endParaRPr>
          </a:p>
          <a:p>
            <a:pPr algn="ctr">
              <a:lnSpc>
                <a:spcPct val="150000"/>
              </a:lnSpc>
            </a:pPr>
            <a:r>
              <a:rPr lang="zh-CN" altLang="en-US" sz="2400" b="1">
                <a:solidFill>
                  <a:srgbClr val="404040"/>
                </a:solidFill>
              </a:rPr>
              <a:t>本文结论</a:t>
            </a:r>
            <a:endParaRPr lang="zh-CN" altLang="en-US" sz="2400" b="1">
              <a:solidFill>
                <a:srgbClr val="40404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4101" name="文本框 11"/>
          <p:cNvSpPr txBox="1">
            <a:spLocks noChangeArrowheads="1"/>
          </p:cNvSpPr>
          <p:nvPr/>
        </p:nvSpPr>
        <p:spPr bwMode="auto">
          <a:xfrm>
            <a:off x="1738630" y="552450"/>
            <a:ext cx="2493645"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a:solidFill>
                  <a:schemeClr val="bg1"/>
                </a:solidFill>
              </a:rPr>
              <a:t>背景及意义</a:t>
            </a:r>
            <a:endParaRPr lang="zh-CN" altLang="en-US" sz="3600">
              <a:solidFill>
                <a:schemeClr val="bg1"/>
              </a:solidFill>
            </a:endParaRPr>
          </a:p>
        </p:txBody>
      </p:sp>
      <p:pic>
        <p:nvPicPr>
          <p:cNvPr id="4102" name="图片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6054725" y="3049905"/>
            <a:ext cx="5545138" cy="3009900"/>
          </a:xfrm>
          <a:prstGeom prst="rect">
            <a:avLst/>
          </a:prstGeom>
          <a:no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9" name="矩形 18"/>
          <p:cNvSpPr/>
          <p:nvPr/>
        </p:nvSpPr>
        <p:spPr>
          <a:xfrm>
            <a:off x="11272838" y="5723255"/>
            <a:ext cx="338137" cy="3365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12" name="图片 -2147482549"/>
          <p:cNvPicPr>
            <a:picLocks noChangeAspect="1"/>
          </p:cNvPicPr>
          <p:nvPr/>
        </p:nvPicPr>
        <p:blipFill>
          <a:blip r:embed="rId2"/>
          <a:stretch>
            <a:fillRect/>
          </a:stretch>
        </p:blipFill>
        <p:spPr>
          <a:xfrm>
            <a:off x="6637655" y="146050"/>
            <a:ext cx="4802505" cy="2616835"/>
          </a:xfrm>
          <a:prstGeom prst="rect">
            <a:avLst/>
          </a:prstGeom>
          <a:noFill/>
          <a:ln w="9525">
            <a:noFill/>
          </a:ln>
        </p:spPr>
      </p:pic>
      <p:sp>
        <p:nvSpPr>
          <p:cNvPr id="13" name="矩形 12"/>
          <p:cNvSpPr/>
          <p:nvPr/>
        </p:nvSpPr>
        <p:spPr>
          <a:xfrm>
            <a:off x="498793" y="3041650"/>
            <a:ext cx="5545137" cy="3009900"/>
          </a:xfrm>
          <a:prstGeom prst="rect">
            <a:avLst/>
          </a:prstGeom>
          <a:solidFill>
            <a:srgbClr val="4B649F"/>
          </a:solid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endParaRPr lang="zh-CN" altLang="en-US" noProof="1"/>
          </a:p>
        </p:txBody>
      </p:sp>
      <p:sp>
        <p:nvSpPr>
          <p:cNvPr id="14" name="文本框 13"/>
          <p:cNvSpPr txBox="1">
            <a:spLocks noChangeArrowheads="1"/>
          </p:cNvSpPr>
          <p:nvPr/>
        </p:nvSpPr>
        <p:spPr bwMode="auto">
          <a:xfrm>
            <a:off x="662305" y="3219450"/>
            <a:ext cx="5160963"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just">
              <a:lnSpc>
                <a:spcPct val="150000"/>
              </a:lnSpc>
            </a:pPr>
            <a:r>
              <a:rPr lang="zh-CN" altLang="en-US">
                <a:solidFill>
                  <a:schemeClr val="bg1"/>
                </a:solidFill>
                <a:latin typeface="微软雅黑" panose="020B0503020204020204" pitchFamily="34" charset="-122"/>
              </a:rPr>
              <a:t>两位经济学家Grossman &amp; Krueger研究墨西哥于1992年加入北美自由贸易区会对该地区环境造成的污染程度，使用了简化模型证实分析了城市经济发展状况与城市的环境质量之间的关系. 关系会呈现倒</a:t>
            </a:r>
            <a:r>
              <a:rPr lang="en-US" altLang="zh-CN">
                <a:solidFill>
                  <a:schemeClr val="bg1"/>
                </a:solidFill>
                <a:latin typeface="微软雅黑" panose="020B0503020204020204" pitchFamily="34" charset="-122"/>
              </a:rPr>
              <a:t>“U”</a:t>
            </a:r>
            <a:r>
              <a:rPr lang="zh-CN" altLang="en-US">
                <a:solidFill>
                  <a:schemeClr val="bg1"/>
                </a:solidFill>
                <a:latin typeface="微软雅黑" panose="020B0503020204020204" pitchFamily="34" charset="-122"/>
              </a:rPr>
              <a:t>走势，转折点约于</a:t>
            </a:r>
            <a:r>
              <a:rPr lang="zh-CN" altLang="en-US">
                <a:solidFill>
                  <a:schemeClr val="bg1"/>
                </a:solidFill>
                <a:latin typeface="微软雅黑" panose="020B0503020204020204" pitchFamily="34" charset="-122"/>
                <a:sym typeface="+mn-ea"/>
              </a:rPr>
              <a:t>1985年的</a:t>
            </a:r>
            <a:r>
              <a:rPr lang="en-US" altLang="zh-CN">
                <a:solidFill>
                  <a:schemeClr val="bg1"/>
                </a:solidFill>
                <a:latin typeface="微软雅黑" panose="020B0503020204020204" pitchFamily="34" charset="-122"/>
              </a:rPr>
              <a:t>4500</a:t>
            </a:r>
            <a:r>
              <a:rPr lang="zh-CN" altLang="en-US">
                <a:solidFill>
                  <a:schemeClr val="bg1"/>
                </a:solidFill>
                <a:latin typeface="微软雅黑" panose="020B0503020204020204" pitchFamily="34" charset="-122"/>
              </a:rPr>
              <a:t>±</a:t>
            </a:r>
            <a:r>
              <a:rPr lang="en-US" altLang="zh-CN">
                <a:solidFill>
                  <a:schemeClr val="bg1"/>
                </a:solidFill>
                <a:latin typeface="微软雅黑" panose="020B0503020204020204" pitchFamily="34" charset="-122"/>
              </a:rPr>
              <a:t>500</a:t>
            </a:r>
            <a:r>
              <a:rPr lang="zh-CN" altLang="en-US">
                <a:solidFill>
                  <a:schemeClr val="bg1"/>
                </a:solidFill>
                <a:latin typeface="微软雅黑" panose="020B0503020204020204" pitchFamily="34" charset="-122"/>
              </a:rPr>
              <a:t>美元。</a:t>
            </a:r>
            <a:endParaRPr lang="zh-CN" altLang="en-US">
              <a:solidFill>
                <a:schemeClr val="bg1"/>
              </a:solidFill>
              <a:latin typeface="微软雅黑" panose="020B0503020204020204" pitchFamily="34" charset="-122"/>
            </a:endParaRPr>
          </a:p>
        </p:txBody>
      </p:sp>
      <p:sp>
        <p:nvSpPr>
          <p:cNvPr id="15" name="矩形 14"/>
          <p:cNvSpPr>
            <a:spLocks noChangeArrowheads="1"/>
          </p:cNvSpPr>
          <p:nvPr/>
        </p:nvSpPr>
        <p:spPr bwMode="auto">
          <a:xfrm>
            <a:off x="6470968" y="3219450"/>
            <a:ext cx="476250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just">
              <a:lnSpc>
                <a:spcPct val="150000"/>
              </a:lnSpc>
            </a:pPr>
            <a:r>
              <a:rPr lang="zh-CN" altLang="en-US">
                <a:solidFill>
                  <a:srgbClr val="4B649F"/>
                </a:solidFill>
                <a:latin typeface="微软雅黑" panose="020B0503020204020204" pitchFamily="34" charset="-122"/>
              </a:rPr>
              <a:t>对于新型城市——深圳，根据已有的EKC理论对该城市近年来经济与环境的关系进行进一步研究，希望能够找出新型城市发展的有效指导以及预测发展趋势，并期望会应用于将来将会发展起来的新型城市的实际建设中. </a:t>
            </a:r>
            <a:endParaRPr lang="zh-CN" altLang="en-US">
              <a:solidFill>
                <a:srgbClr val="4B649F"/>
              </a:solidFill>
              <a:latin typeface="微软雅黑" panose="020B0503020204020204" pitchFamily="34" charset="-122"/>
            </a:endParaRPr>
          </a:p>
        </p:txBody>
      </p:sp>
      <p:sp>
        <p:nvSpPr>
          <p:cNvPr id="16" name="矩形 15"/>
          <p:cNvSpPr/>
          <p:nvPr/>
        </p:nvSpPr>
        <p:spPr>
          <a:xfrm>
            <a:off x="11262043" y="3049588"/>
            <a:ext cx="338137" cy="338137"/>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endParaRPr lang="zh-CN" altLang="en-US" noProof="1"/>
          </a:p>
        </p:txBody>
      </p:sp>
      <p:sp>
        <p:nvSpPr>
          <p:cNvPr id="5130" name="KSO_Shape"/>
          <p:cNvSpPr>
            <a:spLocks noChangeArrowheads="1"/>
          </p:cNvSpPr>
          <p:nvPr/>
        </p:nvSpPr>
        <p:spPr bwMode="auto">
          <a:xfrm>
            <a:off x="628528" y="564170"/>
            <a:ext cx="723878" cy="700980"/>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p>
            <a:pPr eaLnBrk="0" hangingPunct="0"/>
            <a:endParaRPr lang="zh-CN" altLang="en-US">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0" y="603250"/>
            <a:ext cx="4679950" cy="1333500"/>
            <a:chOff x="0" y="950"/>
            <a:chExt cx="7370" cy="2100"/>
          </a:xfrm>
        </p:grpSpPr>
        <p:sp>
          <p:nvSpPr>
            <p:cNvPr id="11" name="任意多边形 10"/>
            <p:cNvSpPr/>
            <p:nvPr/>
          </p:nvSpPr>
          <p:spPr>
            <a:xfrm rot="5400000">
              <a:off x="2965" y="-1685"/>
              <a:ext cx="1440" cy="737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endParaRPr lang="zh-CN" altLang="en-US" noProof="1"/>
            </a:p>
          </p:txBody>
        </p:sp>
        <p:sp>
          <p:nvSpPr>
            <p:cNvPr id="4101" name="文本框 11"/>
            <p:cNvSpPr txBox="1">
              <a:spLocks noChangeArrowheads="1"/>
            </p:cNvSpPr>
            <p:nvPr/>
          </p:nvSpPr>
          <p:spPr bwMode="auto">
            <a:xfrm>
              <a:off x="2738" y="1430"/>
              <a:ext cx="3168"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r>
                <a:rPr lang="zh-CN" altLang="en-US" sz="3600">
                  <a:solidFill>
                    <a:schemeClr val="bg1"/>
                  </a:solidFill>
                </a:rPr>
                <a:t>数据选取</a:t>
              </a:r>
              <a:endParaRPr lang="zh-CN" altLang="en-US" sz="3600">
                <a:solidFill>
                  <a:schemeClr val="bg1"/>
                </a:solidFill>
              </a:endParaRPr>
            </a:p>
          </p:txBody>
        </p:sp>
        <p:sp>
          <p:nvSpPr>
            <p:cNvPr id="3" name="椭圆 2"/>
            <p:cNvSpPr/>
            <p:nvPr/>
          </p:nvSpPr>
          <p:spPr>
            <a:xfrm>
              <a:off x="510" y="950"/>
              <a:ext cx="2100" cy="21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endParaRPr lang="zh-CN" altLang="en-US" noProof="1"/>
            </a:p>
          </p:txBody>
        </p:sp>
        <p:sp>
          <p:nvSpPr>
            <p:cNvPr id="18" name="KSO_Shape"/>
            <p:cNvSpPr/>
            <p:nvPr/>
          </p:nvSpPr>
          <p:spPr bwMode="auto">
            <a:xfrm>
              <a:off x="981" y="1447"/>
              <a:ext cx="1158" cy="1105"/>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2" name="矩形 1"/>
          <p:cNvSpPr/>
          <p:nvPr/>
        </p:nvSpPr>
        <p:spPr>
          <a:xfrm>
            <a:off x="8169910" y="0"/>
            <a:ext cx="4022090" cy="68580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9219" name="文本框 5"/>
          <p:cNvSpPr txBox="1">
            <a:spLocks noChangeArrowheads="1"/>
          </p:cNvSpPr>
          <p:nvPr/>
        </p:nvSpPr>
        <p:spPr bwMode="auto">
          <a:xfrm>
            <a:off x="9347200" y="840105"/>
            <a:ext cx="2773680" cy="1751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20000"/>
              </a:lnSpc>
            </a:pPr>
            <a:r>
              <a:rPr lang="zh-CN" altLang="en-US" sz="1800">
                <a:solidFill>
                  <a:schemeClr val="bg1"/>
                </a:solidFill>
              </a:rPr>
              <a:t>环境质量系统：工业污染、空气质量</a:t>
            </a:r>
            <a:endParaRPr lang="zh-CN" altLang="en-US" sz="1800">
              <a:solidFill>
                <a:schemeClr val="bg1"/>
              </a:solidFill>
            </a:endParaRPr>
          </a:p>
          <a:p>
            <a:pPr algn="just">
              <a:lnSpc>
                <a:spcPct val="120000"/>
              </a:lnSpc>
            </a:pPr>
            <a:r>
              <a:rPr lang="zh-CN" altLang="en-US" sz="1800">
                <a:solidFill>
                  <a:schemeClr val="bg1"/>
                </a:solidFill>
              </a:rPr>
              <a:t>经济形势系统：经济生产总值、市民消费力、政府财政</a:t>
            </a:r>
            <a:endParaRPr lang="zh-CN" altLang="en-US" sz="1800">
              <a:solidFill>
                <a:schemeClr val="bg1"/>
              </a:solidFill>
            </a:endParaRPr>
          </a:p>
        </p:txBody>
      </p:sp>
      <p:sp>
        <p:nvSpPr>
          <p:cNvPr id="9220" name="文本框 6"/>
          <p:cNvSpPr txBox="1">
            <a:spLocks noChangeArrowheads="1"/>
          </p:cNvSpPr>
          <p:nvPr/>
        </p:nvSpPr>
        <p:spPr bwMode="auto">
          <a:xfrm>
            <a:off x="9347200" y="378460"/>
            <a:ext cx="20377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b="1">
                <a:solidFill>
                  <a:schemeClr val="bg1"/>
                </a:solidFill>
              </a:rPr>
              <a:t>选取指标</a:t>
            </a:r>
            <a:endParaRPr lang="zh-CN" altLang="en-US" sz="2400" b="1">
              <a:solidFill>
                <a:schemeClr val="bg1"/>
              </a:solidFill>
            </a:endParaRPr>
          </a:p>
        </p:txBody>
      </p:sp>
      <p:sp>
        <p:nvSpPr>
          <p:cNvPr id="9221" name="文本框 7"/>
          <p:cNvSpPr txBox="1">
            <a:spLocks noChangeArrowheads="1"/>
          </p:cNvSpPr>
          <p:nvPr/>
        </p:nvSpPr>
        <p:spPr bwMode="auto">
          <a:xfrm>
            <a:off x="9347200" y="3182620"/>
            <a:ext cx="2768600" cy="108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20000"/>
              </a:lnSpc>
            </a:pPr>
            <a:r>
              <a:rPr lang="zh-CN" altLang="en-US">
                <a:solidFill>
                  <a:schemeClr val="bg1"/>
                </a:solidFill>
              </a:rPr>
              <a:t>深圳市统计年鉴（</a:t>
            </a:r>
            <a:r>
              <a:rPr lang="en-US" altLang="zh-CN">
                <a:solidFill>
                  <a:schemeClr val="bg1"/>
                </a:solidFill>
              </a:rPr>
              <a:t>2001-2017</a:t>
            </a:r>
            <a:r>
              <a:rPr lang="zh-CN" altLang="en-US">
                <a:solidFill>
                  <a:schemeClr val="bg1"/>
                </a:solidFill>
              </a:rPr>
              <a:t>）</a:t>
            </a:r>
            <a:endParaRPr lang="zh-CN" altLang="en-US">
              <a:solidFill>
                <a:schemeClr val="bg1"/>
              </a:solidFill>
            </a:endParaRPr>
          </a:p>
          <a:p>
            <a:pPr algn="just">
              <a:lnSpc>
                <a:spcPct val="120000"/>
              </a:lnSpc>
            </a:pPr>
            <a:r>
              <a:rPr lang="zh-CN" altLang="en-US">
                <a:solidFill>
                  <a:schemeClr val="bg1"/>
                </a:solidFill>
              </a:rPr>
              <a:t>主成分分析方法</a:t>
            </a:r>
            <a:endParaRPr lang="zh-CN" altLang="en-US">
              <a:solidFill>
                <a:schemeClr val="bg1"/>
              </a:solidFill>
            </a:endParaRPr>
          </a:p>
        </p:txBody>
      </p:sp>
      <p:sp>
        <p:nvSpPr>
          <p:cNvPr id="9222" name="文本框 8"/>
          <p:cNvSpPr txBox="1">
            <a:spLocks noChangeArrowheads="1"/>
          </p:cNvSpPr>
          <p:nvPr/>
        </p:nvSpPr>
        <p:spPr bwMode="auto">
          <a:xfrm>
            <a:off x="9820275" y="2722245"/>
            <a:ext cx="1097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b="1">
                <a:solidFill>
                  <a:schemeClr val="bg1"/>
                </a:solidFill>
              </a:rPr>
              <a:t>碎石图</a:t>
            </a:r>
            <a:endParaRPr lang="zh-CN" altLang="en-US" sz="2400" b="1">
              <a:solidFill>
                <a:schemeClr val="bg1"/>
              </a:solidFill>
            </a:endParaRPr>
          </a:p>
        </p:txBody>
      </p:sp>
      <p:sp>
        <p:nvSpPr>
          <p:cNvPr id="9223" name="文本框 9"/>
          <p:cNvSpPr txBox="1">
            <a:spLocks noChangeArrowheads="1"/>
          </p:cNvSpPr>
          <p:nvPr/>
        </p:nvSpPr>
        <p:spPr bwMode="auto">
          <a:xfrm>
            <a:off x="9480550" y="5033010"/>
            <a:ext cx="252349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20000"/>
              </a:lnSpc>
            </a:pPr>
            <a:r>
              <a:rPr lang="zh-CN" altLang="en-US">
                <a:solidFill>
                  <a:schemeClr val="bg1"/>
                </a:solidFill>
              </a:rPr>
              <a:t>主成分占比</a:t>
            </a:r>
            <a:endParaRPr lang="zh-CN" altLang="en-US">
              <a:solidFill>
                <a:schemeClr val="bg1"/>
              </a:solidFill>
            </a:endParaRPr>
          </a:p>
          <a:p>
            <a:pPr algn="just">
              <a:lnSpc>
                <a:spcPct val="120000"/>
              </a:lnSpc>
            </a:pPr>
            <a:r>
              <a:rPr lang="zh-CN" altLang="en-US">
                <a:solidFill>
                  <a:schemeClr val="bg1"/>
                </a:solidFill>
              </a:rPr>
              <a:t>离散归一化</a:t>
            </a:r>
            <a:endParaRPr lang="zh-CN" altLang="en-US">
              <a:solidFill>
                <a:schemeClr val="bg1"/>
              </a:solidFill>
            </a:endParaRPr>
          </a:p>
        </p:txBody>
      </p:sp>
      <p:sp>
        <p:nvSpPr>
          <p:cNvPr id="9224" name="文本框 10"/>
          <p:cNvSpPr txBox="1">
            <a:spLocks noChangeArrowheads="1"/>
          </p:cNvSpPr>
          <p:nvPr/>
        </p:nvSpPr>
        <p:spPr bwMode="auto">
          <a:xfrm>
            <a:off x="9795510" y="4572318"/>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b="1">
                <a:solidFill>
                  <a:schemeClr val="bg1"/>
                </a:solidFill>
              </a:rPr>
              <a:t>降维数据</a:t>
            </a:r>
            <a:endParaRPr lang="zh-CN" altLang="en-US" sz="2400" b="1">
              <a:solidFill>
                <a:schemeClr val="bg1"/>
              </a:solidFill>
            </a:endParaRPr>
          </a:p>
        </p:txBody>
      </p:sp>
      <p:sp>
        <p:nvSpPr>
          <p:cNvPr id="9225" name="Freeform 19"/>
          <p:cNvSpPr>
            <a:spLocks noEditPoints="1" noChangeArrowheads="1"/>
          </p:cNvSpPr>
          <p:nvPr/>
        </p:nvSpPr>
        <p:spPr bwMode="auto">
          <a:xfrm>
            <a:off x="8408353" y="3047683"/>
            <a:ext cx="673100" cy="623887"/>
          </a:xfrm>
          <a:custGeom>
            <a:avLst/>
            <a:gdLst>
              <a:gd name="T0" fmla="*/ 108 w 144"/>
              <a:gd name="T1" fmla="*/ 0 h 132"/>
              <a:gd name="T2" fmla="*/ 36 w 144"/>
              <a:gd name="T3" fmla="*/ 0 h 132"/>
              <a:gd name="T4" fmla="*/ 0 w 144"/>
              <a:gd name="T5" fmla="*/ 36 h 132"/>
              <a:gd name="T6" fmla="*/ 0 w 144"/>
              <a:gd name="T7" fmla="*/ 60 h 132"/>
              <a:gd name="T8" fmla="*/ 36 w 144"/>
              <a:gd name="T9" fmla="*/ 96 h 132"/>
              <a:gd name="T10" fmla="*/ 42 w 144"/>
              <a:gd name="T11" fmla="*/ 96 h 132"/>
              <a:gd name="T12" fmla="*/ 42 w 144"/>
              <a:gd name="T13" fmla="*/ 132 h 132"/>
              <a:gd name="T14" fmla="*/ 83 w 144"/>
              <a:gd name="T15" fmla="*/ 96 h 132"/>
              <a:gd name="T16" fmla="*/ 108 w 144"/>
              <a:gd name="T17" fmla="*/ 96 h 132"/>
              <a:gd name="T18" fmla="*/ 144 w 144"/>
              <a:gd name="T19" fmla="*/ 60 h 132"/>
              <a:gd name="T20" fmla="*/ 144 w 144"/>
              <a:gd name="T21" fmla="*/ 36 h 132"/>
              <a:gd name="T22" fmla="*/ 108 w 144"/>
              <a:gd name="T23" fmla="*/ 0 h 132"/>
              <a:gd name="T24" fmla="*/ 36 w 144"/>
              <a:gd name="T25" fmla="*/ 60 h 132"/>
              <a:gd name="T26" fmla="*/ 24 w 144"/>
              <a:gd name="T27" fmla="*/ 48 h 132"/>
              <a:gd name="T28" fmla="*/ 36 w 144"/>
              <a:gd name="T29" fmla="*/ 36 h 132"/>
              <a:gd name="T30" fmla="*/ 48 w 144"/>
              <a:gd name="T31" fmla="*/ 48 h 132"/>
              <a:gd name="T32" fmla="*/ 36 w 144"/>
              <a:gd name="T33" fmla="*/ 60 h 132"/>
              <a:gd name="T34" fmla="*/ 72 w 144"/>
              <a:gd name="T35" fmla="*/ 60 h 132"/>
              <a:gd name="T36" fmla="*/ 60 w 144"/>
              <a:gd name="T37" fmla="*/ 48 h 132"/>
              <a:gd name="T38" fmla="*/ 72 w 144"/>
              <a:gd name="T39" fmla="*/ 36 h 132"/>
              <a:gd name="T40" fmla="*/ 84 w 144"/>
              <a:gd name="T41" fmla="*/ 48 h 132"/>
              <a:gd name="T42" fmla="*/ 72 w 144"/>
              <a:gd name="T43" fmla="*/ 60 h 132"/>
              <a:gd name="T44" fmla="*/ 108 w 144"/>
              <a:gd name="T45" fmla="*/ 60 h 132"/>
              <a:gd name="T46" fmla="*/ 96 w 144"/>
              <a:gd name="T47" fmla="*/ 48 h 132"/>
              <a:gd name="T48" fmla="*/ 108 w 144"/>
              <a:gd name="T49" fmla="*/ 36 h 132"/>
              <a:gd name="T50" fmla="*/ 120 w 144"/>
              <a:gd name="T51" fmla="*/ 48 h 132"/>
              <a:gd name="T52" fmla="*/ 108 w 144"/>
              <a:gd name="T53" fmla="*/ 6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 h="132">
                <a:moveTo>
                  <a:pt x="108" y="0"/>
                </a:moveTo>
                <a:cubicBezTo>
                  <a:pt x="36" y="0"/>
                  <a:pt x="36" y="0"/>
                  <a:pt x="36" y="0"/>
                </a:cubicBezTo>
                <a:cubicBezTo>
                  <a:pt x="16" y="0"/>
                  <a:pt x="0" y="16"/>
                  <a:pt x="0" y="36"/>
                </a:cubicBezTo>
                <a:cubicBezTo>
                  <a:pt x="0" y="60"/>
                  <a:pt x="0" y="60"/>
                  <a:pt x="0" y="60"/>
                </a:cubicBezTo>
                <a:cubicBezTo>
                  <a:pt x="0" y="80"/>
                  <a:pt x="16" y="96"/>
                  <a:pt x="36" y="96"/>
                </a:cubicBezTo>
                <a:cubicBezTo>
                  <a:pt x="42" y="96"/>
                  <a:pt x="42" y="96"/>
                  <a:pt x="42" y="96"/>
                </a:cubicBezTo>
                <a:cubicBezTo>
                  <a:pt x="42" y="132"/>
                  <a:pt x="42" y="132"/>
                  <a:pt x="42" y="132"/>
                </a:cubicBezTo>
                <a:cubicBezTo>
                  <a:pt x="83" y="96"/>
                  <a:pt x="83" y="96"/>
                  <a:pt x="83" y="96"/>
                </a:cubicBezTo>
                <a:cubicBezTo>
                  <a:pt x="108" y="96"/>
                  <a:pt x="108" y="96"/>
                  <a:pt x="108" y="96"/>
                </a:cubicBezTo>
                <a:cubicBezTo>
                  <a:pt x="128" y="96"/>
                  <a:pt x="144" y="80"/>
                  <a:pt x="144" y="60"/>
                </a:cubicBezTo>
                <a:cubicBezTo>
                  <a:pt x="144" y="36"/>
                  <a:pt x="144" y="36"/>
                  <a:pt x="144" y="36"/>
                </a:cubicBezTo>
                <a:cubicBezTo>
                  <a:pt x="144" y="16"/>
                  <a:pt x="128" y="0"/>
                  <a:pt x="108" y="0"/>
                </a:cubicBezTo>
                <a:moveTo>
                  <a:pt x="36" y="60"/>
                </a:moveTo>
                <a:cubicBezTo>
                  <a:pt x="29" y="60"/>
                  <a:pt x="24" y="55"/>
                  <a:pt x="24" y="48"/>
                </a:cubicBezTo>
                <a:cubicBezTo>
                  <a:pt x="24" y="41"/>
                  <a:pt x="29" y="36"/>
                  <a:pt x="36" y="36"/>
                </a:cubicBezTo>
                <a:cubicBezTo>
                  <a:pt x="43" y="36"/>
                  <a:pt x="48" y="41"/>
                  <a:pt x="48" y="48"/>
                </a:cubicBezTo>
                <a:cubicBezTo>
                  <a:pt x="48" y="55"/>
                  <a:pt x="43" y="60"/>
                  <a:pt x="36" y="60"/>
                </a:cubicBezTo>
                <a:moveTo>
                  <a:pt x="72" y="60"/>
                </a:moveTo>
                <a:cubicBezTo>
                  <a:pt x="65" y="60"/>
                  <a:pt x="60" y="55"/>
                  <a:pt x="60" y="48"/>
                </a:cubicBezTo>
                <a:cubicBezTo>
                  <a:pt x="60" y="41"/>
                  <a:pt x="65" y="36"/>
                  <a:pt x="72" y="36"/>
                </a:cubicBezTo>
                <a:cubicBezTo>
                  <a:pt x="79" y="36"/>
                  <a:pt x="84" y="41"/>
                  <a:pt x="84" y="48"/>
                </a:cubicBezTo>
                <a:cubicBezTo>
                  <a:pt x="84" y="55"/>
                  <a:pt x="79" y="60"/>
                  <a:pt x="72" y="60"/>
                </a:cubicBezTo>
                <a:moveTo>
                  <a:pt x="108" y="60"/>
                </a:moveTo>
                <a:cubicBezTo>
                  <a:pt x="101" y="60"/>
                  <a:pt x="96" y="55"/>
                  <a:pt x="96" y="48"/>
                </a:cubicBezTo>
                <a:cubicBezTo>
                  <a:pt x="96" y="41"/>
                  <a:pt x="101" y="36"/>
                  <a:pt x="108" y="36"/>
                </a:cubicBezTo>
                <a:cubicBezTo>
                  <a:pt x="115" y="36"/>
                  <a:pt x="120" y="41"/>
                  <a:pt x="120" y="48"/>
                </a:cubicBezTo>
                <a:cubicBezTo>
                  <a:pt x="120" y="55"/>
                  <a:pt x="115" y="60"/>
                  <a:pt x="108" y="6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26" name="Freeform 28"/>
          <p:cNvSpPr>
            <a:spLocks noEditPoints="1" noChangeArrowheads="1"/>
          </p:cNvSpPr>
          <p:nvPr/>
        </p:nvSpPr>
        <p:spPr bwMode="auto">
          <a:xfrm>
            <a:off x="8470900" y="4791393"/>
            <a:ext cx="681038" cy="676275"/>
          </a:xfrm>
          <a:custGeom>
            <a:avLst/>
            <a:gdLst>
              <a:gd name="T0" fmla="*/ 132 w 144"/>
              <a:gd name="T1" fmla="*/ 61 h 144"/>
              <a:gd name="T2" fmla="*/ 121 w 144"/>
              <a:gd name="T3" fmla="*/ 46 h 144"/>
              <a:gd name="T4" fmla="*/ 127 w 144"/>
              <a:gd name="T5" fmla="*/ 33 h 144"/>
              <a:gd name="T6" fmla="*/ 119 w 144"/>
              <a:gd name="T7" fmla="*/ 17 h 144"/>
              <a:gd name="T8" fmla="*/ 106 w 144"/>
              <a:gd name="T9" fmla="*/ 22 h 144"/>
              <a:gd name="T10" fmla="*/ 88 w 144"/>
              <a:gd name="T11" fmla="*/ 19 h 144"/>
              <a:gd name="T12" fmla="*/ 83 w 144"/>
              <a:gd name="T13" fmla="*/ 6 h 144"/>
              <a:gd name="T14" fmla="*/ 66 w 144"/>
              <a:gd name="T15" fmla="*/ 0 h 144"/>
              <a:gd name="T16" fmla="*/ 61 w 144"/>
              <a:gd name="T17" fmla="*/ 12 h 144"/>
              <a:gd name="T18" fmla="*/ 46 w 144"/>
              <a:gd name="T19" fmla="*/ 23 h 144"/>
              <a:gd name="T20" fmla="*/ 33 w 144"/>
              <a:gd name="T21" fmla="*/ 17 h 144"/>
              <a:gd name="T22" fmla="*/ 17 w 144"/>
              <a:gd name="T23" fmla="*/ 25 h 144"/>
              <a:gd name="T24" fmla="*/ 22 w 144"/>
              <a:gd name="T25" fmla="*/ 38 h 144"/>
              <a:gd name="T26" fmla="*/ 19 w 144"/>
              <a:gd name="T27" fmla="*/ 56 h 144"/>
              <a:gd name="T28" fmla="*/ 6 w 144"/>
              <a:gd name="T29" fmla="*/ 61 h 144"/>
              <a:gd name="T30" fmla="*/ 0 w 144"/>
              <a:gd name="T31" fmla="*/ 78 h 144"/>
              <a:gd name="T32" fmla="*/ 12 w 144"/>
              <a:gd name="T33" fmla="*/ 83 h 144"/>
              <a:gd name="T34" fmla="*/ 23 w 144"/>
              <a:gd name="T35" fmla="*/ 98 h 144"/>
              <a:gd name="T36" fmla="*/ 17 w 144"/>
              <a:gd name="T37" fmla="*/ 111 h 144"/>
              <a:gd name="T38" fmla="*/ 25 w 144"/>
              <a:gd name="T39" fmla="*/ 127 h 144"/>
              <a:gd name="T40" fmla="*/ 38 w 144"/>
              <a:gd name="T41" fmla="*/ 122 h 144"/>
              <a:gd name="T42" fmla="*/ 56 w 144"/>
              <a:gd name="T43" fmla="*/ 125 h 144"/>
              <a:gd name="T44" fmla="*/ 61 w 144"/>
              <a:gd name="T45" fmla="*/ 138 h 144"/>
              <a:gd name="T46" fmla="*/ 78 w 144"/>
              <a:gd name="T47" fmla="*/ 144 h 144"/>
              <a:gd name="T48" fmla="*/ 83 w 144"/>
              <a:gd name="T49" fmla="*/ 132 h 144"/>
              <a:gd name="T50" fmla="*/ 98 w 144"/>
              <a:gd name="T51" fmla="*/ 121 h 144"/>
              <a:gd name="T52" fmla="*/ 111 w 144"/>
              <a:gd name="T53" fmla="*/ 127 h 144"/>
              <a:gd name="T54" fmla="*/ 127 w 144"/>
              <a:gd name="T55" fmla="*/ 119 h 144"/>
              <a:gd name="T56" fmla="*/ 122 w 144"/>
              <a:gd name="T57" fmla="*/ 106 h 144"/>
              <a:gd name="T58" fmla="*/ 125 w 144"/>
              <a:gd name="T59" fmla="*/ 88 h 144"/>
              <a:gd name="T60" fmla="*/ 138 w 144"/>
              <a:gd name="T61" fmla="*/ 83 h 144"/>
              <a:gd name="T62" fmla="*/ 144 w 144"/>
              <a:gd name="T63" fmla="*/ 66 h 144"/>
              <a:gd name="T64" fmla="*/ 100 w 144"/>
              <a:gd name="T65" fmla="*/ 72 h 144"/>
              <a:gd name="T66" fmla="*/ 44 w 144"/>
              <a:gd name="T67" fmla="*/ 72 h 144"/>
              <a:gd name="T68" fmla="*/ 100 w 144"/>
              <a:gd name="T69"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44">
                <a:moveTo>
                  <a:pt x="138" y="61"/>
                </a:moveTo>
                <a:cubicBezTo>
                  <a:pt x="132" y="61"/>
                  <a:pt x="132" y="61"/>
                  <a:pt x="132" y="61"/>
                </a:cubicBezTo>
                <a:cubicBezTo>
                  <a:pt x="129" y="61"/>
                  <a:pt x="126" y="59"/>
                  <a:pt x="125" y="56"/>
                </a:cubicBezTo>
                <a:cubicBezTo>
                  <a:pt x="121" y="46"/>
                  <a:pt x="121" y="46"/>
                  <a:pt x="121" y="46"/>
                </a:cubicBezTo>
                <a:cubicBezTo>
                  <a:pt x="119" y="44"/>
                  <a:pt x="120" y="40"/>
                  <a:pt x="122" y="38"/>
                </a:cubicBezTo>
                <a:cubicBezTo>
                  <a:pt x="127" y="33"/>
                  <a:pt x="127" y="33"/>
                  <a:pt x="127" y="33"/>
                </a:cubicBezTo>
                <a:cubicBezTo>
                  <a:pt x="129" y="31"/>
                  <a:pt x="129" y="27"/>
                  <a:pt x="127" y="25"/>
                </a:cubicBezTo>
                <a:cubicBezTo>
                  <a:pt x="119" y="17"/>
                  <a:pt x="119" y="17"/>
                  <a:pt x="119" y="17"/>
                </a:cubicBezTo>
                <a:cubicBezTo>
                  <a:pt x="117" y="15"/>
                  <a:pt x="113" y="15"/>
                  <a:pt x="111" y="17"/>
                </a:cubicBezTo>
                <a:cubicBezTo>
                  <a:pt x="106" y="22"/>
                  <a:pt x="106" y="22"/>
                  <a:pt x="106" y="22"/>
                </a:cubicBezTo>
                <a:cubicBezTo>
                  <a:pt x="104" y="24"/>
                  <a:pt x="100" y="25"/>
                  <a:pt x="98" y="23"/>
                </a:cubicBezTo>
                <a:cubicBezTo>
                  <a:pt x="88" y="19"/>
                  <a:pt x="88" y="19"/>
                  <a:pt x="88" y="19"/>
                </a:cubicBezTo>
                <a:cubicBezTo>
                  <a:pt x="85" y="18"/>
                  <a:pt x="83" y="15"/>
                  <a:pt x="83" y="12"/>
                </a:cubicBezTo>
                <a:cubicBezTo>
                  <a:pt x="83" y="6"/>
                  <a:pt x="83" y="6"/>
                  <a:pt x="83" y="6"/>
                </a:cubicBezTo>
                <a:cubicBezTo>
                  <a:pt x="83" y="2"/>
                  <a:pt x="81" y="0"/>
                  <a:pt x="78" y="0"/>
                </a:cubicBezTo>
                <a:cubicBezTo>
                  <a:pt x="66" y="0"/>
                  <a:pt x="66" y="0"/>
                  <a:pt x="66" y="0"/>
                </a:cubicBezTo>
                <a:cubicBezTo>
                  <a:pt x="63" y="0"/>
                  <a:pt x="61" y="2"/>
                  <a:pt x="61" y="6"/>
                </a:cubicBezTo>
                <a:cubicBezTo>
                  <a:pt x="61" y="12"/>
                  <a:pt x="61" y="12"/>
                  <a:pt x="61" y="12"/>
                </a:cubicBezTo>
                <a:cubicBezTo>
                  <a:pt x="61" y="15"/>
                  <a:pt x="59" y="18"/>
                  <a:pt x="56" y="19"/>
                </a:cubicBezTo>
                <a:cubicBezTo>
                  <a:pt x="46" y="23"/>
                  <a:pt x="46" y="23"/>
                  <a:pt x="46" y="23"/>
                </a:cubicBezTo>
                <a:cubicBezTo>
                  <a:pt x="44" y="25"/>
                  <a:pt x="40" y="24"/>
                  <a:pt x="38" y="22"/>
                </a:cubicBezTo>
                <a:cubicBezTo>
                  <a:pt x="33" y="17"/>
                  <a:pt x="33" y="17"/>
                  <a:pt x="33" y="17"/>
                </a:cubicBezTo>
                <a:cubicBezTo>
                  <a:pt x="31" y="15"/>
                  <a:pt x="27" y="15"/>
                  <a:pt x="25" y="17"/>
                </a:cubicBezTo>
                <a:cubicBezTo>
                  <a:pt x="17" y="25"/>
                  <a:pt x="17" y="25"/>
                  <a:pt x="17" y="25"/>
                </a:cubicBezTo>
                <a:cubicBezTo>
                  <a:pt x="15" y="27"/>
                  <a:pt x="15" y="31"/>
                  <a:pt x="17" y="33"/>
                </a:cubicBezTo>
                <a:cubicBezTo>
                  <a:pt x="22" y="38"/>
                  <a:pt x="22" y="38"/>
                  <a:pt x="22" y="38"/>
                </a:cubicBezTo>
                <a:cubicBezTo>
                  <a:pt x="24" y="40"/>
                  <a:pt x="25" y="44"/>
                  <a:pt x="23" y="46"/>
                </a:cubicBezTo>
                <a:cubicBezTo>
                  <a:pt x="19" y="56"/>
                  <a:pt x="19" y="56"/>
                  <a:pt x="19" y="56"/>
                </a:cubicBezTo>
                <a:cubicBezTo>
                  <a:pt x="18" y="59"/>
                  <a:pt x="15" y="61"/>
                  <a:pt x="12" y="61"/>
                </a:cubicBezTo>
                <a:cubicBezTo>
                  <a:pt x="6" y="61"/>
                  <a:pt x="6" y="61"/>
                  <a:pt x="6" y="61"/>
                </a:cubicBezTo>
                <a:cubicBezTo>
                  <a:pt x="2" y="61"/>
                  <a:pt x="0" y="63"/>
                  <a:pt x="0" y="66"/>
                </a:cubicBezTo>
                <a:cubicBezTo>
                  <a:pt x="0" y="78"/>
                  <a:pt x="0" y="78"/>
                  <a:pt x="0" y="78"/>
                </a:cubicBezTo>
                <a:cubicBezTo>
                  <a:pt x="0" y="81"/>
                  <a:pt x="2" y="83"/>
                  <a:pt x="6" y="83"/>
                </a:cubicBezTo>
                <a:cubicBezTo>
                  <a:pt x="12" y="83"/>
                  <a:pt x="12" y="83"/>
                  <a:pt x="12" y="83"/>
                </a:cubicBezTo>
                <a:cubicBezTo>
                  <a:pt x="15" y="83"/>
                  <a:pt x="18" y="85"/>
                  <a:pt x="19" y="88"/>
                </a:cubicBezTo>
                <a:cubicBezTo>
                  <a:pt x="23" y="98"/>
                  <a:pt x="23" y="98"/>
                  <a:pt x="23" y="98"/>
                </a:cubicBezTo>
                <a:cubicBezTo>
                  <a:pt x="25" y="100"/>
                  <a:pt x="24" y="104"/>
                  <a:pt x="22" y="106"/>
                </a:cubicBezTo>
                <a:cubicBezTo>
                  <a:pt x="17" y="111"/>
                  <a:pt x="17" y="111"/>
                  <a:pt x="17" y="111"/>
                </a:cubicBezTo>
                <a:cubicBezTo>
                  <a:pt x="15" y="113"/>
                  <a:pt x="15" y="117"/>
                  <a:pt x="17" y="119"/>
                </a:cubicBezTo>
                <a:cubicBezTo>
                  <a:pt x="25" y="127"/>
                  <a:pt x="25" y="127"/>
                  <a:pt x="25" y="127"/>
                </a:cubicBezTo>
                <a:cubicBezTo>
                  <a:pt x="27" y="129"/>
                  <a:pt x="31" y="129"/>
                  <a:pt x="33" y="127"/>
                </a:cubicBezTo>
                <a:cubicBezTo>
                  <a:pt x="38" y="122"/>
                  <a:pt x="38" y="122"/>
                  <a:pt x="38" y="122"/>
                </a:cubicBezTo>
                <a:cubicBezTo>
                  <a:pt x="40" y="120"/>
                  <a:pt x="44" y="119"/>
                  <a:pt x="46" y="121"/>
                </a:cubicBezTo>
                <a:cubicBezTo>
                  <a:pt x="56" y="125"/>
                  <a:pt x="56" y="125"/>
                  <a:pt x="56" y="125"/>
                </a:cubicBezTo>
                <a:cubicBezTo>
                  <a:pt x="59" y="126"/>
                  <a:pt x="61" y="129"/>
                  <a:pt x="61" y="132"/>
                </a:cubicBezTo>
                <a:cubicBezTo>
                  <a:pt x="61" y="138"/>
                  <a:pt x="61" y="138"/>
                  <a:pt x="61" y="138"/>
                </a:cubicBezTo>
                <a:cubicBezTo>
                  <a:pt x="61" y="142"/>
                  <a:pt x="63" y="144"/>
                  <a:pt x="66" y="144"/>
                </a:cubicBezTo>
                <a:cubicBezTo>
                  <a:pt x="78" y="144"/>
                  <a:pt x="78" y="144"/>
                  <a:pt x="78" y="144"/>
                </a:cubicBezTo>
                <a:cubicBezTo>
                  <a:pt x="81" y="144"/>
                  <a:pt x="83" y="142"/>
                  <a:pt x="83" y="138"/>
                </a:cubicBezTo>
                <a:cubicBezTo>
                  <a:pt x="83" y="132"/>
                  <a:pt x="83" y="132"/>
                  <a:pt x="83" y="132"/>
                </a:cubicBezTo>
                <a:cubicBezTo>
                  <a:pt x="83" y="129"/>
                  <a:pt x="85" y="126"/>
                  <a:pt x="88" y="125"/>
                </a:cubicBezTo>
                <a:cubicBezTo>
                  <a:pt x="98" y="121"/>
                  <a:pt x="98" y="121"/>
                  <a:pt x="98" y="121"/>
                </a:cubicBezTo>
                <a:cubicBezTo>
                  <a:pt x="100" y="119"/>
                  <a:pt x="104" y="120"/>
                  <a:pt x="106" y="122"/>
                </a:cubicBezTo>
                <a:cubicBezTo>
                  <a:pt x="111" y="127"/>
                  <a:pt x="111" y="127"/>
                  <a:pt x="111" y="127"/>
                </a:cubicBezTo>
                <a:cubicBezTo>
                  <a:pt x="113" y="129"/>
                  <a:pt x="117" y="129"/>
                  <a:pt x="119" y="127"/>
                </a:cubicBezTo>
                <a:cubicBezTo>
                  <a:pt x="127" y="119"/>
                  <a:pt x="127" y="119"/>
                  <a:pt x="127" y="119"/>
                </a:cubicBezTo>
                <a:cubicBezTo>
                  <a:pt x="129" y="117"/>
                  <a:pt x="129" y="113"/>
                  <a:pt x="127" y="111"/>
                </a:cubicBezTo>
                <a:cubicBezTo>
                  <a:pt x="122" y="106"/>
                  <a:pt x="122" y="106"/>
                  <a:pt x="122" y="106"/>
                </a:cubicBezTo>
                <a:cubicBezTo>
                  <a:pt x="120" y="104"/>
                  <a:pt x="119" y="100"/>
                  <a:pt x="121" y="98"/>
                </a:cubicBezTo>
                <a:cubicBezTo>
                  <a:pt x="125" y="88"/>
                  <a:pt x="125" y="88"/>
                  <a:pt x="125" y="88"/>
                </a:cubicBezTo>
                <a:cubicBezTo>
                  <a:pt x="126" y="85"/>
                  <a:pt x="129" y="83"/>
                  <a:pt x="132" y="83"/>
                </a:cubicBezTo>
                <a:cubicBezTo>
                  <a:pt x="138" y="83"/>
                  <a:pt x="138" y="83"/>
                  <a:pt x="138" y="83"/>
                </a:cubicBezTo>
                <a:cubicBezTo>
                  <a:pt x="142" y="83"/>
                  <a:pt x="144" y="81"/>
                  <a:pt x="144" y="78"/>
                </a:cubicBezTo>
                <a:cubicBezTo>
                  <a:pt x="144" y="66"/>
                  <a:pt x="144" y="66"/>
                  <a:pt x="144" y="66"/>
                </a:cubicBezTo>
                <a:cubicBezTo>
                  <a:pt x="144" y="63"/>
                  <a:pt x="142" y="61"/>
                  <a:pt x="138" y="61"/>
                </a:cubicBezTo>
                <a:moveTo>
                  <a:pt x="100" y="72"/>
                </a:moveTo>
                <a:cubicBezTo>
                  <a:pt x="100" y="87"/>
                  <a:pt x="87" y="100"/>
                  <a:pt x="72" y="100"/>
                </a:cubicBezTo>
                <a:cubicBezTo>
                  <a:pt x="57" y="100"/>
                  <a:pt x="44" y="87"/>
                  <a:pt x="44" y="72"/>
                </a:cubicBezTo>
                <a:cubicBezTo>
                  <a:pt x="44" y="57"/>
                  <a:pt x="57" y="44"/>
                  <a:pt x="72" y="44"/>
                </a:cubicBezTo>
                <a:cubicBezTo>
                  <a:pt x="87" y="44"/>
                  <a:pt x="100" y="57"/>
                  <a:pt x="100" y="72"/>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4" name="组合 13"/>
          <p:cNvGrpSpPr/>
          <p:nvPr/>
        </p:nvGrpSpPr>
        <p:grpSpPr>
          <a:xfrm>
            <a:off x="8402955" y="619125"/>
            <a:ext cx="750570" cy="535305"/>
            <a:chOff x="4122738" y="1968500"/>
            <a:chExt cx="361950" cy="258763"/>
          </a:xfrm>
          <a:solidFill>
            <a:schemeClr val="bg1"/>
          </a:solidFill>
        </p:grpSpPr>
        <p:sp>
          <p:nvSpPr>
            <p:cNvPr id="15" name="Freeform 39"/>
            <p:cNvSpPr/>
            <p:nvPr/>
          </p:nvSpPr>
          <p:spPr>
            <a:xfrm>
              <a:off x="4281488" y="2109788"/>
              <a:ext cx="203200" cy="117475"/>
            </a:xfrm>
            <a:custGeom>
              <a:avLst/>
              <a:gdLst/>
              <a:ahLst/>
              <a:cxnLst>
                <a:cxn ang="0">
                  <a:pos x="203019" y="63652"/>
                </a:cxn>
                <a:cxn ang="0">
                  <a:pos x="121811" y="9093"/>
                </a:cxn>
                <a:cxn ang="0">
                  <a:pos x="121811" y="43192"/>
                </a:cxn>
                <a:cxn ang="0">
                  <a:pos x="119556" y="43192"/>
                </a:cxn>
                <a:cxn ang="0">
                  <a:pos x="63161" y="43192"/>
                </a:cxn>
                <a:cxn ang="0">
                  <a:pos x="27069" y="0"/>
                </a:cxn>
                <a:cxn ang="0">
                  <a:pos x="0" y="31826"/>
                </a:cxn>
                <a:cxn ang="0">
                  <a:pos x="38348" y="77292"/>
                </a:cxn>
                <a:cxn ang="0">
                  <a:pos x="54138" y="84112"/>
                </a:cxn>
                <a:cxn ang="0">
                  <a:pos x="119556" y="84112"/>
                </a:cxn>
                <a:cxn ang="0">
                  <a:pos x="121811" y="84112"/>
                </a:cxn>
                <a:cxn ang="0">
                  <a:pos x="121811" y="118211"/>
                </a:cxn>
                <a:cxn ang="0">
                  <a:pos x="203019" y="63652"/>
                </a:cxn>
              </a:cxnLst>
              <a:rect l="0" t="0" r="0" b="0"/>
              <a:pathLst>
                <a:path w="90" h="52">
                  <a:moveTo>
                    <a:pt x="90" y="28"/>
                  </a:moveTo>
                  <a:cubicBezTo>
                    <a:pt x="54" y="4"/>
                    <a:pt x="54" y="4"/>
                    <a:pt x="54" y="4"/>
                  </a:cubicBezTo>
                  <a:cubicBezTo>
                    <a:pt x="54" y="19"/>
                    <a:pt x="54" y="19"/>
                    <a:pt x="54" y="19"/>
                  </a:cubicBezTo>
                  <a:cubicBezTo>
                    <a:pt x="53" y="19"/>
                    <a:pt x="53" y="19"/>
                    <a:pt x="53" y="19"/>
                  </a:cubicBezTo>
                  <a:cubicBezTo>
                    <a:pt x="28" y="19"/>
                    <a:pt x="28" y="19"/>
                    <a:pt x="28" y="19"/>
                  </a:cubicBezTo>
                  <a:cubicBezTo>
                    <a:pt x="12" y="0"/>
                    <a:pt x="12" y="0"/>
                    <a:pt x="12" y="0"/>
                  </a:cubicBezTo>
                  <a:cubicBezTo>
                    <a:pt x="0" y="14"/>
                    <a:pt x="0" y="14"/>
                    <a:pt x="0" y="14"/>
                  </a:cubicBezTo>
                  <a:cubicBezTo>
                    <a:pt x="17" y="34"/>
                    <a:pt x="17" y="34"/>
                    <a:pt x="17" y="34"/>
                  </a:cubicBezTo>
                  <a:cubicBezTo>
                    <a:pt x="18" y="36"/>
                    <a:pt x="21" y="37"/>
                    <a:pt x="24" y="37"/>
                  </a:cubicBezTo>
                  <a:cubicBezTo>
                    <a:pt x="53" y="37"/>
                    <a:pt x="53" y="37"/>
                    <a:pt x="53" y="37"/>
                  </a:cubicBezTo>
                  <a:cubicBezTo>
                    <a:pt x="54" y="37"/>
                    <a:pt x="54" y="37"/>
                    <a:pt x="54" y="37"/>
                  </a:cubicBezTo>
                  <a:cubicBezTo>
                    <a:pt x="54" y="52"/>
                    <a:pt x="54" y="52"/>
                    <a:pt x="54" y="52"/>
                  </a:cubicBezTo>
                  <a:lnTo>
                    <a:pt x="90" y="28"/>
                  </a:lnTo>
                  <a:close/>
                </a:path>
              </a:pathLst>
            </a:custGeom>
            <a:grpFill/>
            <a:ln w="9525">
              <a:noFill/>
            </a:ln>
          </p:spPr>
          <p:txBody>
            <a:bodyPr/>
            <a:lstStyle/>
            <a:p>
              <a:pPr fontAlgn="auto"/>
              <a:endParaRPr lang="zh-CN" altLang="en-US" noProof="1"/>
            </a:p>
          </p:txBody>
        </p:sp>
        <p:sp>
          <p:nvSpPr>
            <p:cNvPr id="16" name="Freeform 40"/>
            <p:cNvSpPr/>
            <p:nvPr/>
          </p:nvSpPr>
          <p:spPr>
            <a:xfrm>
              <a:off x="4124325" y="2001838"/>
              <a:ext cx="139700" cy="84137"/>
            </a:xfrm>
            <a:custGeom>
              <a:avLst/>
              <a:gdLst/>
              <a:ahLst/>
              <a:cxnLst>
                <a:cxn ang="0">
                  <a:pos x="87293" y="0"/>
                </a:cxn>
                <a:cxn ang="0">
                  <a:pos x="20144" y="0"/>
                </a:cxn>
                <a:cxn ang="0">
                  <a:pos x="0" y="20628"/>
                </a:cxn>
                <a:cxn ang="0">
                  <a:pos x="20144" y="41256"/>
                </a:cxn>
                <a:cxn ang="0">
                  <a:pos x="76101" y="41256"/>
                </a:cxn>
                <a:cxn ang="0">
                  <a:pos x="111914" y="84804"/>
                </a:cxn>
                <a:cxn ang="0">
                  <a:pos x="138773" y="52716"/>
                </a:cxn>
                <a:cxn ang="0">
                  <a:pos x="100722" y="6876"/>
                </a:cxn>
                <a:cxn ang="0">
                  <a:pos x="87293" y="0"/>
                </a:cxn>
              </a:cxnLst>
              <a:rect l="0" t="0" r="0" b="0"/>
              <a:pathLst>
                <a:path w="62" h="37">
                  <a:moveTo>
                    <a:pt x="39" y="0"/>
                  </a:moveTo>
                  <a:cubicBezTo>
                    <a:pt x="9" y="0"/>
                    <a:pt x="9" y="0"/>
                    <a:pt x="9" y="0"/>
                  </a:cubicBezTo>
                  <a:cubicBezTo>
                    <a:pt x="4" y="0"/>
                    <a:pt x="0" y="4"/>
                    <a:pt x="0" y="9"/>
                  </a:cubicBezTo>
                  <a:cubicBezTo>
                    <a:pt x="0" y="14"/>
                    <a:pt x="4" y="18"/>
                    <a:pt x="9" y="18"/>
                  </a:cubicBezTo>
                  <a:cubicBezTo>
                    <a:pt x="34" y="18"/>
                    <a:pt x="34" y="18"/>
                    <a:pt x="34" y="18"/>
                  </a:cubicBezTo>
                  <a:cubicBezTo>
                    <a:pt x="50" y="37"/>
                    <a:pt x="50" y="37"/>
                    <a:pt x="50" y="37"/>
                  </a:cubicBezTo>
                  <a:cubicBezTo>
                    <a:pt x="62" y="23"/>
                    <a:pt x="62" y="23"/>
                    <a:pt x="62" y="23"/>
                  </a:cubicBezTo>
                  <a:cubicBezTo>
                    <a:pt x="45" y="3"/>
                    <a:pt x="45" y="3"/>
                    <a:pt x="45" y="3"/>
                  </a:cubicBezTo>
                  <a:cubicBezTo>
                    <a:pt x="44" y="1"/>
                    <a:pt x="41" y="0"/>
                    <a:pt x="39" y="0"/>
                  </a:cubicBezTo>
                </a:path>
              </a:pathLst>
            </a:custGeom>
            <a:grpFill/>
            <a:ln w="9525">
              <a:noFill/>
            </a:ln>
          </p:spPr>
          <p:txBody>
            <a:bodyPr/>
            <a:lstStyle/>
            <a:p>
              <a:pPr fontAlgn="auto"/>
              <a:endParaRPr lang="zh-CN" altLang="en-US" noProof="1"/>
            </a:p>
          </p:txBody>
        </p:sp>
        <p:sp>
          <p:nvSpPr>
            <p:cNvPr id="17" name="Freeform 41"/>
            <p:cNvSpPr/>
            <p:nvPr/>
          </p:nvSpPr>
          <p:spPr>
            <a:xfrm>
              <a:off x="4122738" y="1968500"/>
              <a:ext cx="361950" cy="225425"/>
            </a:xfrm>
            <a:custGeom>
              <a:avLst/>
              <a:gdLst/>
              <a:ahLst/>
              <a:cxnLst>
                <a:cxn ang="0">
                  <a:pos x="362350" y="54823"/>
                </a:cxn>
                <a:cxn ang="0">
                  <a:pos x="280821" y="0"/>
                </a:cxn>
                <a:cxn ang="0">
                  <a:pos x="280821" y="34264"/>
                </a:cxn>
                <a:cxn ang="0">
                  <a:pos x="278557" y="34264"/>
                </a:cxn>
                <a:cxn ang="0">
                  <a:pos x="212881" y="34264"/>
                </a:cxn>
                <a:cxn ang="0">
                  <a:pos x="197028" y="41117"/>
                </a:cxn>
                <a:cxn ang="0">
                  <a:pos x="79264" y="185026"/>
                </a:cxn>
                <a:cxn ang="0">
                  <a:pos x="20382" y="185026"/>
                </a:cxn>
                <a:cxn ang="0">
                  <a:pos x="0" y="205585"/>
                </a:cxn>
                <a:cxn ang="0">
                  <a:pos x="20382" y="226143"/>
                </a:cxn>
                <a:cxn ang="0">
                  <a:pos x="90588" y="226143"/>
                </a:cxn>
                <a:cxn ang="0">
                  <a:pos x="104176" y="219290"/>
                </a:cxn>
                <a:cxn ang="0">
                  <a:pos x="221939" y="75381"/>
                </a:cxn>
                <a:cxn ang="0">
                  <a:pos x="278557" y="75381"/>
                </a:cxn>
                <a:cxn ang="0">
                  <a:pos x="280821" y="75381"/>
                </a:cxn>
                <a:cxn ang="0">
                  <a:pos x="280821" y="109645"/>
                </a:cxn>
                <a:cxn ang="0">
                  <a:pos x="362350" y="54823"/>
                </a:cxn>
              </a:cxnLst>
              <a:rect l="0" t="0" r="0" b="0"/>
              <a:pathLst>
                <a:path w="160" h="99">
                  <a:moveTo>
                    <a:pt x="160" y="24"/>
                  </a:moveTo>
                  <a:cubicBezTo>
                    <a:pt x="124" y="0"/>
                    <a:pt x="124" y="0"/>
                    <a:pt x="124" y="0"/>
                  </a:cubicBezTo>
                  <a:cubicBezTo>
                    <a:pt x="124" y="15"/>
                    <a:pt x="124" y="15"/>
                    <a:pt x="124" y="15"/>
                  </a:cubicBezTo>
                  <a:cubicBezTo>
                    <a:pt x="123" y="15"/>
                    <a:pt x="123" y="15"/>
                    <a:pt x="123" y="15"/>
                  </a:cubicBezTo>
                  <a:cubicBezTo>
                    <a:pt x="94" y="15"/>
                    <a:pt x="94" y="15"/>
                    <a:pt x="94" y="15"/>
                  </a:cubicBezTo>
                  <a:cubicBezTo>
                    <a:pt x="91" y="15"/>
                    <a:pt x="88" y="16"/>
                    <a:pt x="87" y="18"/>
                  </a:cubicBezTo>
                  <a:cubicBezTo>
                    <a:pt x="35" y="81"/>
                    <a:pt x="35" y="81"/>
                    <a:pt x="35" y="81"/>
                  </a:cubicBezTo>
                  <a:cubicBezTo>
                    <a:pt x="9" y="81"/>
                    <a:pt x="9" y="81"/>
                    <a:pt x="9" y="81"/>
                  </a:cubicBezTo>
                  <a:cubicBezTo>
                    <a:pt x="5" y="81"/>
                    <a:pt x="0" y="85"/>
                    <a:pt x="0" y="90"/>
                  </a:cubicBezTo>
                  <a:cubicBezTo>
                    <a:pt x="0" y="95"/>
                    <a:pt x="5" y="99"/>
                    <a:pt x="9" y="99"/>
                  </a:cubicBezTo>
                  <a:cubicBezTo>
                    <a:pt x="40" y="99"/>
                    <a:pt x="40" y="99"/>
                    <a:pt x="40" y="99"/>
                  </a:cubicBezTo>
                  <a:cubicBezTo>
                    <a:pt x="42" y="99"/>
                    <a:pt x="45" y="98"/>
                    <a:pt x="46" y="96"/>
                  </a:cubicBezTo>
                  <a:cubicBezTo>
                    <a:pt x="98" y="33"/>
                    <a:pt x="98" y="33"/>
                    <a:pt x="98" y="33"/>
                  </a:cubicBezTo>
                  <a:cubicBezTo>
                    <a:pt x="123" y="33"/>
                    <a:pt x="123" y="33"/>
                    <a:pt x="123" y="33"/>
                  </a:cubicBezTo>
                  <a:cubicBezTo>
                    <a:pt x="124" y="33"/>
                    <a:pt x="124" y="33"/>
                    <a:pt x="124" y="33"/>
                  </a:cubicBezTo>
                  <a:cubicBezTo>
                    <a:pt x="124" y="48"/>
                    <a:pt x="124" y="48"/>
                    <a:pt x="124" y="48"/>
                  </a:cubicBezTo>
                  <a:lnTo>
                    <a:pt x="160" y="24"/>
                  </a:lnTo>
                  <a:close/>
                </a:path>
              </a:pathLst>
            </a:custGeom>
            <a:grpFill/>
            <a:ln w="9525">
              <a:noFill/>
            </a:ln>
          </p:spPr>
          <p:txBody>
            <a:bodyPr/>
            <a:lstStyle/>
            <a:p>
              <a:pPr fontAlgn="auto"/>
              <a:endParaRPr lang="zh-CN" altLang="en-US" noProof="1"/>
            </a:p>
          </p:txBody>
        </p:sp>
      </p:grpSp>
      <p:grpSp>
        <p:nvGrpSpPr>
          <p:cNvPr id="22" name="组合 21"/>
          <p:cNvGrpSpPr/>
          <p:nvPr/>
        </p:nvGrpSpPr>
        <p:grpSpPr>
          <a:xfrm>
            <a:off x="0" y="87630"/>
            <a:ext cx="8169910" cy="6769735"/>
            <a:chOff x="1884" y="390"/>
            <a:chExt cx="12866" cy="10800"/>
          </a:xfrm>
        </p:grpSpPr>
        <p:pic>
          <p:nvPicPr>
            <p:cNvPr id="100" name="图片 99"/>
            <p:cNvPicPr/>
            <p:nvPr/>
          </p:nvPicPr>
          <p:blipFill>
            <a:blip r:embed="rId1"/>
            <a:stretch>
              <a:fillRect/>
            </a:stretch>
          </p:blipFill>
          <p:spPr>
            <a:xfrm>
              <a:off x="1884" y="390"/>
              <a:ext cx="8440" cy="5456"/>
            </a:xfrm>
            <a:prstGeom prst="rect">
              <a:avLst/>
            </a:prstGeom>
            <a:noFill/>
            <a:ln w="9525">
              <a:noFill/>
            </a:ln>
          </p:spPr>
        </p:pic>
        <p:sp>
          <p:nvSpPr>
            <p:cNvPr id="101" name="文本框 100"/>
            <p:cNvSpPr txBox="1"/>
            <p:nvPr/>
          </p:nvSpPr>
          <p:spPr>
            <a:xfrm>
              <a:off x="4149" y="2177"/>
              <a:ext cx="4359" cy="636"/>
            </a:xfrm>
            <a:prstGeom prst="rect">
              <a:avLst/>
            </a:prstGeom>
            <a:noFill/>
            <a:ln w="9525">
              <a:noFill/>
            </a:ln>
          </p:spPr>
          <p:txBody>
            <a:bodyPr wrap="square">
              <a:spAutoFit/>
            </a:bodyPr>
            <a:p>
              <a:pPr marL="0" indent="0" algn="l"/>
              <a:r>
                <a:rPr lang="zh-CN" sz="2000" b="1">
                  <a:solidFill>
                    <a:srgbClr val="000000"/>
                  </a:solidFill>
                  <a:latin typeface="华文楷体" panose="02010600040101010101" charset="-122"/>
                  <a:ea typeface="华文楷体" panose="02010600040101010101" charset="-122"/>
                </a:rPr>
                <a:t>经济主成分碎石图</a:t>
              </a:r>
              <a:endParaRPr lang="zh-CN" altLang="en-US" sz="2000" b="1">
                <a:solidFill>
                  <a:srgbClr val="000000"/>
                </a:solidFill>
                <a:latin typeface="华文楷体" panose="02010600040101010101" charset="-122"/>
                <a:ea typeface="华文楷体" panose="02010600040101010101" charset="-122"/>
              </a:endParaRPr>
            </a:p>
          </p:txBody>
        </p:sp>
        <p:pic>
          <p:nvPicPr>
            <p:cNvPr id="19" name="图片 18"/>
            <p:cNvPicPr/>
            <p:nvPr/>
          </p:nvPicPr>
          <p:blipFill>
            <a:blip r:embed="rId2"/>
            <a:stretch>
              <a:fillRect/>
            </a:stretch>
          </p:blipFill>
          <p:spPr>
            <a:xfrm>
              <a:off x="6435" y="5794"/>
              <a:ext cx="8315" cy="5396"/>
            </a:xfrm>
            <a:prstGeom prst="rect">
              <a:avLst/>
            </a:prstGeom>
            <a:noFill/>
            <a:ln w="9525">
              <a:noFill/>
            </a:ln>
          </p:spPr>
        </p:pic>
        <p:sp>
          <p:nvSpPr>
            <p:cNvPr id="21" name="文本框 20"/>
            <p:cNvSpPr txBox="1"/>
            <p:nvPr/>
          </p:nvSpPr>
          <p:spPr>
            <a:xfrm>
              <a:off x="9384" y="7662"/>
              <a:ext cx="3940" cy="636"/>
            </a:xfrm>
            <a:prstGeom prst="rect">
              <a:avLst/>
            </a:prstGeom>
            <a:noFill/>
            <a:ln w="9525">
              <a:noFill/>
            </a:ln>
          </p:spPr>
          <p:txBody>
            <a:bodyPr wrap="square">
              <a:spAutoFit/>
            </a:bodyPr>
            <a:p>
              <a:pPr marL="0" indent="0" algn="l"/>
              <a:r>
                <a:rPr lang="zh-CN" sz="2000" b="1">
                  <a:latin typeface="华文楷体" panose="02010600040101010101" charset="-122"/>
                  <a:ea typeface="华文楷体" panose="02010600040101010101" charset="-122"/>
                </a:rPr>
                <a:t>环境主成分碎石图</a:t>
              </a:r>
              <a:endParaRPr lang="zh-CN" altLang="en-US" sz="2000" b="1">
                <a:latin typeface="华文楷体" panose="02010600040101010101" charset="-122"/>
                <a:ea typeface="华文楷体" panose="02010600040101010101" charset="-122"/>
              </a:endParaRPr>
            </a:p>
          </p:txBody>
        </p:sp>
      </p:grpSp>
      <p:graphicFrame>
        <p:nvGraphicFramePr>
          <p:cNvPr id="13" name="表格 12"/>
          <p:cNvGraphicFramePr/>
          <p:nvPr/>
        </p:nvGraphicFramePr>
        <p:xfrm>
          <a:off x="1015365" y="1936750"/>
          <a:ext cx="5149215" cy="3714750"/>
        </p:xfrm>
        <a:graphic>
          <a:graphicData uri="http://schemas.openxmlformats.org/drawingml/2006/table">
            <a:tbl>
              <a:tblPr firstRow="1" bandRow="1">
                <a:tableStyleId>{5202B0CA-FC54-4496-8BCA-5EF66A818D29}</a:tableStyleId>
              </a:tblPr>
              <a:tblGrid>
                <a:gridCol w="1090930"/>
                <a:gridCol w="1276985"/>
                <a:gridCol w="2781300"/>
              </a:tblGrid>
              <a:tr h="285750">
                <a:tc>
                  <a:txBody>
                    <a:bodyPr/>
                    <a:p>
                      <a:pPr indent="0" algn="ctr">
                        <a:buNone/>
                      </a:pPr>
                      <a:r>
                        <a:rPr lang="en-US" sz="1600"/>
                        <a:t>目标层</a:t>
                      </a:r>
                      <a:endParaRPr lang="en-US" altLang="en-US" sz="1600"/>
                    </a:p>
                  </a:txBody>
                  <a:tcPr marL="7620" marR="7620" marT="7620" marB="0" vert="horz" anchor="ctr"/>
                </a:tc>
                <a:tc>
                  <a:txBody>
                    <a:bodyPr/>
                    <a:p>
                      <a:pPr indent="0" algn="ctr">
                        <a:buNone/>
                      </a:pPr>
                      <a:r>
                        <a:rPr lang="en-US" sz="1600"/>
                        <a:t>准则层</a:t>
                      </a:r>
                      <a:endParaRPr lang="en-US" altLang="en-US" sz="1600"/>
                    </a:p>
                  </a:txBody>
                  <a:tcPr marL="7620" marR="7620" marT="7620" marB="0" vert="horz" anchor="ctr"/>
                </a:tc>
                <a:tc>
                  <a:txBody>
                    <a:bodyPr/>
                    <a:p>
                      <a:pPr indent="0" algn="ctr">
                        <a:buNone/>
                      </a:pPr>
                      <a:r>
                        <a:rPr lang="en-US" sz="1600"/>
                        <a:t>指标层</a:t>
                      </a:r>
                      <a:endParaRPr lang="en-US" altLang="en-US" sz="1600"/>
                    </a:p>
                  </a:txBody>
                  <a:tcPr marL="7620" marR="7620" marT="7620" marB="0" vert="horz" anchor="ctr"/>
                </a:tc>
              </a:tr>
              <a:tr h="285750">
                <a:tc rowSpan="5">
                  <a:txBody>
                    <a:bodyPr/>
                    <a:p>
                      <a:pPr indent="0" algn="ctr">
                        <a:buNone/>
                      </a:pPr>
                      <a:r>
                        <a:rPr lang="en-US" sz="1600"/>
                        <a:t>环境质量系统</a:t>
                      </a:r>
                      <a:endParaRPr lang="en-US" altLang="en-US" sz="1600"/>
                    </a:p>
                  </a:txBody>
                  <a:tcPr marL="7620" marR="7620" marT="7620" marB="0" vert="horz" anchor="ctr">
                    <a:lnB w="12700">
                      <a:solidFill>
                        <a:schemeClr val="tx1"/>
                      </a:solidFill>
                      <a:prstDash val="solid"/>
                    </a:lnB>
                    <a:solidFill>
                      <a:schemeClr val="bg1">
                        <a:lumMod val="85000"/>
                      </a:schemeClr>
                    </a:solidFill>
                  </a:tcPr>
                </a:tc>
                <a:tc rowSpan="2">
                  <a:txBody>
                    <a:bodyPr/>
                    <a:p>
                      <a:pPr indent="0" algn="ctr">
                        <a:buNone/>
                      </a:pPr>
                      <a:r>
                        <a:rPr lang="en-US" sz="1600"/>
                        <a:t>工业污染</a:t>
                      </a:r>
                      <a:endParaRPr lang="en-US" altLang="en-US" sz="1600"/>
                    </a:p>
                  </a:txBody>
                  <a:tcPr marL="7620" marR="7620" marT="7620" marB="0" vert="horz" anchor="ctr">
                    <a:solidFill>
                      <a:schemeClr val="bg1">
                        <a:lumMod val="75000"/>
                      </a:schemeClr>
                    </a:solidFill>
                  </a:tcPr>
                </a:tc>
                <a:tc>
                  <a:txBody>
                    <a:bodyPr/>
                    <a:p>
                      <a:pPr indent="0" algn="ctr">
                        <a:buNone/>
                      </a:pPr>
                      <a:r>
                        <a:rPr lang="en-US" sz="1600"/>
                        <a:t>工业固体废物产生量</a:t>
                      </a:r>
                      <a:endParaRPr lang="en-US" altLang="en-US" sz="1600"/>
                    </a:p>
                  </a:txBody>
                  <a:tcPr marL="7620" marR="7620" marT="7620" marB="0" vert="horz" anchor="ctr"/>
                </a:tc>
              </a:tr>
              <a:tr h="285750">
                <a:tc vMerge="1">
                  <a:tcPr/>
                </a:tc>
                <a:tc vMerge="1">
                  <a:tcPr/>
                </a:tc>
                <a:tc>
                  <a:txBody>
                    <a:bodyPr/>
                    <a:p>
                      <a:pPr indent="0" algn="ctr">
                        <a:buNone/>
                      </a:pPr>
                      <a:r>
                        <a:rPr lang="en-US" sz="1600"/>
                        <a:t>工业烟粉排放量</a:t>
                      </a:r>
                      <a:endParaRPr lang="en-US" altLang="en-US" sz="1600"/>
                    </a:p>
                  </a:txBody>
                  <a:tcPr marL="7620" marR="7620" marT="7620" marB="0" vert="horz" anchor="ctr"/>
                </a:tc>
              </a:tr>
              <a:tr h="285750">
                <a:tc vMerge="1">
                  <a:tcPr/>
                </a:tc>
                <a:tc rowSpan="3">
                  <a:txBody>
                    <a:bodyPr/>
                    <a:p>
                      <a:pPr indent="0" algn="ctr">
                        <a:buNone/>
                      </a:pPr>
                      <a:r>
                        <a:rPr lang="en-US" sz="1600"/>
                        <a:t>空气质量</a:t>
                      </a:r>
                      <a:endParaRPr lang="en-US" altLang="en-US" sz="1600"/>
                    </a:p>
                  </a:txBody>
                  <a:tcPr marL="7620" marR="7620" marT="7620" marB="0" vert="horz" anchor="ctr">
                    <a:lnB w="12700">
                      <a:solidFill>
                        <a:schemeClr val="tx1"/>
                      </a:solidFill>
                      <a:prstDash val="solid"/>
                    </a:lnB>
                    <a:solidFill>
                      <a:schemeClr val="bg1">
                        <a:lumMod val="75000"/>
                      </a:schemeClr>
                    </a:solidFill>
                  </a:tcPr>
                </a:tc>
                <a:tc>
                  <a:txBody>
                    <a:bodyPr/>
                    <a:p>
                      <a:pPr indent="0" algn="ctr">
                        <a:buNone/>
                      </a:pPr>
                      <a:r>
                        <a:rPr lang="en-US" sz="1600"/>
                        <a:t>二氧化硫日均量</a:t>
                      </a:r>
                      <a:endParaRPr lang="en-US" altLang="en-US" sz="1600"/>
                    </a:p>
                  </a:txBody>
                  <a:tcPr marL="7620" marR="7620" marT="7620" marB="0" vert="horz" anchor="ctr"/>
                </a:tc>
              </a:tr>
              <a:tr h="285750">
                <a:tc vMerge="1">
                  <a:tcPr/>
                </a:tc>
                <a:tc vMerge="1">
                  <a:tcPr/>
                </a:tc>
                <a:tc>
                  <a:txBody>
                    <a:bodyPr/>
                    <a:p>
                      <a:pPr indent="0" algn="ctr">
                        <a:buNone/>
                      </a:pPr>
                      <a:r>
                        <a:rPr lang="en-US" sz="1600"/>
                        <a:t>二氧化氮日均量</a:t>
                      </a:r>
                      <a:endParaRPr lang="en-US" altLang="en-US" sz="1600"/>
                    </a:p>
                  </a:txBody>
                  <a:tcPr marL="7620" marR="7620" marT="7620" marB="0" vert="horz" anchor="ctr"/>
                </a:tc>
              </a:tr>
              <a:tr h="285750">
                <a:tc vMerge="1">
                  <a:tcPr>
                    <a:lnB w="12700">
                      <a:solidFill>
                        <a:schemeClr val="tx1"/>
                      </a:solidFill>
                      <a:prstDash val="solid"/>
                    </a:lnB>
                  </a:tcPr>
                </a:tc>
                <a:tc vMerge="1">
                  <a:tcPr>
                    <a:lnB w="12700">
                      <a:solidFill>
                        <a:schemeClr val="tx1"/>
                      </a:solidFill>
                      <a:prstDash val="solid"/>
                    </a:lnB>
                  </a:tcPr>
                </a:tc>
                <a:tc>
                  <a:txBody>
                    <a:bodyPr/>
                    <a:p>
                      <a:pPr indent="0" algn="ctr">
                        <a:buNone/>
                      </a:pPr>
                      <a:r>
                        <a:rPr lang="en-US" sz="1600"/>
                        <a:t>可吸入颗粒物日均量</a:t>
                      </a:r>
                      <a:endParaRPr lang="en-US" altLang="en-US" sz="1600"/>
                    </a:p>
                  </a:txBody>
                  <a:tcPr marL="7620" marR="7620" marT="7620" marB="0" vert="horz" anchor="ctr">
                    <a:lnB w="12700">
                      <a:solidFill>
                        <a:schemeClr val="tx1"/>
                      </a:solidFill>
                      <a:prstDash val="solid"/>
                    </a:lnB>
                  </a:tcPr>
                </a:tc>
              </a:tr>
              <a:tr h="285750">
                <a:tc rowSpan="7">
                  <a:txBody>
                    <a:bodyPr/>
                    <a:p>
                      <a:pPr indent="0" algn="ctr">
                        <a:buNone/>
                      </a:pPr>
                      <a:r>
                        <a:rPr lang="en-US" sz="1600"/>
                        <a:t>经济形势系统</a:t>
                      </a:r>
                      <a:endParaRPr lang="en-US" altLang="en-US" sz="1600"/>
                    </a:p>
                  </a:txBody>
                  <a:tcPr marL="7620" marR="7620" marT="7620" marB="0" vert="horz" anchor="ctr">
                    <a:lnT w="12700">
                      <a:solidFill>
                        <a:schemeClr val="tx1"/>
                      </a:solidFill>
                      <a:prstDash val="solid"/>
                    </a:lnT>
                    <a:solidFill>
                      <a:schemeClr val="bg1">
                        <a:lumMod val="85000"/>
                      </a:schemeClr>
                    </a:solidFill>
                  </a:tcPr>
                </a:tc>
                <a:tc rowSpan="3">
                  <a:txBody>
                    <a:bodyPr/>
                    <a:p>
                      <a:pPr indent="0" algn="ctr">
                        <a:buNone/>
                      </a:pPr>
                      <a:r>
                        <a:rPr lang="en-US" sz="1600"/>
                        <a:t>经济生产总值</a:t>
                      </a:r>
                      <a:endParaRPr lang="en-US" altLang="en-US" sz="1600"/>
                    </a:p>
                  </a:txBody>
                  <a:tcPr marL="7620" marR="7620" marT="7620" marB="0" vert="horz" anchor="ctr">
                    <a:lnT w="12700">
                      <a:solidFill>
                        <a:schemeClr val="tx1"/>
                      </a:solidFill>
                      <a:prstDash val="solid"/>
                    </a:lnT>
                    <a:solidFill>
                      <a:schemeClr val="bg1">
                        <a:lumMod val="75000"/>
                      </a:schemeClr>
                    </a:solidFill>
                  </a:tcPr>
                </a:tc>
                <a:tc>
                  <a:txBody>
                    <a:bodyPr/>
                    <a:p>
                      <a:pPr indent="0" algn="ctr">
                        <a:buNone/>
                      </a:pPr>
                      <a:r>
                        <a:rPr lang="en-US" sz="1600"/>
                        <a:t>人均地区生产总值</a:t>
                      </a:r>
                      <a:endParaRPr lang="en-US" altLang="en-US" sz="1600"/>
                    </a:p>
                  </a:txBody>
                  <a:tcPr marL="7620" marR="7620" marT="7620" marB="0" vert="horz" anchor="ctr">
                    <a:lnT w="12700">
                      <a:solidFill>
                        <a:schemeClr val="tx1"/>
                      </a:solidFill>
                      <a:prstDash val="solid"/>
                    </a:lnT>
                  </a:tcPr>
                </a:tc>
              </a:tr>
              <a:tr h="285750">
                <a:tc vMerge="1">
                  <a:tcPr/>
                </a:tc>
                <a:tc vMerge="1">
                  <a:tcPr/>
                </a:tc>
                <a:tc>
                  <a:txBody>
                    <a:bodyPr/>
                    <a:p>
                      <a:pPr indent="0" algn="ctr">
                        <a:buNone/>
                      </a:pPr>
                      <a:r>
                        <a:rPr lang="en-US" sz="1600"/>
                        <a:t>农业总产值</a:t>
                      </a:r>
                      <a:endParaRPr lang="en-US" altLang="en-US" sz="1600"/>
                    </a:p>
                  </a:txBody>
                  <a:tcPr marL="7620" marR="7620" marT="7620" marB="0" vert="horz" anchor="ctr"/>
                </a:tc>
              </a:tr>
              <a:tr h="285750">
                <a:tc vMerge="1">
                  <a:tcPr/>
                </a:tc>
                <a:tc vMerge="1">
                  <a:tcPr/>
                </a:tc>
                <a:tc>
                  <a:txBody>
                    <a:bodyPr/>
                    <a:p>
                      <a:pPr indent="0" algn="ctr">
                        <a:buNone/>
                      </a:pPr>
                      <a:r>
                        <a:rPr lang="en-US" sz="1600"/>
                        <a:t>工业总产值</a:t>
                      </a:r>
                      <a:endParaRPr lang="en-US" altLang="en-US" sz="1600"/>
                    </a:p>
                  </a:txBody>
                  <a:tcPr marL="7620" marR="7620" marT="7620" marB="0" vert="horz" anchor="ctr"/>
                </a:tc>
              </a:tr>
              <a:tr h="285750">
                <a:tc vMerge="1">
                  <a:tcPr/>
                </a:tc>
                <a:tc rowSpan="2">
                  <a:txBody>
                    <a:bodyPr/>
                    <a:p>
                      <a:pPr indent="0" algn="ctr">
                        <a:buNone/>
                      </a:pPr>
                      <a:r>
                        <a:rPr lang="en-US" sz="1600"/>
                        <a:t>市民消费力</a:t>
                      </a:r>
                      <a:endParaRPr lang="en-US" altLang="en-US" sz="1600"/>
                    </a:p>
                  </a:txBody>
                  <a:tcPr marL="7620" marR="7620" marT="7620" marB="0" vert="horz" anchor="ctr">
                    <a:solidFill>
                      <a:schemeClr val="bg1">
                        <a:lumMod val="75000"/>
                      </a:schemeClr>
                    </a:solidFill>
                  </a:tcPr>
                </a:tc>
                <a:tc>
                  <a:txBody>
                    <a:bodyPr/>
                    <a:p>
                      <a:pPr indent="0" algn="ctr">
                        <a:buNone/>
                      </a:pPr>
                      <a:r>
                        <a:rPr lang="en-US" sz="1600"/>
                        <a:t>社会消费品零售总额</a:t>
                      </a:r>
                      <a:endParaRPr lang="en-US" altLang="en-US" sz="1600"/>
                    </a:p>
                  </a:txBody>
                  <a:tcPr marL="7620" marR="7620" marT="7620" marB="0" vert="horz" anchor="ctr"/>
                </a:tc>
              </a:tr>
              <a:tr h="285750">
                <a:tc vMerge="1">
                  <a:tcPr/>
                </a:tc>
                <a:tc vMerge="1">
                  <a:tcPr/>
                </a:tc>
                <a:tc>
                  <a:txBody>
                    <a:bodyPr/>
                    <a:p>
                      <a:pPr indent="0" algn="ctr">
                        <a:buNone/>
                      </a:pPr>
                      <a:r>
                        <a:rPr lang="en-US" sz="1600"/>
                        <a:t>固定资产投资额</a:t>
                      </a:r>
                      <a:endParaRPr lang="en-US" altLang="en-US" sz="1600"/>
                    </a:p>
                  </a:txBody>
                  <a:tcPr marL="7620" marR="7620" marT="7620" marB="0" vert="horz" anchor="ctr"/>
                </a:tc>
              </a:tr>
              <a:tr h="285750">
                <a:tc vMerge="1">
                  <a:tcPr/>
                </a:tc>
                <a:tc rowSpan="2">
                  <a:txBody>
                    <a:bodyPr/>
                    <a:p>
                      <a:pPr indent="0" algn="ctr">
                        <a:buNone/>
                      </a:pPr>
                      <a:r>
                        <a:rPr lang="en-US" sz="1600"/>
                        <a:t>政府财政</a:t>
                      </a:r>
                      <a:endParaRPr lang="en-US" altLang="en-US" sz="1600"/>
                    </a:p>
                  </a:txBody>
                  <a:tcPr marL="7620" marR="7620" marT="7620" marB="0" vert="horz" anchor="ctr">
                    <a:solidFill>
                      <a:schemeClr val="bg1">
                        <a:lumMod val="75000"/>
                      </a:schemeClr>
                    </a:solidFill>
                  </a:tcPr>
                </a:tc>
                <a:tc>
                  <a:txBody>
                    <a:bodyPr/>
                    <a:p>
                      <a:pPr indent="0" algn="ctr">
                        <a:buNone/>
                      </a:pPr>
                      <a:r>
                        <a:rPr lang="en-US" sz="1600"/>
                        <a:t>财政收入</a:t>
                      </a:r>
                      <a:endParaRPr lang="en-US" altLang="en-US" sz="1600"/>
                    </a:p>
                  </a:txBody>
                  <a:tcPr marL="7620" marR="7620" marT="7620" marB="0" vert="horz" anchor="ctr"/>
                </a:tc>
              </a:tr>
              <a:tr h="285750">
                <a:tc vMerge="1">
                  <a:tcPr/>
                </a:tc>
                <a:tc vMerge="1">
                  <a:tcPr/>
                </a:tc>
                <a:tc>
                  <a:txBody>
                    <a:bodyPr/>
                    <a:p>
                      <a:pPr indent="0" algn="ctr">
                        <a:buNone/>
                      </a:pPr>
                      <a:r>
                        <a:rPr lang="en-US" sz="1600"/>
                        <a:t>财政支出</a:t>
                      </a:r>
                      <a:endParaRPr lang="en-US" altLang="en-US" sz="1600"/>
                    </a:p>
                  </a:txBody>
                  <a:tcPr marL="7620" marR="7620" marT="7620" marB="0" vert="horz" anchor="ctr"/>
                </a:tc>
              </a:tr>
            </a:tbl>
          </a:graphicData>
        </a:graphic>
      </p:graphicFrame>
      <p:graphicFrame>
        <p:nvGraphicFramePr>
          <p:cNvPr id="24" name="表格 23"/>
          <p:cNvGraphicFramePr/>
          <p:nvPr/>
        </p:nvGraphicFramePr>
        <p:xfrm>
          <a:off x="62865" y="303530"/>
          <a:ext cx="4725035" cy="2987675"/>
        </p:xfrm>
        <a:graphic>
          <a:graphicData uri="http://schemas.openxmlformats.org/drawingml/2006/table">
            <a:tbl>
              <a:tblPr firstRow="1" bandRow="1">
                <a:tableStyleId>{284E427A-3D55-4303-BF80-6455036E1DE7}</a:tableStyleId>
              </a:tblPr>
              <a:tblGrid>
                <a:gridCol w="1477010"/>
                <a:gridCol w="1622425"/>
                <a:gridCol w="1625600"/>
              </a:tblGrid>
              <a:tr h="361315">
                <a:tc>
                  <a:txBody>
                    <a:bodyPr/>
                    <a:p>
                      <a:pPr indent="0" algn="ctr">
                        <a:buNone/>
                      </a:pPr>
                      <a:r>
                        <a:rPr lang="en-US" sz="1800"/>
                        <a:t>主成分序数</a:t>
                      </a:r>
                      <a:endParaRPr lang="en-US" altLang="en-US" sz="1800"/>
                    </a:p>
                  </a:txBody>
                  <a:tcPr marL="7620" marR="7620" marT="7620" marB="0" vert="horz" anchor="ctr"/>
                </a:tc>
                <a:tc>
                  <a:txBody>
                    <a:bodyPr/>
                    <a:p>
                      <a:pPr indent="0" algn="ctr">
                        <a:buNone/>
                      </a:pPr>
                      <a:r>
                        <a:rPr lang="en-US" sz="1800"/>
                        <a:t>经济因子占比</a:t>
                      </a:r>
                      <a:endParaRPr lang="en-US" altLang="en-US" sz="1800"/>
                    </a:p>
                  </a:txBody>
                  <a:tcPr marL="7620" marR="7620" marT="7620" marB="0" vert="horz" anchor="ctr"/>
                </a:tc>
                <a:tc>
                  <a:txBody>
                    <a:bodyPr/>
                    <a:p>
                      <a:pPr indent="0" algn="ctr">
                        <a:buNone/>
                      </a:pPr>
                      <a:r>
                        <a:rPr lang="en-US" sz="1800"/>
                        <a:t>环境因子占比</a:t>
                      </a:r>
                      <a:endParaRPr lang="en-US" altLang="en-US" sz="1800"/>
                    </a:p>
                  </a:txBody>
                  <a:tcPr marL="7620" marR="7620" marT="7620" marB="0" vert="horz" anchor="ctr"/>
                </a:tc>
              </a:tr>
              <a:tr h="375285">
                <a:tc>
                  <a:txBody>
                    <a:bodyPr/>
                    <a:p>
                      <a:pPr indent="0" algn="ctr">
                        <a:buNone/>
                      </a:pPr>
                      <a:r>
                        <a:rPr lang="en-US" sz="1800"/>
                        <a:t>一</a:t>
                      </a:r>
                      <a:endParaRPr lang="en-US" altLang="en-US" sz="1800"/>
                    </a:p>
                  </a:txBody>
                  <a:tcPr marL="7620" marR="7620" marT="7620" marB="0" vert="horz" anchor="ctr"/>
                </a:tc>
                <a:tc>
                  <a:txBody>
                    <a:bodyPr/>
                    <a:p>
                      <a:pPr indent="0" algn="ctr">
                        <a:buNone/>
                      </a:pPr>
                      <a:r>
                        <a:rPr lang="en-US" sz="1800"/>
                        <a:t>0.9919</a:t>
                      </a:r>
                      <a:endParaRPr lang="en-US" altLang="en-US" sz="1800"/>
                    </a:p>
                  </a:txBody>
                  <a:tcPr marL="7620" marR="7620" marT="7620" marB="0" vert="horz" anchor="ctr"/>
                </a:tc>
                <a:tc>
                  <a:txBody>
                    <a:bodyPr/>
                    <a:p>
                      <a:pPr indent="0" algn="ctr">
                        <a:buNone/>
                      </a:pPr>
                      <a:r>
                        <a:rPr lang="en-US" sz="1800"/>
                        <a:t>0.9997</a:t>
                      </a:r>
                      <a:endParaRPr lang="en-US" altLang="en-US" sz="1800"/>
                    </a:p>
                  </a:txBody>
                  <a:tcPr marL="7620" marR="7620" marT="7620" marB="0" vert="horz" anchor="ctr"/>
                </a:tc>
              </a:tr>
              <a:tr h="375285">
                <a:tc>
                  <a:txBody>
                    <a:bodyPr/>
                    <a:p>
                      <a:pPr indent="0" algn="ctr">
                        <a:buNone/>
                      </a:pPr>
                      <a:r>
                        <a:rPr lang="en-US" sz="1800"/>
                        <a:t>二</a:t>
                      </a:r>
                      <a:endParaRPr lang="en-US" altLang="en-US" sz="1800"/>
                    </a:p>
                  </a:txBody>
                  <a:tcPr marL="7620" marR="7620" marT="7620" marB="0" vert="horz" anchor="ctr"/>
                </a:tc>
                <a:tc>
                  <a:txBody>
                    <a:bodyPr/>
                    <a:p>
                      <a:pPr indent="0" algn="ctr">
                        <a:buNone/>
                      </a:pPr>
                      <a:r>
                        <a:rPr lang="en-US" sz="1800"/>
                        <a:t>0.0070</a:t>
                      </a:r>
                      <a:endParaRPr lang="en-US" altLang="en-US" sz="1800"/>
                    </a:p>
                  </a:txBody>
                  <a:tcPr marL="7620" marR="7620" marT="7620" marB="0" vert="horz" anchor="ctr"/>
                </a:tc>
                <a:tc>
                  <a:txBody>
                    <a:bodyPr/>
                    <a:p>
                      <a:pPr indent="0" algn="ctr">
                        <a:buNone/>
                      </a:pPr>
                      <a:r>
                        <a:rPr lang="en-US" sz="1800"/>
                        <a:t>0.0003</a:t>
                      </a:r>
                      <a:endParaRPr lang="en-US" altLang="en-US" sz="1800"/>
                    </a:p>
                  </a:txBody>
                  <a:tcPr marL="7620" marR="7620" marT="7620" marB="0" vert="horz" anchor="ctr"/>
                </a:tc>
              </a:tr>
              <a:tr h="374650">
                <a:tc>
                  <a:txBody>
                    <a:bodyPr/>
                    <a:p>
                      <a:pPr indent="0" algn="ctr">
                        <a:buNone/>
                      </a:pPr>
                      <a:r>
                        <a:rPr lang="en-US" sz="1800"/>
                        <a:t>三</a:t>
                      </a:r>
                      <a:endParaRPr lang="en-US" altLang="en-US" sz="1800"/>
                    </a:p>
                  </a:txBody>
                  <a:tcPr marL="7620" marR="7620" marT="7620" marB="0" vert="horz" anchor="ctr"/>
                </a:tc>
                <a:tc>
                  <a:txBody>
                    <a:bodyPr/>
                    <a:p>
                      <a:pPr indent="0" algn="ctr">
                        <a:buNone/>
                      </a:pPr>
                      <a:r>
                        <a:rPr lang="en-US" sz="1800"/>
                        <a:t>0.0009</a:t>
                      </a:r>
                      <a:endParaRPr lang="en-US" altLang="en-US" sz="1800"/>
                    </a:p>
                  </a:txBody>
                  <a:tcPr marL="7620" marR="7620" marT="7620" marB="0" vert="horz" anchor="ctr"/>
                </a:tc>
                <a:tc>
                  <a:txBody>
                    <a:bodyPr/>
                    <a:p>
                      <a:pPr indent="0" algn="ctr">
                        <a:buNone/>
                      </a:pPr>
                      <a:r>
                        <a:rPr lang="en-US" sz="1800"/>
                        <a:t>0.0000</a:t>
                      </a:r>
                      <a:endParaRPr lang="en-US" altLang="en-US" sz="1800"/>
                    </a:p>
                  </a:txBody>
                  <a:tcPr marL="7620" marR="7620" marT="7620" marB="0" vert="horz" anchor="ctr"/>
                </a:tc>
              </a:tr>
              <a:tr h="375285">
                <a:tc>
                  <a:txBody>
                    <a:bodyPr/>
                    <a:p>
                      <a:pPr indent="0" algn="ctr">
                        <a:buNone/>
                      </a:pPr>
                      <a:r>
                        <a:rPr lang="en-US" sz="1800"/>
                        <a:t>四</a:t>
                      </a:r>
                      <a:endParaRPr lang="en-US" altLang="en-US" sz="1800"/>
                    </a:p>
                  </a:txBody>
                  <a:tcPr marL="7620" marR="7620" marT="7620" marB="0" vert="horz" anchor="ctr"/>
                </a:tc>
                <a:tc>
                  <a:txBody>
                    <a:bodyPr/>
                    <a:p>
                      <a:pPr indent="0" algn="ctr">
                        <a:buNone/>
                      </a:pPr>
                      <a:r>
                        <a:rPr lang="en-US" sz="1800"/>
                        <a:t>0.0003</a:t>
                      </a:r>
                      <a:endParaRPr lang="en-US" altLang="en-US" sz="1800"/>
                    </a:p>
                  </a:txBody>
                  <a:tcPr marL="7620" marR="7620" marT="7620" marB="0" vert="horz" anchor="ctr"/>
                </a:tc>
                <a:tc>
                  <a:txBody>
                    <a:bodyPr/>
                    <a:p>
                      <a:pPr indent="0" algn="ctr">
                        <a:buNone/>
                      </a:pPr>
                      <a:r>
                        <a:rPr lang="en-US" sz="1800"/>
                        <a:t>0.0000</a:t>
                      </a:r>
                      <a:endParaRPr lang="en-US" altLang="en-US" sz="1800"/>
                    </a:p>
                  </a:txBody>
                  <a:tcPr marL="7620" marR="7620" marT="7620" marB="0" vert="horz" anchor="ctr"/>
                </a:tc>
              </a:tr>
              <a:tr h="375920">
                <a:tc>
                  <a:txBody>
                    <a:bodyPr/>
                    <a:p>
                      <a:pPr indent="0" algn="ctr">
                        <a:buNone/>
                      </a:pPr>
                      <a:r>
                        <a:rPr lang="en-US" sz="1800"/>
                        <a:t>五</a:t>
                      </a:r>
                      <a:endParaRPr lang="en-US" altLang="en-US" sz="1800"/>
                    </a:p>
                  </a:txBody>
                  <a:tcPr marL="7620" marR="7620" marT="7620" marB="0" vert="horz" anchor="ctr"/>
                </a:tc>
                <a:tc>
                  <a:txBody>
                    <a:bodyPr/>
                    <a:p>
                      <a:pPr indent="0" algn="ctr">
                        <a:buNone/>
                      </a:pPr>
                      <a:r>
                        <a:rPr lang="en-US" sz="1800"/>
                        <a:t>0.0000</a:t>
                      </a:r>
                      <a:endParaRPr lang="en-US" altLang="en-US" sz="1800"/>
                    </a:p>
                  </a:txBody>
                  <a:tcPr marL="7620" marR="7620" marT="7620" marB="0" vert="horz" anchor="ctr"/>
                </a:tc>
                <a:tc>
                  <a:txBody>
                    <a:bodyPr/>
                    <a:p>
                      <a:pPr indent="0" algn="ctr">
                        <a:buNone/>
                      </a:pPr>
                      <a:r>
                        <a:rPr lang="en-US" sz="1800"/>
                        <a:t>0.0000</a:t>
                      </a:r>
                      <a:endParaRPr lang="en-US" altLang="en-US" sz="1800"/>
                    </a:p>
                  </a:txBody>
                  <a:tcPr marL="7620" marR="7620" marT="7620" marB="0" vert="horz" anchor="ctr"/>
                </a:tc>
              </a:tr>
              <a:tr h="374650">
                <a:tc>
                  <a:txBody>
                    <a:bodyPr/>
                    <a:p>
                      <a:pPr indent="0" algn="ctr">
                        <a:buNone/>
                      </a:pPr>
                      <a:r>
                        <a:rPr lang="en-US" sz="1800"/>
                        <a:t>六</a:t>
                      </a:r>
                      <a:endParaRPr lang="en-US" altLang="en-US" sz="1800"/>
                    </a:p>
                  </a:txBody>
                  <a:tcPr marL="7620" marR="7620" marT="7620" marB="0" vert="horz" anchor="ctr"/>
                </a:tc>
                <a:tc>
                  <a:txBody>
                    <a:bodyPr/>
                    <a:p>
                      <a:pPr indent="0" algn="ctr">
                        <a:buNone/>
                      </a:pPr>
                      <a:r>
                        <a:rPr lang="en-US" sz="1800"/>
                        <a:t>0.0000</a:t>
                      </a:r>
                      <a:endParaRPr lang="en-US" altLang="en-US" sz="1800"/>
                    </a:p>
                  </a:txBody>
                  <a:tcPr marL="7620" marR="7620" marT="7620" marB="0" vert="horz" anchor="ctr"/>
                </a:tc>
                <a:tc>
                  <a:txBody>
                    <a:bodyPr/>
                    <a:p>
                      <a:pPr indent="0" algn="ctr">
                        <a:buNone/>
                      </a:pPr>
                      <a:r>
                        <a:rPr lang="en-US" sz="1800"/>
                        <a:t> </a:t>
                      </a:r>
                      <a:endParaRPr lang="en-US" altLang="en-US" sz="1800"/>
                    </a:p>
                  </a:txBody>
                  <a:tcPr marL="7620" marR="7620" marT="7620" marB="0" vert="horz" anchor="ctr"/>
                </a:tc>
              </a:tr>
              <a:tr h="375285">
                <a:tc>
                  <a:txBody>
                    <a:bodyPr/>
                    <a:p>
                      <a:pPr indent="0" algn="ctr">
                        <a:buNone/>
                      </a:pPr>
                      <a:r>
                        <a:rPr lang="en-US" sz="1800"/>
                        <a:t>七</a:t>
                      </a:r>
                      <a:endParaRPr lang="en-US" altLang="en-US" sz="1800"/>
                    </a:p>
                  </a:txBody>
                  <a:tcPr marL="7620" marR="7620" marT="7620" marB="0" vert="horz" anchor="ctr"/>
                </a:tc>
                <a:tc>
                  <a:txBody>
                    <a:bodyPr/>
                    <a:p>
                      <a:pPr indent="0" algn="ctr">
                        <a:buNone/>
                      </a:pPr>
                      <a:r>
                        <a:rPr lang="en-US" sz="1800"/>
                        <a:t>0.0000</a:t>
                      </a:r>
                      <a:endParaRPr lang="en-US" altLang="en-US" sz="1800"/>
                    </a:p>
                  </a:txBody>
                  <a:tcPr marL="7620" marR="7620" marT="7620" marB="0" vert="horz" anchor="ctr"/>
                </a:tc>
                <a:tc>
                  <a:txBody>
                    <a:bodyPr/>
                    <a:p>
                      <a:pPr indent="0" algn="ctr">
                        <a:buNone/>
                      </a:pPr>
                      <a:endParaRPr lang="en-US" altLang="en-US" sz="1800"/>
                    </a:p>
                  </a:txBody>
                  <a:tcPr marL="7620" marR="7620" marT="7620" marB="0" vert="horz" anchor="ctr"/>
                </a:tc>
              </a:tr>
            </a:tbl>
          </a:graphicData>
        </a:graphic>
      </p:graphicFrame>
      <p:graphicFrame>
        <p:nvGraphicFramePr>
          <p:cNvPr id="25" name="表格 24"/>
          <p:cNvGraphicFramePr/>
          <p:nvPr/>
        </p:nvGraphicFramePr>
        <p:xfrm>
          <a:off x="4886325" y="1370965"/>
          <a:ext cx="3184525" cy="5393055"/>
        </p:xfrm>
        <a:graphic>
          <a:graphicData uri="http://schemas.openxmlformats.org/drawingml/2006/table">
            <a:tbl>
              <a:tblPr firstRow="1" bandRow="1">
                <a:tableStyleId>{08FB837D-C827-4EFA-A057-4D05807E0F7C}</a:tableStyleId>
              </a:tblPr>
              <a:tblGrid>
                <a:gridCol w="701675"/>
                <a:gridCol w="1233805"/>
                <a:gridCol w="1249045"/>
              </a:tblGrid>
              <a:tr h="291465">
                <a:tc>
                  <a:txBody>
                    <a:bodyPr/>
                    <a:p>
                      <a:pPr indent="0" algn="ctr">
                        <a:buNone/>
                      </a:pPr>
                      <a:r>
                        <a:rPr lang="en-US" sz="1000"/>
                        <a:t> </a:t>
                      </a:r>
                      <a:endParaRPr lang="en-US" altLang="en-US" sz="1000"/>
                    </a:p>
                  </a:txBody>
                  <a:tcPr marL="7620" marR="7620" marT="7620" marB="0" vert="horz" anchor="ctr"/>
                </a:tc>
                <a:tc>
                  <a:txBody>
                    <a:bodyPr/>
                    <a:p>
                      <a:pPr indent="0" algn="ctr">
                        <a:buNone/>
                      </a:pPr>
                      <a:r>
                        <a:rPr lang="en-US" sz="1000"/>
                        <a:t>economic score</a:t>
                      </a:r>
                      <a:endParaRPr lang="en-US" altLang="en-US" sz="1000"/>
                    </a:p>
                  </a:txBody>
                  <a:tcPr marL="7620" marR="7620" marT="7620" marB="0" vert="horz" anchor="ctr"/>
                </a:tc>
                <a:tc>
                  <a:txBody>
                    <a:bodyPr/>
                    <a:p>
                      <a:pPr indent="0" algn="ctr">
                        <a:buNone/>
                      </a:pPr>
                      <a:r>
                        <a:rPr lang="en-US" sz="1000"/>
                        <a:t>pollution score</a:t>
                      </a:r>
                      <a:endParaRPr lang="en-US" altLang="en-US" sz="1000"/>
                    </a:p>
                  </a:txBody>
                  <a:tcPr marL="7620" marR="7620" marT="7620" marB="0" vert="horz" anchor="ctr"/>
                </a:tc>
              </a:tr>
              <a:tr h="312420">
                <a:tc>
                  <a:txBody>
                    <a:bodyPr/>
                    <a:p>
                      <a:pPr indent="0" algn="ctr">
                        <a:buNone/>
                      </a:pPr>
                      <a:r>
                        <a:rPr lang="en-US" sz="1000"/>
                        <a:t>2001</a:t>
                      </a:r>
                      <a:endParaRPr lang="en-US" altLang="en-US" sz="1000"/>
                    </a:p>
                  </a:txBody>
                  <a:tcPr marL="7620" marR="7620" marT="7620" marB="0" vert="horz" anchor="ctr"/>
                </a:tc>
                <a:tc>
                  <a:txBody>
                    <a:bodyPr/>
                    <a:p>
                      <a:pPr indent="0" algn="ctr">
                        <a:buNone/>
                      </a:pPr>
                      <a:r>
                        <a:rPr lang="en-US" sz="1000"/>
                        <a:t>0.0000</a:t>
                      </a:r>
                      <a:endParaRPr lang="en-US" altLang="en-US" sz="1000"/>
                    </a:p>
                  </a:txBody>
                  <a:tcPr marL="7620" marR="7620" marT="7620" marB="0" vert="horz" anchor="ctr"/>
                </a:tc>
                <a:tc>
                  <a:txBody>
                    <a:bodyPr/>
                    <a:p>
                      <a:pPr indent="0" algn="ctr">
                        <a:buNone/>
                      </a:pPr>
                      <a:r>
                        <a:rPr lang="en-US" sz="1000"/>
                        <a:t>0.4790</a:t>
                      </a:r>
                      <a:endParaRPr lang="en-US" altLang="en-US" sz="1000"/>
                    </a:p>
                  </a:txBody>
                  <a:tcPr marL="7620" marR="7620" marT="7620" marB="0" vert="horz" anchor="ctr"/>
                </a:tc>
              </a:tr>
              <a:tr h="311785">
                <a:tc>
                  <a:txBody>
                    <a:bodyPr/>
                    <a:p>
                      <a:pPr indent="0" algn="ctr">
                        <a:buNone/>
                      </a:pPr>
                      <a:r>
                        <a:rPr lang="en-US" sz="1000"/>
                        <a:t>2002</a:t>
                      </a:r>
                      <a:endParaRPr lang="en-US" altLang="en-US" sz="1000"/>
                    </a:p>
                  </a:txBody>
                  <a:tcPr marL="7620" marR="7620" marT="7620" marB="0" vert="horz" anchor="ctr"/>
                </a:tc>
                <a:tc>
                  <a:txBody>
                    <a:bodyPr/>
                    <a:p>
                      <a:pPr indent="0" algn="ctr">
                        <a:buNone/>
                      </a:pPr>
                      <a:r>
                        <a:rPr lang="en-US" sz="1000"/>
                        <a:t>0.0302</a:t>
                      </a:r>
                      <a:endParaRPr lang="en-US" altLang="en-US" sz="1000"/>
                    </a:p>
                  </a:txBody>
                  <a:tcPr marL="7620" marR="7620" marT="7620" marB="0" vert="horz" anchor="ctr"/>
                </a:tc>
                <a:tc>
                  <a:txBody>
                    <a:bodyPr/>
                    <a:p>
                      <a:pPr indent="0" algn="ctr">
                        <a:buNone/>
                      </a:pPr>
                      <a:r>
                        <a:rPr lang="en-US" sz="1000"/>
                        <a:t>0.6201</a:t>
                      </a:r>
                      <a:endParaRPr lang="en-US" altLang="en-US" sz="1000"/>
                    </a:p>
                  </a:txBody>
                  <a:tcPr marL="7620" marR="7620" marT="7620" marB="0" vert="horz" anchor="ctr"/>
                </a:tc>
              </a:tr>
              <a:tr h="313055">
                <a:tc>
                  <a:txBody>
                    <a:bodyPr/>
                    <a:p>
                      <a:pPr indent="0" algn="ctr">
                        <a:buNone/>
                      </a:pPr>
                      <a:r>
                        <a:rPr lang="en-US" sz="1000"/>
                        <a:t>2003</a:t>
                      </a:r>
                      <a:endParaRPr lang="en-US" altLang="en-US" sz="1000"/>
                    </a:p>
                  </a:txBody>
                  <a:tcPr marL="7620" marR="7620" marT="7620" marB="0" vert="horz" anchor="ctr"/>
                </a:tc>
                <a:tc>
                  <a:txBody>
                    <a:bodyPr/>
                    <a:p>
                      <a:pPr indent="0" algn="ctr">
                        <a:buNone/>
                      </a:pPr>
                      <a:r>
                        <a:rPr lang="en-US" sz="1000"/>
                        <a:t>0.0975</a:t>
                      </a:r>
                      <a:endParaRPr lang="en-US" altLang="en-US" sz="1000"/>
                    </a:p>
                  </a:txBody>
                  <a:tcPr marL="7620" marR="7620" marT="7620" marB="0" vert="horz" anchor="ctr"/>
                </a:tc>
                <a:tc>
                  <a:txBody>
                    <a:bodyPr/>
                    <a:p>
                      <a:pPr indent="0" algn="ctr">
                        <a:buNone/>
                      </a:pPr>
                      <a:r>
                        <a:rPr lang="en-US" sz="1000"/>
                        <a:t>0.7534</a:t>
                      </a:r>
                      <a:endParaRPr lang="en-US" altLang="en-US" sz="1000"/>
                    </a:p>
                  </a:txBody>
                  <a:tcPr marL="7620" marR="7620" marT="7620" marB="0" vert="horz" anchor="ctr"/>
                </a:tc>
              </a:tr>
              <a:tr h="311785">
                <a:tc>
                  <a:txBody>
                    <a:bodyPr/>
                    <a:p>
                      <a:pPr indent="0" algn="ctr">
                        <a:buNone/>
                      </a:pPr>
                      <a:r>
                        <a:rPr lang="en-US" sz="1000"/>
                        <a:t>2004</a:t>
                      </a:r>
                      <a:endParaRPr lang="en-US" altLang="en-US" sz="1000"/>
                    </a:p>
                  </a:txBody>
                  <a:tcPr marL="7620" marR="7620" marT="7620" marB="0" vert="horz" anchor="ctr"/>
                </a:tc>
                <a:tc>
                  <a:txBody>
                    <a:bodyPr/>
                    <a:p>
                      <a:pPr indent="0" algn="ctr">
                        <a:buNone/>
                      </a:pPr>
                      <a:r>
                        <a:rPr lang="en-US" sz="1000"/>
                        <a:t>0.1546</a:t>
                      </a:r>
                      <a:endParaRPr lang="en-US" altLang="en-US" sz="1000"/>
                    </a:p>
                  </a:txBody>
                  <a:tcPr marL="7620" marR="7620" marT="7620" marB="0" vert="horz" anchor="ctr"/>
                </a:tc>
                <a:tc>
                  <a:txBody>
                    <a:bodyPr/>
                    <a:p>
                      <a:pPr indent="0" algn="ctr">
                        <a:buNone/>
                      </a:pPr>
                      <a:r>
                        <a:rPr lang="en-US" sz="1000"/>
                        <a:t>0.9605</a:t>
                      </a:r>
                      <a:endParaRPr lang="en-US" altLang="en-US" sz="1000"/>
                    </a:p>
                  </a:txBody>
                  <a:tcPr marL="7620" marR="7620" marT="7620" marB="0" vert="horz" anchor="ctr"/>
                </a:tc>
              </a:tr>
              <a:tr h="312420">
                <a:tc>
                  <a:txBody>
                    <a:bodyPr/>
                    <a:p>
                      <a:pPr indent="0" algn="ctr">
                        <a:buNone/>
                      </a:pPr>
                      <a:r>
                        <a:rPr lang="en-US" sz="1000"/>
                        <a:t>2005</a:t>
                      </a:r>
                      <a:endParaRPr lang="en-US" altLang="en-US" sz="1000"/>
                    </a:p>
                  </a:txBody>
                  <a:tcPr marL="7620" marR="7620" marT="7620" marB="0" vert="horz" anchor="ctr"/>
                </a:tc>
                <a:tc>
                  <a:txBody>
                    <a:bodyPr/>
                    <a:p>
                      <a:pPr indent="0" algn="ctr">
                        <a:buNone/>
                      </a:pPr>
                      <a:r>
                        <a:rPr lang="en-US" sz="1000"/>
                        <a:t>0.2064</a:t>
                      </a:r>
                      <a:endParaRPr lang="en-US" altLang="en-US" sz="1000"/>
                    </a:p>
                  </a:txBody>
                  <a:tcPr marL="7620" marR="7620" marT="7620" marB="0" vert="horz" anchor="ctr"/>
                </a:tc>
                <a:tc>
                  <a:txBody>
                    <a:bodyPr/>
                    <a:p>
                      <a:pPr indent="0" algn="ctr">
                        <a:buNone/>
                      </a:pPr>
                      <a:r>
                        <a:rPr lang="en-US" sz="1000"/>
                        <a:t>1.0000</a:t>
                      </a:r>
                      <a:endParaRPr lang="en-US" altLang="en-US" sz="1000"/>
                    </a:p>
                  </a:txBody>
                  <a:tcPr marL="7620" marR="7620" marT="7620" marB="0" vert="horz" anchor="ctr"/>
                </a:tc>
              </a:tr>
              <a:tr h="313055">
                <a:tc>
                  <a:txBody>
                    <a:bodyPr/>
                    <a:p>
                      <a:pPr indent="0" algn="ctr">
                        <a:buNone/>
                      </a:pPr>
                      <a:r>
                        <a:rPr lang="en-US" sz="1000"/>
                        <a:t>2006</a:t>
                      </a:r>
                      <a:endParaRPr lang="en-US" altLang="en-US" sz="1000"/>
                    </a:p>
                  </a:txBody>
                  <a:tcPr marL="7620" marR="7620" marT="7620" marB="0" vert="horz" anchor="ctr"/>
                </a:tc>
                <a:tc>
                  <a:txBody>
                    <a:bodyPr/>
                    <a:p>
                      <a:pPr indent="0" algn="ctr">
                        <a:buNone/>
                      </a:pPr>
                      <a:r>
                        <a:rPr lang="en-US" sz="1000"/>
                        <a:t>0.2735</a:t>
                      </a:r>
                      <a:endParaRPr lang="en-US" altLang="en-US" sz="1000"/>
                    </a:p>
                  </a:txBody>
                  <a:tcPr marL="7620" marR="7620" marT="7620" marB="0" vert="horz" anchor="ctr"/>
                </a:tc>
                <a:tc>
                  <a:txBody>
                    <a:bodyPr/>
                    <a:p>
                      <a:pPr indent="0" algn="ctr">
                        <a:buNone/>
                      </a:pPr>
                      <a:r>
                        <a:rPr lang="en-US" sz="1000"/>
                        <a:t>0.5750</a:t>
                      </a:r>
                      <a:endParaRPr lang="en-US" altLang="en-US" sz="1000"/>
                    </a:p>
                  </a:txBody>
                  <a:tcPr marL="7620" marR="7620" marT="7620" marB="0" vert="horz" anchor="ctr"/>
                </a:tc>
              </a:tr>
              <a:tr h="311785">
                <a:tc>
                  <a:txBody>
                    <a:bodyPr/>
                    <a:p>
                      <a:pPr indent="0" algn="ctr">
                        <a:buNone/>
                      </a:pPr>
                      <a:r>
                        <a:rPr lang="en-US" sz="1000"/>
                        <a:t>2007</a:t>
                      </a:r>
                      <a:endParaRPr lang="en-US" altLang="en-US" sz="1000"/>
                    </a:p>
                  </a:txBody>
                  <a:tcPr marL="7620" marR="7620" marT="7620" marB="0" vert="horz" anchor="ctr"/>
                </a:tc>
                <a:tc>
                  <a:txBody>
                    <a:bodyPr/>
                    <a:p>
                      <a:pPr indent="0" algn="ctr">
                        <a:buNone/>
                      </a:pPr>
                      <a:r>
                        <a:rPr lang="en-US" sz="1000"/>
                        <a:t>0.3410</a:t>
                      </a:r>
                      <a:endParaRPr lang="en-US" altLang="en-US" sz="1000"/>
                    </a:p>
                  </a:txBody>
                  <a:tcPr marL="7620" marR="7620" marT="7620" marB="0" vert="horz" anchor="ctr"/>
                </a:tc>
                <a:tc>
                  <a:txBody>
                    <a:bodyPr/>
                    <a:p>
                      <a:pPr indent="0" algn="ctr">
                        <a:buNone/>
                      </a:pPr>
                      <a:r>
                        <a:rPr lang="en-US" sz="1000"/>
                        <a:t>0.4413</a:t>
                      </a:r>
                      <a:endParaRPr lang="en-US" altLang="en-US" sz="1000"/>
                    </a:p>
                  </a:txBody>
                  <a:tcPr marL="7620" marR="7620" marT="7620" marB="0" vert="horz" anchor="ctr"/>
                </a:tc>
              </a:tr>
              <a:tr h="312420">
                <a:tc>
                  <a:txBody>
                    <a:bodyPr/>
                    <a:p>
                      <a:pPr indent="0" algn="ctr">
                        <a:buNone/>
                      </a:pPr>
                      <a:r>
                        <a:rPr lang="en-US" sz="1000"/>
                        <a:t>2008</a:t>
                      </a:r>
                      <a:endParaRPr lang="en-US" altLang="en-US" sz="1000"/>
                    </a:p>
                  </a:txBody>
                  <a:tcPr marL="7620" marR="7620" marT="7620" marB="0" vert="horz" anchor="ctr"/>
                </a:tc>
                <a:tc>
                  <a:txBody>
                    <a:bodyPr/>
                    <a:p>
                      <a:pPr indent="0" algn="ctr">
                        <a:buNone/>
                      </a:pPr>
                      <a:r>
                        <a:rPr lang="en-US" sz="1000"/>
                        <a:t>0.4041</a:t>
                      </a:r>
                      <a:endParaRPr lang="en-US" altLang="en-US" sz="1000"/>
                    </a:p>
                  </a:txBody>
                  <a:tcPr marL="7620" marR="7620" marT="7620" marB="0" vert="horz" anchor="ctr"/>
                </a:tc>
                <a:tc>
                  <a:txBody>
                    <a:bodyPr/>
                    <a:p>
                      <a:pPr indent="0" algn="ctr">
                        <a:buNone/>
                      </a:pPr>
                      <a:r>
                        <a:rPr lang="en-US" sz="1000"/>
                        <a:t>0.5777</a:t>
                      </a:r>
                      <a:endParaRPr lang="en-US" altLang="en-US" sz="1000"/>
                    </a:p>
                  </a:txBody>
                  <a:tcPr marL="7620" marR="7620" marT="7620" marB="0" vert="horz" anchor="ctr"/>
                </a:tc>
              </a:tr>
              <a:tr h="312420">
                <a:tc>
                  <a:txBody>
                    <a:bodyPr/>
                    <a:p>
                      <a:pPr indent="0" algn="ctr">
                        <a:buNone/>
                      </a:pPr>
                      <a:r>
                        <a:rPr lang="en-US" sz="1000"/>
                        <a:t>2009</a:t>
                      </a:r>
                      <a:endParaRPr lang="en-US" altLang="en-US" sz="1000"/>
                    </a:p>
                  </a:txBody>
                  <a:tcPr marL="7620" marR="7620" marT="7620" marB="0" vert="horz" anchor="ctr"/>
                </a:tc>
                <a:tc>
                  <a:txBody>
                    <a:bodyPr/>
                    <a:p>
                      <a:pPr indent="0" algn="ctr">
                        <a:buNone/>
                      </a:pPr>
                      <a:r>
                        <a:rPr lang="en-US" sz="1000"/>
                        <a:t>0.3935</a:t>
                      </a:r>
                      <a:endParaRPr lang="en-US" altLang="en-US" sz="1000"/>
                    </a:p>
                  </a:txBody>
                  <a:tcPr marL="7620" marR="7620" marT="7620" marB="0" vert="horz" anchor="ctr"/>
                </a:tc>
                <a:tc>
                  <a:txBody>
                    <a:bodyPr/>
                    <a:p>
                      <a:pPr indent="0" algn="ctr">
                        <a:buNone/>
                      </a:pPr>
                      <a:r>
                        <a:rPr lang="en-US" sz="1000"/>
                        <a:t>0.4839</a:t>
                      </a:r>
                      <a:endParaRPr lang="en-US" altLang="en-US" sz="1000"/>
                    </a:p>
                  </a:txBody>
                  <a:tcPr marL="7620" marR="7620" marT="7620" marB="0" vert="horz" anchor="ctr"/>
                </a:tc>
              </a:tr>
              <a:tr h="312420">
                <a:tc>
                  <a:txBody>
                    <a:bodyPr/>
                    <a:p>
                      <a:pPr indent="0" algn="ctr">
                        <a:buNone/>
                      </a:pPr>
                      <a:r>
                        <a:rPr lang="en-US" sz="1000"/>
                        <a:t>2010</a:t>
                      </a:r>
                      <a:endParaRPr lang="en-US" altLang="en-US" sz="1000"/>
                    </a:p>
                  </a:txBody>
                  <a:tcPr marL="7620" marR="7620" marT="7620" marB="0" vert="horz" anchor="ctr"/>
                </a:tc>
                <a:tc>
                  <a:txBody>
                    <a:bodyPr/>
                    <a:p>
                      <a:pPr indent="0" algn="ctr">
                        <a:buNone/>
                      </a:pPr>
                      <a:r>
                        <a:rPr lang="en-US" sz="1000"/>
                        <a:t>0.4933</a:t>
                      </a:r>
                      <a:endParaRPr lang="en-US" altLang="en-US" sz="1000"/>
                    </a:p>
                  </a:txBody>
                  <a:tcPr marL="7620" marR="7620" marT="7620" marB="0" vert="horz" anchor="ctr"/>
                </a:tc>
                <a:tc>
                  <a:txBody>
                    <a:bodyPr/>
                    <a:p>
                      <a:pPr indent="0" algn="ctr">
                        <a:buNone/>
                      </a:pPr>
                      <a:r>
                        <a:rPr lang="en-US" sz="1000"/>
                        <a:t>0.1640</a:t>
                      </a:r>
                      <a:endParaRPr lang="en-US" altLang="en-US" sz="1000"/>
                    </a:p>
                  </a:txBody>
                  <a:tcPr marL="7620" marR="7620" marT="7620" marB="0" vert="horz" anchor="ctr"/>
                </a:tc>
              </a:tr>
              <a:tr h="311785">
                <a:tc>
                  <a:txBody>
                    <a:bodyPr/>
                    <a:p>
                      <a:pPr indent="0" algn="ctr">
                        <a:buNone/>
                      </a:pPr>
                      <a:r>
                        <a:rPr lang="en-US" sz="1000"/>
                        <a:t>2011</a:t>
                      </a:r>
                      <a:endParaRPr lang="en-US" altLang="en-US" sz="1000"/>
                    </a:p>
                  </a:txBody>
                  <a:tcPr marL="7620" marR="7620" marT="7620" marB="0" vert="horz" anchor="ctr"/>
                </a:tc>
                <a:tc>
                  <a:txBody>
                    <a:bodyPr/>
                    <a:p>
                      <a:pPr indent="0" algn="ctr">
                        <a:buNone/>
                      </a:pPr>
                      <a:r>
                        <a:rPr lang="en-US" sz="1000"/>
                        <a:t>0.5731</a:t>
                      </a:r>
                      <a:endParaRPr lang="en-US" altLang="en-US" sz="1000"/>
                    </a:p>
                  </a:txBody>
                  <a:tcPr marL="7620" marR="7620" marT="7620" marB="0" vert="horz" anchor="ctr"/>
                </a:tc>
                <a:tc>
                  <a:txBody>
                    <a:bodyPr/>
                    <a:p>
                      <a:pPr indent="0" algn="ctr">
                        <a:buNone/>
                      </a:pPr>
                      <a:r>
                        <a:rPr lang="en-US" sz="1000"/>
                        <a:t>0.0916</a:t>
                      </a:r>
                      <a:endParaRPr lang="en-US" altLang="en-US" sz="1000"/>
                    </a:p>
                  </a:txBody>
                  <a:tcPr marL="7620" marR="7620" marT="7620" marB="0" vert="horz" anchor="ctr"/>
                </a:tc>
              </a:tr>
              <a:tr h="313055">
                <a:tc>
                  <a:txBody>
                    <a:bodyPr/>
                    <a:p>
                      <a:pPr indent="0" algn="ctr">
                        <a:buNone/>
                      </a:pPr>
                      <a:r>
                        <a:rPr lang="en-US" sz="1000"/>
                        <a:t>2012</a:t>
                      </a:r>
                      <a:endParaRPr lang="en-US" altLang="en-US" sz="1000"/>
                    </a:p>
                  </a:txBody>
                  <a:tcPr marL="7620" marR="7620" marT="7620" marB="0" vert="horz" anchor="ctr"/>
                </a:tc>
                <a:tc>
                  <a:txBody>
                    <a:bodyPr/>
                    <a:p>
                      <a:pPr indent="0" algn="ctr">
                        <a:buNone/>
                      </a:pPr>
                      <a:r>
                        <a:rPr lang="en-US" sz="1000"/>
                        <a:t>0.6095</a:t>
                      </a:r>
                      <a:endParaRPr lang="en-US" altLang="en-US" sz="1000"/>
                    </a:p>
                  </a:txBody>
                  <a:tcPr marL="7620" marR="7620" marT="7620" marB="0" vert="horz" anchor="ctr"/>
                </a:tc>
                <a:tc>
                  <a:txBody>
                    <a:bodyPr/>
                    <a:p>
                      <a:pPr indent="0" algn="ctr">
                        <a:buNone/>
                      </a:pPr>
                      <a:r>
                        <a:rPr lang="en-US" sz="1000"/>
                        <a:t>0.0173</a:t>
                      </a:r>
                      <a:endParaRPr lang="en-US" altLang="en-US" sz="1000"/>
                    </a:p>
                  </a:txBody>
                  <a:tcPr marL="7620" marR="7620" marT="7620" marB="0" vert="horz" anchor="ctr"/>
                </a:tc>
              </a:tr>
              <a:tr h="270510">
                <a:tc>
                  <a:txBody>
                    <a:bodyPr/>
                    <a:p>
                      <a:pPr indent="0" algn="ctr">
                        <a:buNone/>
                      </a:pPr>
                      <a:r>
                        <a:rPr lang="en-US" sz="1000"/>
                        <a:t>2013</a:t>
                      </a:r>
                      <a:endParaRPr lang="en-US" altLang="en-US" sz="1000"/>
                    </a:p>
                  </a:txBody>
                  <a:tcPr marL="7620" marR="7620" marT="7620" marB="0" vert="horz" anchor="ctr"/>
                </a:tc>
                <a:tc>
                  <a:txBody>
                    <a:bodyPr/>
                    <a:p>
                      <a:pPr indent="0" algn="ctr">
                        <a:buNone/>
                      </a:pPr>
                      <a:r>
                        <a:rPr lang="en-US" sz="1000"/>
                        <a:t>0.6681</a:t>
                      </a:r>
                      <a:endParaRPr lang="en-US" altLang="en-US" sz="1000"/>
                    </a:p>
                  </a:txBody>
                  <a:tcPr marL="7620" marR="7620" marT="7620" marB="0" vert="horz" anchor="ctr"/>
                </a:tc>
                <a:tc>
                  <a:txBody>
                    <a:bodyPr/>
                    <a:p>
                      <a:pPr indent="0" algn="ctr">
                        <a:buNone/>
                      </a:pPr>
                      <a:r>
                        <a:rPr lang="en-US" sz="1000"/>
                        <a:t>0.0043</a:t>
                      </a:r>
                      <a:endParaRPr lang="en-US" altLang="en-US" sz="1000"/>
                    </a:p>
                  </a:txBody>
                  <a:tcPr marL="7620" marR="7620" marT="7620" marB="0" vert="horz" anchor="ctr"/>
                </a:tc>
              </a:tr>
              <a:tr h="271145">
                <a:tc>
                  <a:txBody>
                    <a:bodyPr/>
                    <a:p>
                      <a:pPr indent="0" algn="ctr">
                        <a:buNone/>
                      </a:pPr>
                      <a:r>
                        <a:rPr lang="en-US" sz="1000"/>
                        <a:t>2014</a:t>
                      </a:r>
                      <a:endParaRPr lang="en-US" altLang="en-US" sz="1000"/>
                    </a:p>
                  </a:txBody>
                  <a:tcPr marL="7620" marR="7620" marT="7620" marB="0" vert="horz" anchor="ctr"/>
                </a:tc>
                <a:tc>
                  <a:txBody>
                    <a:bodyPr/>
                    <a:p>
                      <a:pPr indent="0" algn="ctr">
                        <a:buNone/>
                      </a:pPr>
                      <a:r>
                        <a:rPr lang="en-US" sz="1000"/>
                        <a:t>0.7294</a:t>
                      </a:r>
                      <a:endParaRPr lang="en-US" altLang="en-US" sz="1000"/>
                    </a:p>
                  </a:txBody>
                  <a:tcPr marL="7620" marR="7620" marT="7620" marB="0" vert="horz" anchor="ctr"/>
                </a:tc>
                <a:tc>
                  <a:txBody>
                    <a:bodyPr/>
                    <a:p>
                      <a:pPr indent="0" algn="ctr">
                        <a:buNone/>
                      </a:pPr>
                      <a:r>
                        <a:rPr lang="en-US" sz="1000"/>
                        <a:t>0.0000</a:t>
                      </a:r>
                      <a:endParaRPr lang="en-US" altLang="en-US" sz="1000"/>
                    </a:p>
                  </a:txBody>
                  <a:tcPr marL="7620" marR="7620" marT="7620" marB="0" vert="horz" anchor="ctr"/>
                </a:tc>
              </a:tr>
              <a:tr h="269875">
                <a:tc>
                  <a:txBody>
                    <a:bodyPr/>
                    <a:p>
                      <a:pPr indent="0" algn="ctr">
                        <a:buNone/>
                      </a:pPr>
                      <a:r>
                        <a:rPr lang="en-US" sz="1000"/>
                        <a:t>2015</a:t>
                      </a:r>
                      <a:endParaRPr lang="en-US" altLang="en-US" sz="1000"/>
                    </a:p>
                  </a:txBody>
                  <a:tcPr marL="7620" marR="7620" marT="7620" marB="0" vert="horz" anchor="ctr"/>
                </a:tc>
                <a:tc>
                  <a:txBody>
                    <a:bodyPr/>
                    <a:p>
                      <a:pPr indent="0" algn="ctr">
                        <a:buNone/>
                      </a:pPr>
                      <a:r>
                        <a:rPr lang="en-US" sz="1000"/>
                        <a:t>0.7652</a:t>
                      </a:r>
                      <a:endParaRPr lang="en-US" altLang="en-US" sz="1000"/>
                    </a:p>
                  </a:txBody>
                  <a:tcPr marL="7620" marR="7620" marT="7620" marB="0" vert="horz" anchor="ctr"/>
                </a:tc>
                <a:tc>
                  <a:txBody>
                    <a:bodyPr/>
                    <a:p>
                      <a:pPr indent="0" algn="ctr">
                        <a:buNone/>
                      </a:pPr>
                      <a:r>
                        <a:rPr lang="en-US" sz="1000"/>
                        <a:t>0.0714</a:t>
                      </a:r>
                      <a:endParaRPr lang="en-US" altLang="en-US" sz="1000"/>
                    </a:p>
                  </a:txBody>
                  <a:tcPr marL="7620" marR="7620" marT="7620" marB="0" vert="horz" anchor="ctr"/>
                </a:tc>
              </a:tr>
              <a:tr h="270510">
                <a:tc>
                  <a:txBody>
                    <a:bodyPr/>
                    <a:p>
                      <a:pPr indent="0" algn="ctr">
                        <a:buNone/>
                      </a:pPr>
                      <a:r>
                        <a:rPr lang="en-US" sz="1000"/>
                        <a:t>2016</a:t>
                      </a:r>
                      <a:endParaRPr lang="en-US" altLang="en-US" sz="1000"/>
                    </a:p>
                  </a:txBody>
                  <a:tcPr marL="7620" marR="7620" marT="7620" marB="0" vert="horz" anchor="ctr"/>
                </a:tc>
                <a:tc>
                  <a:txBody>
                    <a:bodyPr/>
                    <a:p>
                      <a:pPr indent="0" algn="ctr">
                        <a:buNone/>
                      </a:pPr>
                      <a:r>
                        <a:rPr lang="en-US" sz="1000"/>
                        <a:t>0.8356</a:t>
                      </a:r>
                      <a:endParaRPr lang="en-US" altLang="en-US" sz="1000"/>
                    </a:p>
                  </a:txBody>
                  <a:tcPr marL="7620" marR="7620" marT="7620" marB="0" vert="horz" anchor="ctr"/>
                </a:tc>
                <a:tc>
                  <a:txBody>
                    <a:bodyPr/>
                    <a:p>
                      <a:pPr indent="0" algn="ctr">
                        <a:buNone/>
                      </a:pPr>
                      <a:r>
                        <a:rPr lang="en-US" sz="1000"/>
                        <a:t>0.1728</a:t>
                      </a:r>
                      <a:endParaRPr lang="en-US" altLang="en-US" sz="1000"/>
                    </a:p>
                  </a:txBody>
                  <a:tcPr marL="7620" marR="7620" marT="7620" marB="0" vert="horz" anchor="ctr"/>
                </a:tc>
              </a:tr>
              <a:tr h="271145">
                <a:tc>
                  <a:txBody>
                    <a:bodyPr/>
                    <a:p>
                      <a:pPr indent="0" algn="ctr">
                        <a:buNone/>
                      </a:pPr>
                      <a:r>
                        <a:rPr lang="en-US" sz="1000"/>
                        <a:t>2017</a:t>
                      </a:r>
                      <a:endParaRPr lang="en-US" altLang="en-US" sz="1000"/>
                    </a:p>
                  </a:txBody>
                  <a:tcPr marL="7620" marR="7620" marT="7620" marB="0" vert="horz" anchor="ctr"/>
                </a:tc>
                <a:tc>
                  <a:txBody>
                    <a:bodyPr/>
                    <a:p>
                      <a:pPr indent="0" algn="ctr">
                        <a:buNone/>
                      </a:pPr>
                      <a:r>
                        <a:rPr lang="en-US" sz="1000"/>
                        <a:t>1.0000</a:t>
                      </a:r>
                      <a:endParaRPr lang="en-US" altLang="en-US" sz="1000"/>
                    </a:p>
                  </a:txBody>
                  <a:tcPr marL="7620" marR="7620" marT="7620" marB="0" vert="horz" anchor="ctr"/>
                </a:tc>
                <a:tc>
                  <a:txBody>
                    <a:bodyPr/>
                    <a:p>
                      <a:pPr indent="0" algn="ctr">
                        <a:buNone/>
                      </a:pPr>
                      <a:r>
                        <a:rPr lang="en-US" sz="1000"/>
                        <a:t>0.0306</a:t>
                      </a:r>
                      <a:endParaRPr lang="en-US" altLang="en-US" sz="1000"/>
                    </a:p>
                  </a:txBody>
                  <a:tcPr marL="7620" marR="7620" marT="7620" marB="0" vert="horz" anchor="ctr"/>
                </a:tc>
              </a:tr>
            </a:tbl>
          </a:graphicData>
        </a:graphic>
      </p:graphicFrame>
      <p:sp>
        <p:nvSpPr>
          <p:cNvPr id="26" name="文本框 25"/>
          <p:cNvSpPr txBox="1"/>
          <p:nvPr/>
        </p:nvSpPr>
        <p:spPr>
          <a:xfrm>
            <a:off x="5842000" y="838835"/>
            <a:ext cx="1845310" cy="460375"/>
          </a:xfrm>
          <a:prstGeom prst="rect">
            <a:avLst/>
          </a:prstGeom>
          <a:noFill/>
        </p:spPr>
        <p:txBody>
          <a:bodyPr wrap="square" rtlCol="0">
            <a:spAutoFit/>
          </a:bodyPr>
          <a:p>
            <a:r>
              <a:rPr lang="zh-CN" altLang="en-US" sz="2400">
                <a:solidFill>
                  <a:schemeClr val="accent1"/>
                </a:solidFill>
                <a:effectLst>
                  <a:outerShdw blurRad="38100" dist="25400" dir="5400000" algn="ctr" rotWithShape="0">
                    <a:srgbClr val="6E747A">
                      <a:alpha val="43000"/>
                    </a:srgbClr>
                  </a:outerShdw>
                </a:effectLst>
              </a:rPr>
              <a:t>因素得分表</a:t>
            </a:r>
            <a:endParaRPr lang="zh-CN" altLang="en-US" sz="2400">
              <a:solidFill>
                <a:schemeClr val="accent1"/>
              </a:solidFill>
              <a:effectLst>
                <a:outerShdw blurRad="38100" dist="25400" dir="5400000" algn="ctr" rotWithShape="0">
                  <a:srgbClr val="6E747A">
                    <a:alpha val="43000"/>
                  </a:srgbClr>
                </a:outerShdw>
              </a:effectLst>
            </a:endParaRPr>
          </a:p>
        </p:txBody>
      </p:sp>
      <p:sp>
        <p:nvSpPr>
          <p:cNvPr id="27" name="矩形 26"/>
          <p:cNvSpPr/>
          <p:nvPr/>
        </p:nvSpPr>
        <p:spPr>
          <a:xfrm>
            <a:off x="323850" y="3293110"/>
            <a:ext cx="3619500" cy="645160"/>
          </a:xfrm>
          <a:prstGeom prst="rect">
            <a:avLst/>
          </a:prstGeom>
          <a:noFill/>
          <a:ln>
            <a:noFill/>
          </a:ln>
        </p:spPr>
        <p:txBody>
          <a:bodyPr wrap="square" rtlCol="0" anchor="t">
            <a:spAutoFit/>
          </a:bodyPr>
          <a:p>
            <a:pPr algn="ctr"/>
            <a:r>
              <a:rPr lang="zh-CN" altLang="en-US" sz="3600" b="1">
                <a:ln w="22225">
                  <a:solidFill>
                    <a:schemeClr val="accent2"/>
                  </a:solidFill>
                  <a:prstDash val="solid"/>
                </a:ln>
                <a:solidFill>
                  <a:schemeClr val="accent2">
                    <a:lumMod val="40000"/>
                    <a:lumOff val="60000"/>
                  </a:schemeClr>
                </a:solidFill>
                <a:effectLst/>
              </a:rPr>
              <a:t>主成分占比</a:t>
            </a:r>
            <a:endParaRPr lang="zh-CN" altLang="en-US" sz="3600" b="1">
              <a:ln w="22225">
                <a:solidFill>
                  <a:schemeClr val="accent2"/>
                </a:solidFill>
                <a:prstDash val="solid"/>
              </a:ln>
              <a:solidFill>
                <a:schemeClr val="accent2">
                  <a:lumMod val="40000"/>
                  <a:lumOff val="60000"/>
                </a:schemeClr>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clickPar">
                                  <p:stCondLst>
                                    <p:cond delay="0"/>
                                  </p:stCondLst>
                                  <p:childTnLst>
                                    <p:set>
                                      <p:cBhvr>
                                        <p:cTn id="6" dur="500"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ppt_x"/>
                                          </p:val>
                                        </p:tav>
                                      </p:tavLst>
                                    </p:anim>
                                    <p:anim calcmode="lin" valueType="num">
                                      <p:cBhvr additive="base">
                                        <p:cTn id="13" dur="500"/>
                                        <p:tgtEl>
                                          <p:spTgt spid="13"/>
                                        </p:tgtEl>
                                        <p:attrNameLst>
                                          <p:attrName>ppt_y</p:attrName>
                                        </p:attrNameLst>
                                      </p:cBhvr>
                                      <p:tavLst>
                                        <p:tav tm="0">
                                          <p:val>
                                            <p:strVal val="ppt_y"/>
                                          </p:val>
                                        </p:tav>
                                        <p:tav tm="100000">
                                          <p:val>
                                            <p:strVal val="1+ppt_h/2"/>
                                          </p:val>
                                        </p:tav>
                                      </p:tavLst>
                                    </p:anim>
                                    <p:set>
                                      <p:cBhvr>
                                        <p:cTn id="14" dur="1" fill="hold">
                                          <p:stCondLst>
                                            <p:cond delay="499"/>
                                          </p:stCondLst>
                                        </p:cTn>
                                        <p:tgtEl>
                                          <p:spTgt spid="13"/>
                                        </p:tgtEl>
                                        <p:attrNameLst>
                                          <p:attrName>style.visibility</p:attrName>
                                        </p:attrNameLst>
                                      </p:cBhvr>
                                      <p:to>
                                        <p:strVal val="hidden"/>
                                      </p:to>
                                    </p:set>
                                  </p:childTnLst>
                                </p:cTn>
                              </p:par>
                              <p:par>
                                <p:cTn id="15" presetID="6" presetClass="entr" presetSubtype="16"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circle(in)">
                                      <p:cBhvr>
                                        <p:cTn id="17" dur="20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xit" presetSubtype="32" fill="hold" nodeType="clickEffect">
                                  <p:stCondLst>
                                    <p:cond delay="0"/>
                                  </p:stCondLst>
                                  <p:childTnLst>
                                    <p:animEffect transition="out" filter="circle(out)">
                                      <p:cBhvr>
                                        <p:cTn id="21" dur="2000"/>
                                        <p:tgtEl>
                                          <p:spTgt spid="22"/>
                                        </p:tgtEl>
                                      </p:cBhvr>
                                    </p:animEffect>
                                    <p:set>
                                      <p:cBhvr>
                                        <p:cTn id="22" dur="1" fill="hold">
                                          <p:stCondLst>
                                            <p:cond delay="1999"/>
                                          </p:stCondLst>
                                        </p:cTn>
                                        <p:tgtEl>
                                          <p:spTgt spid="22"/>
                                        </p:tgtEl>
                                        <p:attrNameLst>
                                          <p:attrName>style.visibility</p:attrName>
                                        </p:attrNameLst>
                                      </p:cBhvr>
                                      <p:to>
                                        <p:strVal val="hidden"/>
                                      </p:to>
                                    </p:set>
                                  </p:childTnLst>
                                </p:cTn>
                              </p:par>
                              <p:par>
                                <p:cTn id="23" presetID="2" presetClass="entr" presetSubtype="4"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par>
                                <p:cTn id="31" presetID="16" presetClass="entr" presetSubtype="21"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barn(inVertical)">
                                      <p:cBhvr>
                                        <p:cTn id="33" dur="500"/>
                                        <p:tgtEl>
                                          <p:spTgt spid="24"/>
                                        </p:tgtEl>
                                      </p:cBhvr>
                                    </p:animEffect>
                                  </p:childTnLst>
                                </p:cTn>
                              </p:par>
                              <p:par>
                                <p:cTn id="34" presetID="16" presetClass="entr" presetSubtype="21"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arn(inVertical)">
                                      <p:cBhvr>
                                        <p:cTn id="3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 name="文本框 2"/>
          <p:cNvSpPr txBox="1">
            <a:spLocks noChangeArrowheads="1"/>
          </p:cNvSpPr>
          <p:nvPr/>
        </p:nvSpPr>
        <p:spPr bwMode="auto">
          <a:xfrm>
            <a:off x="868363" y="25400"/>
            <a:ext cx="4541837"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800" b="1">
                <a:solidFill>
                  <a:srgbClr val="4B649F"/>
                </a:solidFill>
              </a:rPr>
              <a:t>效益模型拟合</a:t>
            </a:r>
            <a:endParaRPr lang="zh-CN" altLang="en-US" sz="2800" b="1">
              <a:solidFill>
                <a:srgbClr val="4B649F"/>
              </a:solidFill>
            </a:endParaRPr>
          </a:p>
        </p:txBody>
      </p:sp>
      <p:cxnSp>
        <p:nvCxnSpPr>
          <p:cNvPr id="4" name="直接连接符 3"/>
          <p:cNvCxnSpPr/>
          <p:nvPr/>
        </p:nvCxnSpPr>
        <p:spPr>
          <a:xfrm>
            <a:off x="0" y="825500"/>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17413" name="组合 5"/>
          <p:cNvGrpSpPr/>
          <p:nvPr/>
        </p:nvGrpSpPr>
        <p:grpSpPr bwMode="auto">
          <a:xfrm>
            <a:off x="233363" y="125413"/>
            <a:ext cx="635000" cy="635000"/>
            <a:chOff x="5288161" y="2234042"/>
            <a:chExt cx="1607262" cy="1607262"/>
          </a:xfrm>
        </p:grpSpPr>
        <p:sp>
          <p:nvSpPr>
            <p:cNvPr id="7" name="椭圆 6"/>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 name="椭圆 7"/>
            <p:cNvSpPr/>
            <p:nvPr/>
          </p:nvSpPr>
          <p:spPr>
            <a:xfrm>
              <a:off x="5396650" y="2334495"/>
              <a:ext cx="1390282" cy="139028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7416" name="KSO_Shape"/>
            <p:cNvSpPr>
              <a:spLocks noChangeArrowheads="1"/>
            </p:cNvSpPr>
            <p:nvPr/>
          </p:nvSpPr>
          <p:spPr bwMode="auto">
            <a:xfrm>
              <a:off x="5547153" y="2697761"/>
              <a:ext cx="1089278" cy="662788"/>
            </a:xfrm>
            <a:custGeom>
              <a:avLst/>
              <a:gdLst>
                <a:gd name="T0" fmla="*/ 3046 w 3931"/>
                <a:gd name="T1" fmla="*/ 1287 h 2392"/>
                <a:gd name="T2" fmla="*/ 2027 w 3931"/>
                <a:gd name="T3" fmla="*/ 850 h 2392"/>
                <a:gd name="T4" fmla="*/ 880 w 3931"/>
                <a:gd name="T5" fmla="*/ 1287 h 2392"/>
                <a:gd name="T6" fmla="*/ 560 w 3931"/>
                <a:gd name="T7" fmla="*/ 1154 h 2392"/>
                <a:gd name="T8" fmla="*/ 560 w 3931"/>
                <a:gd name="T9" fmla="*/ 1546 h 2392"/>
                <a:gd name="T10" fmla="*/ 647 w 3931"/>
                <a:gd name="T11" fmla="*/ 1666 h 2392"/>
                <a:gd name="T12" fmla="*/ 558 w 3931"/>
                <a:gd name="T13" fmla="*/ 1786 h 2392"/>
                <a:gd name="T14" fmla="*/ 653 w 3931"/>
                <a:gd name="T15" fmla="*/ 2208 h 2392"/>
                <a:gd name="T16" fmla="*/ 373 w 3931"/>
                <a:gd name="T17" fmla="*/ 2208 h 2392"/>
                <a:gd name="T18" fmla="*/ 469 w 3931"/>
                <a:gd name="T19" fmla="*/ 1784 h 2392"/>
                <a:gd name="T20" fmla="*/ 391 w 3931"/>
                <a:gd name="T21" fmla="*/ 1666 h 2392"/>
                <a:gd name="T22" fmla="*/ 466 w 3931"/>
                <a:gd name="T23" fmla="*/ 1549 h 2392"/>
                <a:gd name="T24" fmla="*/ 466 w 3931"/>
                <a:gd name="T25" fmla="*/ 1115 h 2392"/>
                <a:gd name="T26" fmla="*/ 0 w 3931"/>
                <a:gd name="T27" fmla="*/ 920 h 2392"/>
                <a:gd name="T28" fmla="*/ 2050 w 3931"/>
                <a:gd name="T29" fmla="*/ 0 h 2392"/>
                <a:gd name="T30" fmla="*/ 3931 w 3931"/>
                <a:gd name="T31" fmla="*/ 932 h 2392"/>
                <a:gd name="T32" fmla="*/ 3046 w 3931"/>
                <a:gd name="T33" fmla="*/ 1287 h 2392"/>
                <a:gd name="T34" fmla="*/ 2004 w 3931"/>
                <a:gd name="T35" fmla="*/ 1072 h 2392"/>
                <a:gd name="T36" fmla="*/ 2929 w 3931"/>
                <a:gd name="T37" fmla="*/ 1386 h 2392"/>
                <a:gd name="T38" fmla="*/ 2929 w 3931"/>
                <a:gd name="T39" fmla="*/ 2147 h 2392"/>
                <a:gd name="T40" fmla="*/ 1957 w 3931"/>
                <a:gd name="T41" fmla="*/ 2392 h 2392"/>
                <a:gd name="T42" fmla="*/ 1099 w 3931"/>
                <a:gd name="T43" fmla="*/ 2147 h 2392"/>
                <a:gd name="T44" fmla="*/ 1099 w 3931"/>
                <a:gd name="T45" fmla="*/ 1386 h 2392"/>
                <a:gd name="T46" fmla="*/ 2004 w 3931"/>
                <a:gd name="T47" fmla="*/ 1072 h 2392"/>
                <a:gd name="T48" fmla="*/ 1992 w 3931"/>
                <a:gd name="T49" fmla="*/ 2252 h 2392"/>
                <a:gd name="T50" fmla="*/ 2738 w 3931"/>
                <a:gd name="T51" fmla="*/ 2066 h 2392"/>
                <a:gd name="T52" fmla="*/ 1992 w 3931"/>
                <a:gd name="T53" fmla="*/ 1879 h 2392"/>
                <a:gd name="T54" fmla="*/ 1247 w 3931"/>
                <a:gd name="T55" fmla="*/ 2066 h 2392"/>
                <a:gd name="T56" fmla="*/ 1992 w 3931"/>
                <a:gd name="T57" fmla="*/ 2252 h 2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eaLnBrk="0" hangingPunct="0"/>
              <a:endParaRPr lang="zh-CN" altLang="en-US">
                <a:ea typeface="宋体" panose="02010600030101010101" pitchFamily="2" charset="-122"/>
              </a:endParaRPr>
            </a:p>
          </p:txBody>
        </p:sp>
      </p:grpSp>
      <p:sp>
        <p:nvSpPr>
          <p:cNvPr id="10" name="任意多边形 9"/>
          <p:cNvSpPr/>
          <p:nvPr/>
        </p:nvSpPr>
        <p:spPr>
          <a:xfrm>
            <a:off x="179705" y="2755900"/>
            <a:ext cx="4401820" cy="1645920"/>
          </a:xfrm>
          <a:custGeom>
            <a:avLst/>
            <a:gdLst>
              <a:gd name="connsiteX0" fmla="*/ 0 w 2837889"/>
              <a:gd name="connsiteY0" fmla="*/ 0 h 935213"/>
              <a:gd name="connsiteX1" fmla="*/ 2837889 w 2837889"/>
              <a:gd name="connsiteY1" fmla="*/ 0 h 935213"/>
              <a:gd name="connsiteX2" fmla="*/ 2837889 w 2837889"/>
              <a:gd name="connsiteY2" fmla="*/ 935213 h 935213"/>
              <a:gd name="connsiteX3" fmla="*/ 0 w 2837889"/>
              <a:gd name="connsiteY3" fmla="*/ 935213 h 935213"/>
              <a:gd name="connsiteX4" fmla="*/ 0 w 2837889"/>
              <a:gd name="connsiteY4" fmla="*/ 0 h 935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7889" h="935213">
                <a:moveTo>
                  <a:pt x="0" y="0"/>
                </a:moveTo>
                <a:lnTo>
                  <a:pt x="2837889" y="0"/>
                </a:lnTo>
                <a:lnTo>
                  <a:pt x="2837889" y="935213"/>
                </a:lnTo>
                <a:lnTo>
                  <a:pt x="0" y="935213"/>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5400" tIns="25400" rIns="25400" bIns="25400" spcCol="1270" anchor="ctr"/>
          <a:lstStyle/>
          <a:p>
            <a:pPr marL="342900" indent="-342900" algn="l" defTabSz="889000" fontAlgn="auto">
              <a:lnSpc>
                <a:spcPct val="90000"/>
              </a:lnSpc>
              <a:spcAft>
                <a:spcPct val="35000"/>
              </a:spcAft>
              <a:buFont typeface="Arial" panose="020B0604020202020204" pitchFamily="34" charset="0"/>
              <a:buChar char="•"/>
            </a:pPr>
            <a:r>
              <a:rPr lang="zh-CN" altLang="en-US" sz="2000" b="1" noProof="1">
                <a:solidFill>
                  <a:schemeClr val="bg1">
                    <a:lumMod val="50000"/>
                  </a:schemeClr>
                </a:solidFill>
                <a:cs typeface="+mn-ea"/>
                <a:sym typeface="+mn-lt"/>
              </a:rPr>
              <a:t>最小二乘法</a:t>
            </a:r>
            <a:endParaRPr lang="zh-CN" altLang="en-US" sz="2000" b="1" noProof="1">
              <a:solidFill>
                <a:schemeClr val="bg1">
                  <a:lumMod val="50000"/>
                </a:schemeClr>
              </a:solidFill>
              <a:cs typeface="+mn-ea"/>
              <a:sym typeface="+mn-lt"/>
            </a:endParaRPr>
          </a:p>
          <a:p>
            <a:pPr marL="342900" indent="-342900" algn="l" defTabSz="889000" fontAlgn="auto">
              <a:lnSpc>
                <a:spcPct val="90000"/>
              </a:lnSpc>
              <a:spcAft>
                <a:spcPct val="35000"/>
              </a:spcAft>
              <a:buFont typeface="Arial" panose="020B0604020202020204" pitchFamily="34" charset="0"/>
              <a:buChar char="•"/>
            </a:pPr>
            <a:r>
              <a:rPr lang="zh-CN" altLang="en-US" sz="2000" b="1" noProof="1">
                <a:solidFill>
                  <a:schemeClr val="bg1">
                    <a:lumMod val="50000"/>
                  </a:schemeClr>
                </a:solidFill>
                <a:cs typeface="+mn-ea"/>
                <a:sym typeface="+mn-lt"/>
              </a:rPr>
              <a:t>因素得分：综合效益函数拟合</a:t>
            </a:r>
            <a:endParaRPr lang="zh-CN" altLang="en-US" sz="2000" b="1" noProof="1">
              <a:solidFill>
                <a:schemeClr val="bg1">
                  <a:lumMod val="50000"/>
                </a:schemeClr>
              </a:solidFill>
              <a:cs typeface="+mn-ea"/>
              <a:sym typeface="+mn-lt"/>
            </a:endParaRPr>
          </a:p>
          <a:p>
            <a:pPr marL="342900" indent="-342900" algn="l" defTabSz="889000" fontAlgn="auto">
              <a:lnSpc>
                <a:spcPct val="90000"/>
              </a:lnSpc>
              <a:spcAft>
                <a:spcPct val="35000"/>
              </a:spcAft>
              <a:buFont typeface="Arial" panose="020B0604020202020204" pitchFamily="34" charset="0"/>
              <a:buChar char="•"/>
            </a:pPr>
            <a:r>
              <a:rPr lang="en-US" altLang="zh-CN" sz="2000" b="1" noProof="1">
                <a:solidFill>
                  <a:schemeClr val="bg1">
                    <a:lumMod val="50000"/>
                  </a:schemeClr>
                </a:solidFill>
                <a:cs typeface="+mn-ea"/>
                <a:sym typeface="+mn-lt"/>
              </a:rPr>
              <a:t>F</a:t>
            </a:r>
            <a:r>
              <a:rPr lang="zh-CN" altLang="en-US" sz="2000" b="1" noProof="1">
                <a:solidFill>
                  <a:schemeClr val="bg1">
                    <a:lumMod val="50000"/>
                  </a:schemeClr>
                </a:solidFill>
                <a:cs typeface="+mn-ea"/>
                <a:sym typeface="+mn-lt"/>
              </a:rPr>
              <a:t>：经济发展水平综合效益函数</a:t>
            </a:r>
            <a:endParaRPr lang="zh-CN" altLang="en-US" sz="2000" b="1" noProof="1">
              <a:solidFill>
                <a:schemeClr val="bg1">
                  <a:lumMod val="50000"/>
                </a:schemeClr>
              </a:solidFill>
              <a:cs typeface="+mn-ea"/>
              <a:sym typeface="+mn-lt"/>
            </a:endParaRPr>
          </a:p>
          <a:p>
            <a:pPr marL="342900" indent="-342900" algn="l" defTabSz="889000" fontAlgn="auto">
              <a:lnSpc>
                <a:spcPct val="90000"/>
              </a:lnSpc>
              <a:spcAft>
                <a:spcPct val="35000"/>
              </a:spcAft>
              <a:buFont typeface="Arial" panose="020B0604020202020204" pitchFamily="34" charset="0"/>
              <a:buChar char="•"/>
            </a:pPr>
            <a:r>
              <a:rPr lang="en-US" altLang="zh-CN" sz="2000" b="1" noProof="1">
                <a:solidFill>
                  <a:schemeClr val="bg1">
                    <a:lumMod val="50000"/>
                  </a:schemeClr>
                </a:solidFill>
                <a:cs typeface="+mn-ea"/>
                <a:sym typeface="+mn-lt"/>
              </a:rPr>
              <a:t>G</a:t>
            </a:r>
            <a:r>
              <a:rPr lang="zh-CN" altLang="en-US" sz="2000" b="1" noProof="1">
                <a:solidFill>
                  <a:schemeClr val="bg1">
                    <a:lumMod val="50000"/>
                  </a:schemeClr>
                </a:solidFill>
                <a:cs typeface="+mn-ea"/>
                <a:sym typeface="+mn-lt"/>
              </a:rPr>
              <a:t>：环境污染水平综合效益函数</a:t>
            </a:r>
            <a:endParaRPr lang="zh-CN" altLang="en-US" sz="2000" b="1" noProof="1">
              <a:solidFill>
                <a:schemeClr val="bg1">
                  <a:lumMod val="50000"/>
                </a:schemeClr>
              </a:solidFill>
              <a:cs typeface="+mn-ea"/>
              <a:sym typeface="+mn-lt"/>
            </a:endParaRPr>
          </a:p>
        </p:txBody>
      </p:sp>
      <p:sp>
        <p:nvSpPr>
          <p:cNvPr id="11" name="椭圆 10"/>
          <p:cNvSpPr/>
          <p:nvPr/>
        </p:nvSpPr>
        <p:spPr>
          <a:xfrm>
            <a:off x="965200" y="2179638"/>
            <a:ext cx="225425" cy="225425"/>
          </a:xfrm>
          <a:prstGeom prst="ellipse">
            <a:avLst/>
          </a:prstGeom>
          <a:solidFill>
            <a:srgbClr val="4B649F"/>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2" name="椭圆 11"/>
          <p:cNvSpPr/>
          <p:nvPr/>
        </p:nvSpPr>
        <p:spPr>
          <a:xfrm>
            <a:off x="1122363" y="1863725"/>
            <a:ext cx="225425" cy="225425"/>
          </a:xfrm>
          <a:prstGeom prst="ellipse">
            <a:avLst/>
          </a:prstGeom>
          <a:solidFill>
            <a:srgbClr val="4B649F"/>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3" name="椭圆 12"/>
          <p:cNvSpPr/>
          <p:nvPr/>
        </p:nvSpPr>
        <p:spPr>
          <a:xfrm>
            <a:off x="1501775" y="1927225"/>
            <a:ext cx="355600" cy="354013"/>
          </a:xfrm>
          <a:prstGeom prst="ellipse">
            <a:avLst/>
          </a:prstGeom>
          <a:solidFill>
            <a:srgbClr val="4B649F"/>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4" name="椭圆 13"/>
          <p:cNvSpPr/>
          <p:nvPr/>
        </p:nvSpPr>
        <p:spPr>
          <a:xfrm>
            <a:off x="1817688" y="1579563"/>
            <a:ext cx="225425" cy="225425"/>
          </a:xfrm>
          <a:prstGeom prst="ellipse">
            <a:avLst/>
          </a:prstGeom>
          <a:solidFill>
            <a:srgbClr val="4B649F"/>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5" name="椭圆 14"/>
          <p:cNvSpPr/>
          <p:nvPr/>
        </p:nvSpPr>
        <p:spPr>
          <a:xfrm>
            <a:off x="2228850" y="1452563"/>
            <a:ext cx="225425" cy="225425"/>
          </a:xfrm>
          <a:prstGeom prst="ellipse">
            <a:avLst/>
          </a:prstGeom>
          <a:solidFill>
            <a:srgbClr val="4B649F"/>
          </a:solidFill>
          <a:ln>
            <a:noFill/>
          </a:ln>
        </p:spPr>
        <p:style>
          <a:lnRef idx="2">
            <a:scrgbClr r="0" g="0" b="0"/>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椭圆 15"/>
          <p:cNvSpPr/>
          <p:nvPr/>
        </p:nvSpPr>
        <p:spPr>
          <a:xfrm>
            <a:off x="2735263" y="1674813"/>
            <a:ext cx="225425" cy="225425"/>
          </a:xfrm>
          <a:prstGeom prst="ellipse">
            <a:avLst/>
          </a:prstGeom>
          <a:solidFill>
            <a:srgbClr val="4B649F"/>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椭圆 16"/>
          <p:cNvSpPr/>
          <p:nvPr/>
        </p:nvSpPr>
        <p:spPr>
          <a:xfrm>
            <a:off x="3051175" y="1831975"/>
            <a:ext cx="354013" cy="355600"/>
          </a:xfrm>
          <a:prstGeom prst="ellipse">
            <a:avLst/>
          </a:prstGeom>
          <a:solidFill>
            <a:srgbClr val="4B649F"/>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8" name="椭圆 17"/>
          <p:cNvSpPr/>
          <p:nvPr/>
        </p:nvSpPr>
        <p:spPr>
          <a:xfrm>
            <a:off x="3492500" y="2179638"/>
            <a:ext cx="227013" cy="225425"/>
          </a:xfrm>
          <a:prstGeom prst="ellipse">
            <a:avLst/>
          </a:prstGeom>
          <a:solidFill>
            <a:srgbClr val="4B649F"/>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9" name="椭圆 18"/>
          <p:cNvSpPr/>
          <p:nvPr/>
        </p:nvSpPr>
        <p:spPr>
          <a:xfrm>
            <a:off x="3683000" y="2527300"/>
            <a:ext cx="225425" cy="225425"/>
          </a:xfrm>
          <a:prstGeom prst="ellipse">
            <a:avLst/>
          </a:prstGeom>
          <a:solidFill>
            <a:srgbClr val="4B649F"/>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0" name="椭圆 19"/>
          <p:cNvSpPr/>
          <p:nvPr/>
        </p:nvSpPr>
        <p:spPr>
          <a:xfrm>
            <a:off x="2039938" y="1863725"/>
            <a:ext cx="579437" cy="581025"/>
          </a:xfrm>
          <a:prstGeom prst="ellipse">
            <a:avLst/>
          </a:prstGeom>
          <a:solidFill>
            <a:srgbClr val="4B649F"/>
          </a:solidFill>
          <a:ln>
            <a:noFill/>
          </a:ln>
        </p:spPr>
        <p:style>
          <a:lnRef idx="2">
            <a:scrgbClr r="0" g="0" b="0"/>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1" name="椭圆 20"/>
          <p:cNvSpPr/>
          <p:nvPr/>
        </p:nvSpPr>
        <p:spPr>
          <a:xfrm>
            <a:off x="749300" y="4532313"/>
            <a:ext cx="225425" cy="225425"/>
          </a:xfrm>
          <a:prstGeom prst="ellipse">
            <a:avLst/>
          </a:prstGeom>
          <a:solidFill>
            <a:srgbClr val="4B649F"/>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2" name="椭圆 21"/>
          <p:cNvSpPr/>
          <p:nvPr/>
        </p:nvSpPr>
        <p:spPr>
          <a:xfrm>
            <a:off x="939800" y="4816475"/>
            <a:ext cx="354013" cy="354013"/>
          </a:xfrm>
          <a:prstGeom prst="ellipse">
            <a:avLst/>
          </a:prstGeom>
          <a:solidFill>
            <a:srgbClr val="4B649F"/>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椭圆 22"/>
          <p:cNvSpPr/>
          <p:nvPr/>
        </p:nvSpPr>
        <p:spPr>
          <a:xfrm>
            <a:off x="1412875" y="5068888"/>
            <a:ext cx="515938" cy="515937"/>
          </a:xfrm>
          <a:prstGeom prst="ellipse">
            <a:avLst/>
          </a:prstGeom>
          <a:solidFill>
            <a:srgbClr val="4B649F"/>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4" name="椭圆 23"/>
          <p:cNvSpPr/>
          <p:nvPr/>
        </p:nvSpPr>
        <p:spPr>
          <a:xfrm>
            <a:off x="2076450" y="5480050"/>
            <a:ext cx="227013" cy="225425"/>
          </a:xfrm>
          <a:prstGeom prst="ellipse">
            <a:avLst/>
          </a:prstGeom>
          <a:solidFill>
            <a:srgbClr val="4B649F"/>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5" name="椭圆 24"/>
          <p:cNvSpPr/>
          <p:nvPr/>
        </p:nvSpPr>
        <p:spPr>
          <a:xfrm>
            <a:off x="2203450" y="5068888"/>
            <a:ext cx="354013" cy="354012"/>
          </a:xfrm>
          <a:prstGeom prst="ellipse">
            <a:avLst/>
          </a:prstGeom>
          <a:solidFill>
            <a:srgbClr val="4B649F"/>
          </a:solidFill>
          <a:ln>
            <a:noFill/>
          </a:ln>
        </p:spPr>
        <p:style>
          <a:lnRef idx="2">
            <a:scrgbClr r="0" g="0" b="0"/>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6" name="椭圆 25"/>
          <p:cNvSpPr/>
          <p:nvPr/>
        </p:nvSpPr>
        <p:spPr>
          <a:xfrm>
            <a:off x="2519363" y="5511800"/>
            <a:ext cx="225425" cy="225425"/>
          </a:xfrm>
          <a:prstGeom prst="ellipse">
            <a:avLst/>
          </a:prstGeom>
          <a:solidFill>
            <a:srgbClr val="4B649F"/>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7" name="椭圆 26"/>
          <p:cNvSpPr/>
          <p:nvPr/>
        </p:nvSpPr>
        <p:spPr>
          <a:xfrm>
            <a:off x="2803525" y="5005388"/>
            <a:ext cx="515938" cy="515937"/>
          </a:xfrm>
          <a:prstGeom prst="ellipse">
            <a:avLst/>
          </a:prstGeom>
          <a:solidFill>
            <a:srgbClr val="4B649F"/>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8" name="椭圆 27"/>
          <p:cNvSpPr/>
          <p:nvPr/>
        </p:nvSpPr>
        <p:spPr>
          <a:xfrm>
            <a:off x="3498850" y="4879975"/>
            <a:ext cx="355600" cy="354013"/>
          </a:xfrm>
          <a:prstGeom prst="ellipse">
            <a:avLst/>
          </a:prstGeom>
          <a:solidFill>
            <a:srgbClr val="4B649F"/>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9" name="燕尾形 28"/>
          <p:cNvSpPr/>
          <p:nvPr/>
        </p:nvSpPr>
        <p:spPr>
          <a:xfrm>
            <a:off x="3908425" y="2080260"/>
            <a:ext cx="889635" cy="3338830"/>
          </a:xfrm>
          <a:prstGeom prst="chevron">
            <a:avLst>
              <a:gd name="adj" fmla="val 62310"/>
            </a:avLst>
          </a:prstGeom>
          <a:solidFill>
            <a:srgbClr val="4B649F"/>
          </a:solidFill>
          <a:ln>
            <a:noFill/>
          </a:ln>
        </p:spPr>
        <p:style>
          <a:lnRef idx="0">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1" name="燕尾形 30"/>
          <p:cNvSpPr/>
          <p:nvPr/>
        </p:nvSpPr>
        <p:spPr>
          <a:xfrm>
            <a:off x="8480425" y="2755900"/>
            <a:ext cx="1041400" cy="1987550"/>
          </a:xfrm>
          <a:prstGeom prst="chevron">
            <a:avLst>
              <a:gd name="adj" fmla="val 62310"/>
            </a:avLst>
          </a:prstGeom>
          <a:solidFill>
            <a:srgbClr val="4B649F"/>
          </a:solidFill>
          <a:ln>
            <a:noFill/>
          </a:ln>
        </p:spPr>
        <p:style>
          <a:lnRef idx="0">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graphicFrame>
        <p:nvGraphicFramePr>
          <p:cNvPr id="2" name="对象 -2147482581"/>
          <p:cNvGraphicFramePr>
            <a:graphicFrameLocks noChangeAspect="1"/>
          </p:cNvGraphicFramePr>
          <p:nvPr/>
        </p:nvGraphicFramePr>
        <p:xfrm>
          <a:off x="4798060" y="3261995"/>
          <a:ext cx="4028440" cy="1025525"/>
        </p:xfrm>
        <a:graphic>
          <a:graphicData uri="http://schemas.openxmlformats.org/presentationml/2006/ole">
            <mc:AlternateContent xmlns:mc="http://schemas.openxmlformats.org/markup-compatibility/2006">
              <mc:Choice xmlns:v="urn:schemas-microsoft-com:vml" Requires="v">
                <p:oleObj spid="_x0000_s3076" name="" r:id="rId2" imgW="3561080" imgH="904875" progId="Equation.KSEE3">
                  <p:embed/>
                </p:oleObj>
              </mc:Choice>
              <mc:Fallback>
                <p:oleObj name="" r:id="rId2" imgW="3561080" imgH="904875" progId="Equation.KSEE3">
                  <p:embed/>
                  <p:pic>
                    <p:nvPicPr>
                      <p:cNvPr id="0" name="图片 3075"/>
                      <p:cNvPicPr/>
                      <p:nvPr/>
                    </p:nvPicPr>
                    <p:blipFill>
                      <a:blip r:embed="rId3"/>
                      <a:stretch>
                        <a:fillRect/>
                      </a:stretch>
                    </p:blipFill>
                    <p:spPr>
                      <a:xfrm>
                        <a:off x="4798060" y="3261995"/>
                        <a:ext cx="4028440" cy="1025525"/>
                      </a:xfrm>
                      <a:prstGeom prst="rect">
                        <a:avLst/>
                      </a:prstGeom>
                      <a:noFill/>
                      <a:ln w="38100">
                        <a:noFill/>
                        <a:miter/>
                      </a:ln>
                    </p:spPr>
                  </p:pic>
                </p:oleObj>
              </mc:Fallback>
            </mc:AlternateContent>
          </a:graphicData>
        </a:graphic>
      </p:graphicFrame>
      <p:sp>
        <p:nvSpPr>
          <p:cNvPr id="3" name="对角圆角矩形 2"/>
          <p:cNvSpPr/>
          <p:nvPr/>
        </p:nvSpPr>
        <p:spPr>
          <a:xfrm>
            <a:off x="9711690" y="1241425"/>
            <a:ext cx="2224405" cy="5170805"/>
          </a:xfrm>
          <a:prstGeom prst="round2DiagRect">
            <a:avLst/>
          </a:prstGeom>
          <a:solidFill>
            <a:srgbClr val="4B649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9757410" y="1288415"/>
            <a:ext cx="2056130" cy="5015865"/>
          </a:xfrm>
          <a:prstGeom prst="rect">
            <a:avLst/>
          </a:prstGeom>
          <a:noFill/>
        </p:spPr>
        <p:txBody>
          <a:bodyPr wrap="square" rtlCol="0">
            <a:spAutoFit/>
          </a:bodyPr>
          <a:p>
            <a:pPr marL="342900" indent="-342900">
              <a:buFont typeface="Arial" panose="020B0604020202020204" pitchFamily="34" charset="0"/>
              <a:buChar char="•"/>
            </a:pPr>
            <a:r>
              <a:rPr lang="zh-CN" altLang="en-US" sz="2000">
                <a:solidFill>
                  <a:schemeClr val="bg1"/>
                </a:solidFill>
                <a:latin typeface="华文楷体" panose="02010600040101010101" charset="-122"/>
                <a:ea typeface="华文楷体" panose="02010600040101010101" charset="-122"/>
                <a:cs typeface="华文楷体" panose="02010600040101010101" charset="-122"/>
              </a:rPr>
              <a:t>环境质量水平每上升一个单位，经济发展水平便会下降0.7202个单位</a:t>
            </a:r>
            <a:r>
              <a:rPr lang="en-US" altLang="zh-CN" sz="2000">
                <a:solidFill>
                  <a:schemeClr val="bg1"/>
                </a:solidFill>
                <a:latin typeface="华文楷体" panose="02010600040101010101" charset="-122"/>
                <a:ea typeface="华文楷体" panose="02010600040101010101" charset="-122"/>
                <a:cs typeface="华文楷体" panose="02010600040101010101" charset="-122"/>
              </a:rPr>
              <a:t>.</a:t>
            </a:r>
            <a:endParaRPr lang="en-US" altLang="zh-CN" sz="2000">
              <a:solidFill>
                <a:schemeClr val="bg1"/>
              </a:solidFill>
              <a:latin typeface="华文楷体" panose="02010600040101010101" charset="-122"/>
              <a:ea typeface="华文楷体" panose="02010600040101010101" charset="-122"/>
              <a:cs typeface="华文楷体" panose="02010600040101010101" charset="-122"/>
            </a:endParaRPr>
          </a:p>
          <a:p>
            <a:pPr marL="342900" indent="-342900">
              <a:buFont typeface="Arial" panose="020B0604020202020204" pitchFamily="34" charset="0"/>
              <a:buChar char="•"/>
            </a:pPr>
            <a:endParaRPr lang="zh-CN" altLang="en-US" sz="2000">
              <a:solidFill>
                <a:schemeClr val="bg1"/>
              </a:solidFill>
              <a:latin typeface="华文楷体" panose="02010600040101010101" charset="-122"/>
              <a:ea typeface="华文楷体" panose="02010600040101010101" charset="-122"/>
              <a:cs typeface="华文楷体" panose="02010600040101010101" charset="-122"/>
            </a:endParaRPr>
          </a:p>
          <a:p>
            <a:pPr marL="342900" indent="-342900">
              <a:buFont typeface="Arial" panose="020B0604020202020204" pitchFamily="34" charset="0"/>
              <a:buChar char="•"/>
            </a:pPr>
            <a:r>
              <a:rPr lang="zh-CN" altLang="en-US" sz="2000">
                <a:solidFill>
                  <a:schemeClr val="bg1"/>
                </a:solidFill>
                <a:latin typeface="华文楷体" panose="02010600040101010101" charset="-122"/>
                <a:ea typeface="华文楷体" panose="02010600040101010101" charset="-122"/>
                <a:cs typeface="华文楷体" panose="02010600040101010101" charset="-122"/>
              </a:rPr>
              <a:t>经济发展水平每上升一个单位，环境污染水平便会下降0.9291个单位.</a:t>
            </a:r>
            <a:endParaRPr lang="zh-CN" altLang="en-US" sz="2000">
              <a:solidFill>
                <a:schemeClr val="bg1"/>
              </a:solidFill>
              <a:latin typeface="华文楷体" panose="02010600040101010101" charset="-122"/>
              <a:ea typeface="华文楷体" panose="02010600040101010101" charset="-122"/>
              <a:cs typeface="华文楷体" panose="02010600040101010101" charset="-122"/>
            </a:endParaRPr>
          </a:p>
          <a:p>
            <a:pPr marL="342900" indent="-342900">
              <a:buFont typeface="Arial" panose="020B0604020202020204" pitchFamily="34" charset="0"/>
              <a:buChar char="•"/>
            </a:pPr>
            <a:endParaRPr lang="zh-CN" altLang="en-US" sz="2000">
              <a:solidFill>
                <a:schemeClr val="bg1"/>
              </a:solidFill>
              <a:latin typeface="华文楷体" panose="02010600040101010101" charset="-122"/>
              <a:ea typeface="华文楷体" panose="02010600040101010101" charset="-122"/>
              <a:cs typeface="华文楷体" panose="02010600040101010101" charset="-122"/>
            </a:endParaRPr>
          </a:p>
          <a:p>
            <a:pPr marL="342900" indent="-342900">
              <a:buFont typeface="Arial" panose="020B0604020202020204" pitchFamily="34" charset="0"/>
              <a:buChar char="•"/>
            </a:pPr>
            <a:r>
              <a:rPr lang="zh-CN" altLang="en-US" sz="2000">
                <a:solidFill>
                  <a:schemeClr val="bg1"/>
                </a:solidFill>
                <a:latin typeface="华文楷体" panose="02010600040101010101" charset="-122"/>
                <a:ea typeface="华文楷体" panose="02010600040101010101" charset="-122"/>
                <a:cs typeface="华文楷体" panose="02010600040101010101" charset="-122"/>
              </a:rPr>
              <a:t>牺牲环境获取更大经济的方法已经不再适用</a:t>
            </a:r>
            <a:r>
              <a:rPr lang="en-US" altLang="zh-CN" sz="2000">
                <a:solidFill>
                  <a:schemeClr val="bg1"/>
                </a:solidFill>
                <a:latin typeface="华文楷体" panose="02010600040101010101" charset="-122"/>
                <a:ea typeface="华文楷体" panose="02010600040101010101" charset="-122"/>
                <a:cs typeface="华文楷体" panose="02010600040101010101" charset="-122"/>
              </a:rPr>
              <a:t>.</a:t>
            </a:r>
            <a:endParaRPr lang="en-US" altLang="zh-CN" sz="2000">
              <a:solidFill>
                <a:schemeClr val="bg1"/>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1505"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6" name="文本框 2"/>
          <p:cNvSpPr txBox="1">
            <a:spLocks noChangeArrowheads="1"/>
          </p:cNvSpPr>
          <p:nvPr/>
        </p:nvSpPr>
        <p:spPr bwMode="auto">
          <a:xfrm>
            <a:off x="868363" y="25400"/>
            <a:ext cx="4541837"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800" b="1">
                <a:solidFill>
                  <a:srgbClr val="4B649F"/>
                </a:solidFill>
              </a:rPr>
              <a:t>二次多项式模型拟合</a:t>
            </a:r>
            <a:endParaRPr lang="zh-CN" altLang="en-US" sz="2800" b="1">
              <a:solidFill>
                <a:srgbClr val="4B649F"/>
              </a:solidFill>
            </a:endParaRPr>
          </a:p>
        </p:txBody>
      </p:sp>
      <p:cxnSp>
        <p:nvCxnSpPr>
          <p:cNvPr id="4" name="直接连接符 3"/>
          <p:cNvCxnSpPr/>
          <p:nvPr/>
        </p:nvCxnSpPr>
        <p:spPr>
          <a:xfrm>
            <a:off x="0" y="825500"/>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21509" name="组合 5"/>
          <p:cNvGrpSpPr/>
          <p:nvPr/>
        </p:nvGrpSpPr>
        <p:grpSpPr bwMode="auto">
          <a:xfrm>
            <a:off x="214313" y="125413"/>
            <a:ext cx="638175" cy="638175"/>
            <a:chOff x="9444839" y="2234042"/>
            <a:chExt cx="1607262" cy="1607262"/>
          </a:xfrm>
        </p:grpSpPr>
        <p:sp>
          <p:nvSpPr>
            <p:cNvPr id="7" name="椭圆 6"/>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 name="椭圆 7"/>
            <p:cNvSpPr/>
            <p:nvPr/>
          </p:nvSpPr>
          <p:spPr>
            <a:xfrm>
              <a:off x="9552788"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9" name="KSO_Shape"/>
            <p:cNvSpPr/>
            <p:nvPr/>
          </p:nvSpPr>
          <p:spPr bwMode="auto">
            <a:xfrm>
              <a:off x="9828663" y="2673840"/>
              <a:ext cx="839614" cy="727666"/>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21513" name="Title 13"/>
          <p:cNvSpPr txBox="1">
            <a:spLocks noChangeArrowheads="1"/>
          </p:cNvSpPr>
          <p:nvPr/>
        </p:nvSpPr>
        <p:spPr bwMode="auto">
          <a:xfrm>
            <a:off x="7264718" y="1040765"/>
            <a:ext cx="3846512"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p>
            <a:r>
              <a:rPr lang="zh-CN" sz="2400">
                <a:solidFill>
                  <a:schemeClr val="accent2">
                    <a:lumMod val="75000"/>
                  </a:schemeClr>
                </a:solidFill>
                <a:sym typeface="Arial" panose="020B0604020202020204" pitchFamily="34" charset="0"/>
              </a:rPr>
              <a:t>模型理论</a:t>
            </a:r>
            <a:endParaRPr lang="zh-CN" sz="2400">
              <a:solidFill>
                <a:schemeClr val="accent2">
                  <a:lumMod val="75000"/>
                </a:schemeClr>
              </a:solidFill>
              <a:sym typeface="Arial" panose="020B0604020202020204" pitchFamily="34" charset="0"/>
            </a:endParaRPr>
          </a:p>
        </p:txBody>
      </p:sp>
      <p:sp>
        <p:nvSpPr>
          <p:cNvPr id="21523" name="Title 13"/>
          <p:cNvSpPr txBox="1">
            <a:spLocks noChangeArrowheads="1"/>
          </p:cNvSpPr>
          <p:nvPr/>
        </p:nvSpPr>
        <p:spPr bwMode="auto">
          <a:xfrm>
            <a:off x="7265035" y="2314575"/>
            <a:ext cx="2441575" cy="709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p>
            <a:r>
              <a:rPr lang="zh-CN" sz="2400">
                <a:solidFill>
                  <a:schemeClr val="accent2">
                    <a:lumMod val="75000"/>
                  </a:schemeClr>
                </a:solidFill>
                <a:sym typeface="Arial" panose="020B0604020202020204" pitchFamily="34" charset="0"/>
              </a:rPr>
              <a:t>模型建立</a:t>
            </a:r>
            <a:endParaRPr lang="zh-CN" sz="2400">
              <a:solidFill>
                <a:schemeClr val="accent2">
                  <a:lumMod val="75000"/>
                </a:schemeClr>
              </a:solidFill>
              <a:sym typeface="Arial" panose="020B0604020202020204" pitchFamily="34" charset="0"/>
            </a:endParaRPr>
          </a:p>
        </p:txBody>
      </p:sp>
      <p:sp>
        <p:nvSpPr>
          <p:cNvPr id="21524" name="Title 13"/>
          <p:cNvSpPr txBox="1">
            <a:spLocks noChangeArrowheads="1"/>
          </p:cNvSpPr>
          <p:nvPr/>
        </p:nvSpPr>
        <p:spPr bwMode="auto">
          <a:xfrm>
            <a:off x="7265035" y="3729355"/>
            <a:ext cx="1568450" cy="709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p>
            <a:r>
              <a:rPr lang="zh-CN" sz="2400">
                <a:solidFill>
                  <a:schemeClr val="accent2">
                    <a:lumMod val="75000"/>
                  </a:schemeClr>
                </a:solidFill>
                <a:sym typeface="Arial" panose="020B0604020202020204" pitchFamily="34" charset="0"/>
              </a:rPr>
              <a:t>模型结果</a:t>
            </a:r>
            <a:endParaRPr lang="zh-CN" altLang="zh-CN" sz="2400">
              <a:solidFill>
                <a:schemeClr val="accent2">
                  <a:lumMod val="75000"/>
                </a:schemeClr>
              </a:solidFill>
              <a:sym typeface="Arial" panose="020B0604020202020204" pitchFamily="34" charset="0"/>
            </a:endParaRPr>
          </a:p>
        </p:txBody>
      </p:sp>
      <p:sp>
        <p:nvSpPr>
          <p:cNvPr id="21525" name="文本框 21"/>
          <p:cNvSpPr txBox="1">
            <a:spLocks noChangeArrowheads="1"/>
          </p:cNvSpPr>
          <p:nvPr/>
        </p:nvSpPr>
        <p:spPr bwMode="auto">
          <a:xfrm>
            <a:off x="7265035" y="1601470"/>
            <a:ext cx="4635500"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20000"/>
              </a:lnSpc>
            </a:pPr>
            <a:r>
              <a:rPr lang="zh-CN" altLang="en-US" sz="1800" b="1">
                <a:solidFill>
                  <a:srgbClr val="808080"/>
                </a:solidFill>
                <a:latin typeface="楷体" panose="02010609060101010101" charset="-122"/>
                <a:ea typeface="楷体" panose="02010609060101010101" charset="-122"/>
                <a:sym typeface="Arial" panose="020B0604020202020204" pitchFamily="34" charset="0"/>
              </a:rPr>
              <a:t>基于时间序列的简化计量模型：二次多项式</a:t>
            </a:r>
            <a:endParaRPr lang="zh-CN" altLang="en-US" sz="1800" b="1">
              <a:solidFill>
                <a:srgbClr val="808080"/>
              </a:solidFill>
              <a:latin typeface="楷体" panose="02010609060101010101" charset="-122"/>
              <a:ea typeface="楷体" panose="02010609060101010101" charset="-122"/>
              <a:sym typeface="Arial" panose="020B0604020202020204" pitchFamily="34" charset="0"/>
            </a:endParaRPr>
          </a:p>
        </p:txBody>
      </p:sp>
      <p:sp>
        <p:nvSpPr>
          <p:cNvPr id="24601" name="KSO_Shape"/>
          <p:cNvSpPr>
            <a:spLocks noChangeArrowheads="1"/>
          </p:cNvSpPr>
          <p:nvPr/>
        </p:nvSpPr>
        <p:spPr bwMode="auto">
          <a:xfrm>
            <a:off x="6692583" y="1123633"/>
            <a:ext cx="504825" cy="542925"/>
          </a:xfrm>
          <a:custGeom>
            <a:avLst/>
            <a:gdLst>
              <a:gd name="T0" fmla="*/ 1905 w 2578"/>
              <a:gd name="T1" fmla="*/ 2775 h 2775"/>
              <a:gd name="T2" fmla="*/ 1830 w 2578"/>
              <a:gd name="T3" fmla="*/ 1431 h 2775"/>
              <a:gd name="T4" fmla="*/ 1727 w 2578"/>
              <a:gd name="T5" fmla="*/ 1278 h 2775"/>
              <a:gd name="T6" fmla="*/ 2051 w 2578"/>
              <a:gd name="T7" fmla="*/ 1162 h 2775"/>
              <a:gd name="T8" fmla="*/ 1952 w 2578"/>
              <a:gd name="T9" fmla="*/ 1278 h 2775"/>
              <a:gd name="T10" fmla="*/ 2311 w 2578"/>
              <a:gd name="T11" fmla="*/ 1565 h 2775"/>
              <a:gd name="T12" fmla="*/ 2575 w 2578"/>
              <a:gd name="T13" fmla="*/ 1561 h 2775"/>
              <a:gd name="T14" fmla="*/ 2578 w 2578"/>
              <a:gd name="T15" fmla="*/ 2101 h 2775"/>
              <a:gd name="T16" fmla="*/ 1354 w 2578"/>
              <a:gd name="T17" fmla="*/ 2101 h 2775"/>
              <a:gd name="T18" fmla="*/ 2456 w 2578"/>
              <a:gd name="T19" fmla="*/ 2101 h 2775"/>
              <a:gd name="T20" fmla="*/ 1952 w 2578"/>
              <a:gd name="T21" fmla="*/ 2207 h 2775"/>
              <a:gd name="T22" fmla="*/ 1844 w 2578"/>
              <a:gd name="T23" fmla="*/ 2280 h 2775"/>
              <a:gd name="T24" fmla="*/ 1783 w 2578"/>
              <a:gd name="T25" fmla="*/ 2101 h 2775"/>
              <a:gd name="T26" fmla="*/ 1848 w 2578"/>
              <a:gd name="T27" fmla="*/ 1724 h 2775"/>
              <a:gd name="T28" fmla="*/ 1952 w 2578"/>
              <a:gd name="T29" fmla="*/ 1996 h 2775"/>
              <a:gd name="T30" fmla="*/ 1952 w 2578"/>
              <a:gd name="T31" fmla="*/ 2207 h 2775"/>
              <a:gd name="T32" fmla="*/ 1120 w 2578"/>
              <a:gd name="T33" fmla="*/ 1720 h 2775"/>
              <a:gd name="T34" fmla="*/ 416 w 2578"/>
              <a:gd name="T35" fmla="*/ 1886 h 2775"/>
              <a:gd name="T36" fmla="*/ 416 w 2578"/>
              <a:gd name="T37" fmla="*/ 1720 h 2775"/>
              <a:gd name="T38" fmla="*/ 416 w 2578"/>
              <a:gd name="T39" fmla="*/ 1609 h 2775"/>
              <a:gd name="T40" fmla="*/ 416 w 2578"/>
              <a:gd name="T41" fmla="*/ 1442 h 2775"/>
              <a:gd name="T42" fmla="*/ 1185 w 2578"/>
              <a:gd name="T43" fmla="*/ 1609 h 2775"/>
              <a:gd name="T44" fmla="*/ 333 w 2578"/>
              <a:gd name="T45" fmla="*/ 971 h 2775"/>
              <a:gd name="T46" fmla="*/ 1526 w 2578"/>
              <a:gd name="T47" fmla="*/ 888 h 2775"/>
              <a:gd name="T48" fmla="*/ 1526 w 2578"/>
              <a:gd name="T49" fmla="*/ 1054 h 2775"/>
              <a:gd name="T50" fmla="*/ 416 w 2578"/>
              <a:gd name="T51" fmla="*/ 1332 h 2775"/>
              <a:gd name="T52" fmla="*/ 416 w 2578"/>
              <a:gd name="T53" fmla="*/ 1165 h 2775"/>
              <a:gd name="T54" fmla="*/ 1554 w 2578"/>
              <a:gd name="T55" fmla="*/ 1170 h 2775"/>
              <a:gd name="T56" fmla="*/ 1510 w 2578"/>
              <a:gd name="T57" fmla="*/ 1332 h 2775"/>
              <a:gd name="T58" fmla="*/ 1776 w 2578"/>
              <a:gd name="T59" fmla="*/ 721 h 2775"/>
              <a:gd name="T60" fmla="*/ 1495 w 2578"/>
              <a:gd name="T61" fmla="*/ 444 h 2775"/>
              <a:gd name="T62" fmla="*/ 1304 w 2578"/>
              <a:gd name="T63" fmla="*/ 666 h 2775"/>
              <a:gd name="T64" fmla="*/ 444 w 2578"/>
              <a:gd name="T65" fmla="*/ 471 h 2775"/>
              <a:gd name="T66" fmla="*/ 444 w 2578"/>
              <a:gd name="T67" fmla="*/ 444 h 2775"/>
              <a:gd name="T68" fmla="*/ 166 w 2578"/>
              <a:gd name="T69" fmla="*/ 2330 h 2775"/>
              <a:gd name="T70" fmla="*/ 1220 w 2578"/>
              <a:gd name="T71" fmla="*/ 2608 h 2775"/>
              <a:gd name="T72" fmla="*/ 333 w 2578"/>
              <a:gd name="T73" fmla="*/ 2774 h 2775"/>
              <a:gd name="T74" fmla="*/ 0 w 2578"/>
              <a:gd name="T75" fmla="*/ 610 h 2775"/>
              <a:gd name="T76" fmla="*/ 502 w 2578"/>
              <a:gd name="T77" fmla="*/ 333 h 2775"/>
              <a:gd name="T78" fmla="*/ 662 w 2578"/>
              <a:gd name="T79" fmla="*/ 277 h 2775"/>
              <a:gd name="T80" fmla="*/ 1273 w 2578"/>
              <a:gd name="T81" fmla="*/ 277 h 2775"/>
              <a:gd name="T82" fmla="*/ 1440 w 2578"/>
              <a:gd name="T83" fmla="*/ 333 h 2775"/>
              <a:gd name="T84" fmla="*/ 1942 w 2578"/>
              <a:gd name="T85" fmla="*/ 610 h 2775"/>
              <a:gd name="T86" fmla="*/ 1776 w 2578"/>
              <a:gd name="T87" fmla="*/ 1109 h 2775"/>
              <a:gd name="T88" fmla="*/ 968 w 2578"/>
              <a:gd name="T89" fmla="*/ 151 h 2775"/>
              <a:gd name="T90" fmla="*/ 968 w 2578"/>
              <a:gd name="T91" fmla="*/ 466 h 2775"/>
              <a:gd name="T92" fmla="*/ 968 w 2578"/>
              <a:gd name="T93" fmla="*/ 151 h 2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78" h="2775">
                <a:moveTo>
                  <a:pt x="2578" y="2101"/>
                </a:moveTo>
                <a:cubicBezTo>
                  <a:pt x="2578" y="2473"/>
                  <a:pt x="2277" y="2775"/>
                  <a:pt x="1905" y="2775"/>
                </a:cubicBezTo>
                <a:cubicBezTo>
                  <a:pt x="1533" y="2775"/>
                  <a:pt x="1232" y="2473"/>
                  <a:pt x="1232" y="2101"/>
                </a:cubicBezTo>
                <a:cubicBezTo>
                  <a:pt x="1232" y="1750"/>
                  <a:pt x="1487" y="1462"/>
                  <a:pt x="1830" y="1431"/>
                </a:cubicBezTo>
                <a:cubicBezTo>
                  <a:pt x="1830" y="1278"/>
                  <a:pt x="1830" y="1278"/>
                  <a:pt x="1830" y="1278"/>
                </a:cubicBezTo>
                <a:cubicBezTo>
                  <a:pt x="1727" y="1278"/>
                  <a:pt x="1727" y="1278"/>
                  <a:pt x="1727" y="1278"/>
                </a:cubicBezTo>
                <a:cubicBezTo>
                  <a:pt x="1727" y="1162"/>
                  <a:pt x="1727" y="1162"/>
                  <a:pt x="1727" y="1162"/>
                </a:cubicBezTo>
                <a:cubicBezTo>
                  <a:pt x="2051" y="1162"/>
                  <a:pt x="2051" y="1162"/>
                  <a:pt x="2051" y="1162"/>
                </a:cubicBezTo>
                <a:cubicBezTo>
                  <a:pt x="2051" y="1278"/>
                  <a:pt x="2051" y="1278"/>
                  <a:pt x="2051" y="1278"/>
                </a:cubicBezTo>
                <a:cubicBezTo>
                  <a:pt x="1952" y="1278"/>
                  <a:pt x="1952" y="1278"/>
                  <a:pt x="1952" y="1278"/>
                </a:cubicBezTo>
                <a:cubicBezTo>
                  <a:pt x="1952" y="1431"/>
                  <a:pt x="1952" y="1431"/>
                  <a:pt x="1952" y="1431"/>
                </a:cubicBezTo>
                <a:cubicBezTo>
                  <a:pt x="2081" y="1443"/>
                  <a:pt x="2214" y="1491"/>
                  <a:pt x="2311" y="1565"/>
                </a:cubicBezTo>
                <a:cubicBezTo>
                  <a:pt x="2445" y="1431"/>
                  <a:pt x="2445" y="1431"/>
                  <a:pt x="2445" y="1431"/>
                </a:cubicBezTo>
                <a:cubicBezTo>
                  <a:pt x="2575" y="1561"/>
                  <a:pt x="2575" y="1561"/>
                  <a:pt x="2575" y="1561"/>
                </a:cubicBezTo>
                <a:cubicBezTo>
                  <a:pt x="2441" y="1695"/>
                  <a:pt x="2441" y="1695"/>
                  <a:pt x="2441" y="1695"/>
                </a:cubicBezTo>
                <a:cubicBezTo>
                  <a:pt x="2527" y="1808"/>
                  <a:pt x="2578" y="1949"/>
                  <a:pt x="2578" y="2101"/>
                </a:cubicBezTo>
                <a:close/>
                <a:moveTo>
                  <a:pt x="1905" y="1550"/>
                </a:moveTo>
                <a:cubicBezTo>
                  <a:pt x="1601" y="1550"/>
                  <a:pt x="1354" y="1798"/>
                  <a:pt x="1354" y="2101"/>
                </a:cubicBezTo>
                <a:cubicBezTo>
                  <a:pt x="1354" y="2405"/>
                  <a:pt x="1601" y="2652"/>
                  <a:pt x="1905" y="2652"/>
                </a:cubicBezTo>
                <a:cubicBezTo>
                  <a:pt x="2209" y="2652"/>
                  <a:pt x="2456" y="2405"/>
                  <a:pt x="2456" y="2101"/>
                </a:cubicBezTo>
                <a:cubicBezTo>
                  <a:pt x="2456" y="1798"/>
                  <a:pt x="2209" y="1550"/>
                  <a:pt x="1905" y="1550"/>
                </a:cubicBezTo>
                <a:close/>
                <a:moveTo>
                  <a:pt x="1952" y="2207"/>
                </a:moveTo>
                <a:cubicBezTo>
                  <a:pt x="1952" y="2280"/>
                  <a:pt x="1952" y="2280"/>
                  <a:pt x="1952" y="2280"/>
                </a:cubicBezTo>
                <a:cubicBezTo>
                  <a:pt x="1844" y="2280"/>
                  <a:pt x="1844" y="2280"/>
                  <a:pt x="1844" y="2280"/>
                </a:cubicBezTo>
                <a:cubicBezTo>
                  <a:pt x="1844" y="2207"/>
                  <a:pt x="1844" y="2207"/>
                  <a:pt x="1844" y="2207"/>
                </a:cubicBezTo>
                <a:cubicBezTo>
                  <a:pt x="1807" y="2186"/>
                  <a:pt x="1783" y="2147"/>
                  <a:pt x="1783" y="2101"/>
                </a:cubicBezTo>
                <a:cubicBezTo>
                  <a:pt x="1783" y="2056"/>
                  <a:pt x="1812" y="2017"/>
                  <a:pt x="1848" y="1996"/>
                </a:cubicBezTo>
                <a:cubicBezTo>
                  <a:pt x="1848" y="1724"/>
                  <a:pt x="1848" y="1724"/>
                  <a:pt x="1848" y="1724"/>
                </a:cubicBezTo>
                <a:cubicBezTo>
                  <a:pt x="1952" y="1724"/>
                  <a:pt x="1952" y="1724"/>
                  <a:pt x="1952" y="1724"/>
                </a:cubicBezTo>
                <a:cubicBezTo>
                  <a:pt x="1952" y="1996"/>
                  <a:pt x="1952" y="1996"/>
                  <a:pt x="1952" y="1996"/>
                </a:cubicBezTo>
                <a:cubicBezTo>
                  <a:pt x="1989" y="2017"/>
                  <a:pt x="2027" y="2056"/>
                  <a:pt x="2027" y="2101"/>
                </a:cubicBezTo>
                <a:cubicBezTo>
                  <a:pt x="2027" y="2147"/>
                  <a:pt x="1989" y="2186"/>
                  <a:pt x="1952" y="2207"/>
                </a:cubicBezTo>
                <a:close/>
                <a:moveTo>
                  <a:pt x="416" y="1720"/>
                </a:moveTo>
                <a:cubicBezTo>
                  <a:pt x="1120" y="1720"/>
                  <a:pt x="1120" y="1720"/>
                  <a:pt x="1120" y="1720"/>
                </a:cubicBezTo>
                <a:cubicBezTo>
                  <a:pt x="1094" y="1773"/>
                  <a:pt x="1074" y="1828"/>
                  <a:pt x="1060" y="1886"/>
                </a:cubicBezTo>
                <a:cubicBezTo>
                  <a:pt x="416" y="1886"/>
                  <a:pt x="416" y="1886"/>
                  <a:pt x="416" y="1886"/>
                </a:cubicBezTo>
                <a:cubicBezTo>
                  <a:pt x="370" y="1886"/>
                  <a:pt x="333" y="1849"/>
                  <a:pt x="333" y="1803"/>
                </a:cubicBezTo>
                <a:cubicBezTo>
                  <a:pt x="333" y="1757"/>
                  <a:pt x="370" y="1720"/>
                  <a:pt x="416" y="1720"/>
                </a:cubicBezTo>
                <a:close/>
                <a:moveTo>
                  <a:pt x="1185" y="1609"/>
                </a:moveTo>
                <a:cubicBezTo>
                  <a:pt x="416" y="1609"/>
                  <a:pt x="416" y="1609"/>
                  <a:pt x="416" y="1609"/>
                </a:cubicBezTo>
                <a:cubicBezTo>
                  <a:pt x="370" y="1609"/>
                  <a:pt x="333" y="1572"/>
                  <a:pt x="333" y="1526"/>
                </a:cubicBezTo>
                <a:cubicBezTo>
                  <a:pt x="333" y="1480"/>
                  <a:pt x="370" y="1442"/>
                  <a:pt x="416" y="1442"/>
                </a:cubicBezTo>
                <a:cubicBezTo>
                  <a:pt x="1338" y="1442"/>
                  <a:pt x="1338" y="1442"/>
                  <a:pt x="1338" y="1442"/>
                </a:cubicBezTo>
                <a:cubicBezTo>
                  <a:pt x="1279" y="1491"/>
                  <a:pt x="1228" y="1547"/>
                  <a:pt x="1185" y="1609"/>
                </a:cubicBezTo>
                <a:close/>
                <a:moveTo>
                  <a:pt x="416" y="1054"/>
                </a:moveTo>
                <a:cubicBezTo>
                  <a:pt x="370" y="1054"/>
                  <a:pt x="333" y="1017"/>
                  <a:pt x="333" y="971"/>
                </a:cubicBezTo>
                <a:cubicBezTo>
                  <a:pt x="333" y="925"/>
                  <a:pt x="370" y="888"/>
                  <a:pt x="416" y="888"/>
                </a:cubicBezTo>
                <a:cubicBezTo>
                  <a:pt x="1526" y="888"/>
                  <a:pt x="1526" y="888"/>
                  <a:pt x="1526" y="888"/>
                </a:cubicBezTo>
                <a:cubicBezTo>
                  <a:pt x="1572" y="888"/>
                  <a:pt x="1609" y="925"/>
                  <a:pt x="1609" y="971"/>
                </a:cubicBezTo>
                <a:cubicBezTo>
                  <a:pt x="1609" y="1017"/>
                  <a:pt x="1572" y="1054"/>
                  <a:pt x="1526" y="1054"/>
                </a:cubicBezTo>
                <a:lnTo>
                  <a:pt x="416" y="1054"/>
                </a:lnTo>
                <a:close/>
                <a:moveTo>
                  <a:pt x="416" y="1332"/>
                </a:moveTo>
                <a:cubicBezTo>
                  <a:pt x="370" y="1332"/>
                  <a:pt x="333" y="1294"/>
                  <a:pt x="333" y="1248"/>
                </a:cubicBezTo>
                <a:cubicBezTo>
                  <a:pt x="333" y="1202"/>
                  <a:pt x="370" y="1165"/>
                  <a:pt x="416" y="1165"/>
                </a:cubicBezTo>
                <a:cubicBezTo>
                  <a:pt x="1526" y="1165"/>
                  <a:pt x="1526" y="1165"/>
                  <a:pt x="1526" y="1165"/>
                </a:cubicBezTo>
                <a:cubicBezTo>
                  <a:pt x="1536" y="1165"/>
                  <a:pt x="1545" y="1168"/>
                  <a:pt x="1554" y="1170"/>
                </a:cubicBezTo>
                <a:cubicBezTo>
                  <a:pt x="1554" y="1311"/>
                  <a:pt x="1554" y="1311"/>
                  <a:pt x="1554" y="1311"/>
                </a:cubicBezTo>
                <a:cubicBezTo>
                  <a:pt x="1539" y="1318"/>
                  <a:pt x="1525" y="1324"/>
                  <a:pt x="1510" y="1332"/>
                </a:cubicBezTo>
                <a:lnTo>
                  <a:pt x="416" y="1332"/>
                </a:lnTo>
                <a:close/>
                <a:moveTo>
                  <a:pt x="1776" y="721"/>
                </a:moveTo>
                <a:cubicBezTo>
                  <a:pt x="1776" y="568"/>
                  <a:pt x="1651" y="444"/>
                  <a:pt x="1498" y="444"/>
                </a:cubicBezTo>
                <a:cubicBezTo>
                  <a:pt x="1495" y="444"/>
                  <a:pt x="1495" y="444"/>
                  <a:pt x="1495" y="444"/>
                </a:cubicBezTo>
                <a:cubicBezTo>
                  <a:pt x="1497" y="453"/>
                  <a:pt x="1498" y="462"/>
                  <a:pt x="1498" y="471"/>
                </a:cubicBezTo>
                <a:cubicBezTo>
                  <a:pt x="1498" y="579"/>
                  <a:pt x="1411" y="666"/>
                  <a:pt x="1304" y="666"/>
                </a:cubicBezTo>
                <a:cubicBezTo>
                  <a:pt x="638" y="666"/>
                  <a:pt x="638" y="666"/>
                  <a:pt x="638" y="666"/>
                </a:cubicBezTo>
                <a:cubicBezTo>
                  <a:pt x="531" y="666"/>
                  <a:pt x="444" y="579"/>
                  <a:pt x="444" y="471"/>
                </a:cubicBezTo>
                <a:cubicBezTo>
                  <a:pt x="444" y="462"/>
                  <a:pt x="445" y="453"/>
                  <a:pt x="447" y="444"/>
                </a:cubicBezTo>
                <a:cubicBezTo>
                  <a:pt x="444" y="444"/>
                  <a:pt x="444" y="444"/>
                  <a:pt x="444" y="444"/>
                </a:cubicBezTo>
                <a:cubicBezTo>
                  <a:pt x="291" y="444"/>
                  <a:pt x="166" y="568"/>
                  <a:pt x="166" y="721"/>
                </a:cubicBezTo>
                <a:cubicBezTo>
                  <a:pt x="166" y="2330"/>
                  <a:pt x="166" y="2330"/>
                  <a:pt x="166" y="2330"/>
                </a:cubicBezTo>
                <a:cubicBezTo>
                  <a:pt x="166" y="2483"/>
                  <a:pt x="291" y="2608"/>
                  <a:pt x="444" y="2608"/>
                </a:cubicBezTo>
                <a:cubicBezTo>
                  <a:pt x="1220" y="2608"/>
                  <a:pt x="1220" y="2608"/>
                  <a:pt x="1220" y="2608"/>
                </a:cubicBezTo>
                <a:cubicBezTo>
                  <a:pt x="1271" y="2672"/>
                  <a:pt x="1331" y="2728"/>
                  <a:pt x="1398" y="2774"/>
                </a:cubicBezTo>
                <a:cubicBezTo>
                  <a:pt x="333" y="2774"/>
                  <a:pt x="333" y="2774"/>
                  <a:pt x="333" y="2774"/>
                </a:cubicBezTo>
                <a:cubicBezTo>
                  <a:pt x="180" y="2774"/>
                  <a:pt x="0" y="2650"/>
                  <a:pt x="0" y="2497"/>
                </a:cubicBezTo>
                <a:cubicBezTo>
                  <a:pt x="0" y="610"/>
                  <a:pt x="0" y="610"/>
                  <a:pt x="0" y="610"/>
                </a:cubicBezTo>
                <a:cubicBezTo>
                  <a:pt x="0" y="457"/>
                  <a:pt x="180" y="333"/>
                  <a:pt x="333" y="333"/>
                </a:cubicBezTo>
                <a:cubicBezTo>
                  <a:pt x="502" y="333"/>
                  <a:pt x="502" y="333"/>
                  <a:pt x="502" y="333"/>
                </a:cubicBezTo>
                <a:cubicBezTo>
                  <a:pt x="537" y="298"/>
                  <a:pt x="585" y="277"/>
                  <a:pt x="638" y="277"/>
                </a:cubicBezTo>
                <a:cubicBezTo>
                  <a:pt x="662" y="277"/>
                  <a:pt x="662" y="277"/>
                  <a:pt x="662" y="277"/>
                </a:cubicBezTo>
                <a:cubicBezTo>
                  <a:pt x="678" y="122"/>
                  <a:pt x="808" y="0"/>
                  <a:pt x="968" y="0"/>
                </a:cubicBezTo>
                <a:cubicBezTo>
                  <a:pt x="1127" y="0"/>
                  <a:pt x="1257" y="122"/>
                  <a:pt x="1273" y="277"/>
                </a:cubicBezTo>
                <a:cubicBezTo>
                  <a:pt x="1304" y="277"/>
                  <a:pt x="1304" y="277"/>
                  <a:pt x="1304" y="277"/>
                </a:cubicBezTo>
                <a:cubicBezTo>
                  <a:pt x="1357" y="277"/>
                  <a:pt x="1405" y="298"/>
                  <a:pt x="1440" y="333"/>
                </a:cubicBezTo>
                <a:cubicBezTo>
                  <a:pt x="1609" y="333"/>
                  <a:pt x="1609" y="333"/>
                  <a:pt x="1609" y="333"/>
                </a:cubicBezTo>
                <a:cubicBezTo>
                  <a:pt x="1763" y="333"/>
                  <a:pt x="1942" y="457"/>
                  <a:pt x="1942" y="610"/>
                </a:cubicBezTo>
                <a:cubicBezTo>
                  <a:pt x="1942" y="1109"/>
                  <a:pt x="1942" y="1109"/>
                  <a:pt x="1942" y="1109"/>
                </a:cubicBezTo>
                <a:cubicBezTo>
                  <a:pt x="1776" y="1109"/>
                  <a:pt x="1776" y="1109"/>
                  <a:pt x="1776" y="1109"/>
                </a:cubicBezTo>
                <a:lnTo>
                  <a:pt x="1776" y="721"/>
                </a:lnTo>
                <a:close/>
                <a:moveTo>
                  <a:pt x="968" y="151"/>
                </a:moveTo>
                <a:cubicBezTo>
                  <a:pt x="881" y="151"/>
                  <a:pt x="810" y="222"/>
                  <a:pt x="810" y="308"/>
                </a:cubicBezTo>
                <a:cubicBezTo>
                  <a:pt x="810" y="395"/>
                  <a:pt x="881" y="466"/>
                  <a:pt x="968" y="466"/>
                </a:cubicBezTo>
                <a:cubicBezTo>
                  <a:pt x="1055" y="466"/>
                  <a:pt x="1125" y="395"/>
                  <a:pt x="1125" y="308"/>
                </a:cubicBezTo>
                <a:cubicBezTo>
                  <a:pt x="1125" y="222"/>
                  <a:pt x="1055" y="151"/>
                  <a:pt x="968" y="151"/>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p>
            <a:pPr eaLnBrk="0" hangingPunct="0"/>
            <a:endParaRPr lang="zh-CN" altLang="en-US">
              <a:solidFill>
                <a:srgbClr val="4B649F"/>
              </a:solidFill>
              <a:sym typeface="Arial" panose="020B0604020202020204" pitchFamily="34" charset="0"/>
            </a:endParaRPr>
          </a:p>
        </p:txBody>
      </p:sp>
      <p:sp>
        <p:nvSpPr>
          <p:cNvPr id="24602" name="KSO_Shape"/>
          <p:cNvSpPr>
            <a:spLocks noChangeArrowheads="1"/>
          </p:cNvSpPr>
          <p:nvPr/>
        </p:nvSpPr>
        <p:spPr bwMode="auto">
          <a:xfrm>
            <a:off x="6673533" y="2411095"/>
            <a:ext cx="504825" cy="504825"/>
          </a:xfrm>
          <a:custGeom>
            <a:avLst/>
            <a:gdLst>
              <a:gd name="T0" fmla="*/ 2657 w 3279"/>
              <a:gd name="T1" fmla="*/ 3279 h 3279"/>
              <a:gd name="T2" fmla="*/ 614 w 3279"/>
              <a:gd name="T3" fmla="*/ 3279 h 3279"/>
              <a:gd name="T4" fmla="*/ 0 w 3279"/>
              <a:gd name="T5" fmla="*/ 2657 h 3279"/>
              <a:gd name="T6" fmla="*/ 0 w 3279"/>
              <a:gd name="T7" fmla="*/ 0 h 3279"/>
              <a:gd name="T8" fmla="*/ 2429 w 3279"/>
              <a:gd name="T9" fmla="*/ 0 h 3279"/>
              <a:gd name="T10" fmla="*/ 2429 w 3279"/>
              <a:gd name="T11" fmla="*/ 196 h 3279"/>
              <a:gd name="T12" fmla="*/ 2887 w 3279"/>
              <a:gd name="T13" fmla="*/ 196 h 3279"/>
              <a:gd name="T14" fmla="*/ 2887 w 3279"/>
              <a:gd name="T15" fmla="*/ 196 h 3279"/>
              <a:gd name="T16" fmla="*/ 2887 w 3279"/>
              <a:gd name="T17" fmla="*/ 392 h 3279"/>
              <a:gd name="T18" fmla="*/ 3066 w 3279"/>
              <a:gd name="T19" fmla="*/ 392 h 3279"/>
              <a:gd name="T20" fmla="*/ 3279 w 3279"/>
              <a:gd name="T21" fmla="*/ 392 h 3279"/>
              <a:gd name="T22" fmla="*/ 3279 w 3279"/>
              <a:gd name="T23" fmla="*/ 2657 h 3279"/>
              <a:gd name="T24" fmla="*/ 2657 w 3279"/>
              <a:gd name="T25" fmla="*/ 3279 h 3279"/>
              <a:gd name="T26" fmla="*/ 2167 w 3279"/>
              <a:gd name="T27" fmla="*/ 261 h 3279"/>
              <a:gd name="T28" fmla="*/ 262 w 3279"/>
              <a:gd name="T29" fmla="*/ 261 h 3279"/>
              <a:gd name="T30" fmla="*/ 262 w 3279"/>
              <a:gd name="T31" fmla="*/ 2723 h 3279"/>
              <a:gd name="T32" fmla="*/ 482 w 3279"/>
              <a:gd name="T33" fmla="*/ 2952 h 3279"/>
              <a:gd name="T34" fmla="*/ 2167 w 3279"/>
              <a:gd name="T35" fmla="*/ 2952 h 3279"/>
              <a:gd name="T36" fmla="*/ 2167 w 3279"/>
              <a:gd name="T37" fmla="*/ 261 h 3279"/>
              <a:gd name="T38" fmla="*/ 3075 w 3279"/>
              <a:gd name="T39" fmla="*/ 587 h 3279"/>
              <a:gd name="T40" fmla="*/ 2887 w 3279"/>
              <a:gd name="T41" fmla="*/ 587 h 3279"/>
              <a:gd name="T42" fmla="*/ 2887 w 3279"/>
              <a:gd name="T43" fmla="*/ 2555 h 3279"/>
              <a:gd name="T44" fmla="*/ 2760 w 3279"/>
              <a:gd name="T45" fmla="*/ 2657 h 3279"/>
              <a:gd name="T46" fmla="*/ 2625 w 3279"/>
              <a:gd name="T47" fmla="*/ 2555 h 3279"/>
              <a:gd name="T48" fmla="*/ 2625 w 3279"/>
              <a:gd name="T49" fmla="*/ 392 h 3279"/>
              <a:gd name="T50" fmla="*/ 2429 w 3279"/>
              <a:gd name="T51" fmla="*/ 392 h 3279"/>
              <a:gd name="T52" fmla="*/ 2429 w 3279"/>
              <a:gd name="T53" fmla="*/ 2653 h 3279"/>
              <a:gd name="T54" fmla="*/ 2760 w 3279"/>
              <a:gd name="T55" fmla="*/ 2960 h 3279"/>
              <a:gd name="T56" fmla="*/ 3075 w 3279"/>
              <a:gd name="T57" fmla="*/ 2653 h 3279"/>
              <a:gd name="T58" fmla="*/ 3075 w 3279"/>
              <a:gd name="T59" fmla="*/ 587 h 3279"/>
              <a:gd name="T60" fmla="*/ 589 w 3279"/>
              <a:gd name="T61" fmla="*/ 2428 h 3279"/>
              <a:gd name="T62" fmla="*/ 1251 w 3279"/>
              <a:gd name="T63" fmla="*/ 2428 h 3279"/>
              <a:gd name="T64" fmla="*/ 1251 w 3279"/>
              <a:gd name="T65" fmla="*/ 2624 h 3279"/>
              <a:gd name="T66" fmla="*/ 589 w 3279"/>
              <a:gd name="T67" fmla="*/ 2624 h 3279"/>
              <a:gd name="T68" fmla="*/ 589 w 3279"/>
              <a:gd name="T69" fmla="*/ 2428 h 3279"/>
              <a:gd name="T70" fmla="*/ 589 w 3279"/>
              <a:gd name="T71" fmla="*/ 2028 h 3279"/>
              <a:gd name="T72" fmla="*/ 1439 w 3279"/>
              <a:gd name="T73" fmla="*/ 2028 h 3279"/>
              <a:gd name="T74" fmla="*/ 1439 w 3279"/>
              <a:gd name="T75" fmla="*/ 2232 h 3279"/>
              <a:gd name="T76" fmla="*/ 589 w 3279"/>
              <a:gd name="T77" fmla="*/ 2232 h 3279"/>
              <a:gd name="T78" fmla="*/ 589 w 3279"/>
              <a:gd name="T79" fmla="*/ 2028 h 3279"/>
              <a:gd name="T80" fmla="*/ 1840 w 3279"/>
              <a:gd name="T81" fmla="*/ 2232 h 3279"/>
              <a:gd name="T82" fmla="*/ 1636 w 3279"/>
              <a:gd name="T83" fmla="*/ 2232 h 3279"/>
              <a:gd name="T84" fmla="*/ 1636 w 3279"/>
              <a:gd name="T85" fmla="*/ 2028 h 3279"/>
              <a:gd name="T86" fmla="*/ 1840 w 3279"/>
              <a:gd name="T87" fmla="*/ 2028 h 3279"/>
              <a:gd name="T88" fmla="*/ 1840 w 3279"/>
              <a:gd name="T89" fmla="*/ 2232 h 3279"/>
              <a:gd name="T90" fmla="*/ 1439 w 3279"/>
              <a:gd name="T91" fmla="*/ 1635 h 3279"/>
              <a:gd name="T92" fmla="*/ 1840 w 3279"/>
              <a:gd name="T93" fmla="*/ 1635 h 3279"/>
              <a:gd name="T94" fmla="*/ 1840 w 3279"/>
              <a:gd name="T95" fmla="*/ 1840 h 3279"/>
              <a:gd name="T96" fmla="*/ 1439 w 3279"/>
              <a:gd name="T97" fmla="*/ 1840 h 3279"/>
              <a:gd name="T98" fmla="*/ 1439 w 3279"/>
              <a:gd name="T99" fmla="*/ 1635 h 3279"/>
              <a:gd name="T100" fmla="*/ 589 w 3279"/>
              <a:gd name="T101" fmla="*/ 597 h 3279"/>
              <a:gd name="T102" fmla="*/ 1840 w 3279"/>
              <a:gd name="T103" fmla="*/ 597 h 3279"/>
              <a:gd name="T104" fmla="*/ 1840 w 3279"/>
              <a:gd name="T105" fmla="*/ 1439 h 3279"/>
              <a:gd name="T106" fmla="*/ 589 w 3279"/>
              <a:gd name="T107" fmla="*/ 1439 h 3279"/>
              <a:gd name="T108" fmla="*/ 589 w 3279"/>
              <a:gd name="T109" fmla="*/ 597 h 3279"/>
              <a:gd name="T110" fmla="*/ 1243 w 3279"/>
              <a:gd name="T111" fmla="*/ 1840 h 3279"/>
              <a:gd name="T112" fmla="*/ 589 w 3279"/>
              <a:gd name="T113" fmla="*/ 1840 h 3279"/>
              <a:gd name="T114" fmla="*/ 589 w 3279"/>
              <a:gd name="T115" fmla="*/ 1635 h 3279"/>
              <a:gd name="T116" fmla="*/ 1243 w 3279"/>
              <a:gd name="T117" fmla="*/ 1635 h 3279"/>
              <a:gd name="T118" fmla="*/ 1243 w 3279"/>
              <a:gd name="T119" fmla="*/ 1840 h 3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79" h="3279">
                <a:moveTo>
                  <a:pt x="2657" y="3279"/>
                </a:moveTo>
                <a:cubicBezTo>
                  <a:pt x="614" y="3279"/>
                  <a:pt x="614" y="3279"/>
                  <a:pt x="614" y="3279"/>
                </a:cubicBezTo>
                <a:cubicBezTo>
                  <a:pt x="275" y="3279"/>
                  <a:pt x="0" y="2996"/>
                  <a:pt x="0" y="2657"/>
                </a:cubicBezTo>
                <a:cubicBezTo>
                  <a:pt x="0" y="0"/>
                  <a:pt x="0" y="0"/>
                  <a:pt x="0" y="0"/>
                </a:cubicBezTo>
                <a:cubicBezTo>
                  <a:pt x="2429" y="0"/>
                  <a:pt x="2429" y="0"/>
                  <a:pt x="2429" y="0"/>
                </a:cubicBezTo>
                <a:cubicBezTo>
                  <a:pt x="2429" y="196"/>
                  <a:pt x="2429" y="196"/>
                  <a:pt x="2429" y="196"/>
                </a:cubicBezTo>
                <a:cubicBezTo>
                  <a:pt x="2887" y="196"/>
                  <a:pt x="2887" y="196"/>
                  <a:pt x="2887" y="196"/>
                </a:cubicBezTo>
                <a:cubicBezTo>
                  <a:pt x="2887" y="196"/>
                  <a:pt x="2887" y="196"/>
                  <a:pt x="2887" y="196"/>
                </a:cubicBezTo>
                <a:cubicBezTo>
                  <a:pt x="2887" y="392"/>
                  <a:pt x="2887" y="392"/>
                  <a:pt x="2887" y="392"/>
                </a:cubicBezTo>
                <a:cubicBezTo>
                  <a:pt x="3066" y="392"/>
                  <a:pt x="3066" y="392"/>
                  <a:pt x="3066" y="392"/>
                </a:cubicBezTo>
                <a:cubicBezTo>
                  <a:pt x="3279" y="392"/>
                  <a:pt x="3279" y="392"/>
                  <a:pt x="3279" y="392"/>
                </a:cubicBezTo>
                <a:cubicBezTo>
                  <a:pt x="3279" y="2657"/>
                  <a:pt x="3279" y="2657"/>
                  <a:pt x="3279" y="2657"/>
                </a:cubicBezTo>
                <a:cubicBezTo>
                  <a:pt x="3279" y="2996"/>
                  <a:pt x="2996" y="3279"/>
                  <a:pt x="2657" y="3279"/>
                </a:cubicBezTo>
                <a:close/>
                <a:moveTo>
                  <a:pt x="2167" y="261"/>
                </a:moveTo>
                <a:cubicBezTo>
                  <a:pt x="262" y="261"/>
                  <a:pt x="262" y="261"/>
                  <a:pt x="262" y="261"/>
                </a:cubicBezTo>
                <a:cubicBezTo>
                  <a:pt x="262" y="2723"/>
                  <a:pt x="262" y="2723"/>
                  <a:pt x="262" y="2723"/>
                </a:cubicBezTo>
                <a:cubicBezTo>
                  <a:pt x="262" y="2836"/>
                  <a:pt x="370" y="2952"/>
                  <a:pt x="482" y="2952"/>
                </a:cubicBezTo>
                <a:cubicBezTo>
                  <a:pt x="2167" y="2952"/>
                  <a:pt x="2167" y="2952"/>
                  <a:pt x="2167" y="2952"/>
                </a:cubicBezTo>
                <a:lnTo>
                  <a:pt x="2167" y="261"/>
                </a:lnTo>
                <a:close/>
                <a:moveTo>
                  <a:pt x="3075" y="587"/>
                </a:moveTo>
                <a:cubicBezTo>
                  <a:pt x="2887" y="587"/>
                  <a:pt x="2887" y="587"/>
                  <a:pt x="2887" y="587"/>
                </a:cubicBezTo>
                <a:cubicBezTo>
                  <a:pt x="2887" y="2555"/>
                  <a:pt x="2887" y="2555"/>
                  <a:pt x="2887" y="2555"/>
                </a:cubicBezTo>
                <a:cubicBezTo>
                  <a:pt x="2887" y="2611"/>
                  <a:pt x="2816" y="2657"/>
                  <a:pt x="2760" y="2657"/>
                </a:cubicBezTo>
                <a:cubicBezTo>
                  <a:pt x="2703" y="2657"/>
                  <a:pt x="2625" y="2611"/>
                  <a:pt x="2625" y="2555"/>
                </a:cubicBezTo>
                <a:cubicBezTo>
                  <a:pt x="2625" y="392"/>
                  <a:pt x="2625" y="392"/>
                  <a:pt x="2625" y="392"/>
                </a:cubicBezTo>
                <a:cubicBezTo>
                  <a:pt x="2429" y="392"/>
                  <a:pt x="2429" y="392"/>
                  <a:pt x="2429" y="392"/>
                </a:cubicBezTo>
                <a:cubicBezTo>
                  <a:pt x="2429" y="2653"/>
                  <a:pt x="2429" y="2653"/>
                  <a:pt x="2429" y="2653"/>
                </a:cubicBezTo>
                <a:cubicBezTo>
                  <a:pt x="2429" y="2823"/>
                  <a:pt x="2590" y="2960"/>
                  <a:pt x="2760" y="2960"/>
                </a:cubicBezTo>
                <a:cubicBezTo>
                  <a:pt x="2929" y="2960"/>
                  <a:pt x="3075" y="2823"/>
                  <a:pt x="3075" y="2653"/>
                </a:cubicBezTo>
                <a:lnTo>
                  <a:pt x="3075" y="587"/>
                </a:lnTo>
                <a:close/>
                <a:moveTo>
                  <a:pt x="589" y="2428"/>
                </a:moveTo>
                <a:cubicBezTo>
                  <a:pt x="1251" y="2428"/>
                  <a:pt x="1251" y="2428"/>
                  <a:pt x="1251" y="2428"/>
                </a:cubicBezTo>
                <a:cubicBezTo>
                  <a:pt x="1251" y="2624"/>
                  <a:pt x="1251" y="2624"/>
                  <a:pt x="1251" y="2624"/>
                </a:cubicBezTo>
                <a:cubicBezTo>
                  <a:pt x="589" y="2624"/>
                  <a:pt x="589" y="2624"/>
                  <a:pt x="589" y="2624"/>
                </a:cubicBezTo>
                <a:lnTo>
                  <a:pt x="589" y="2428"/>
                </a:lnTo>
                <a:close/>
                <a:moveTo>
                  <a:pt x="589" y="2028"/>
                </a:moveTo>
                <a:cubicBezTo>
                  <a:pt x="1439" y="2028"/>
                  <a:pt x="1439" y="2028"/>
                  <a:pt x="1439" y="2028"/>
                </a:cubicBezTo>
                <a:cubicBezTo>
                  <a:pt x="1439" y="2232"/>
                  <a:pt x="1439" y="2232"/>
                  <a:pt x="1439" y="2232"/>
                </a:cubicBezTo>
                <a:cubicBezTo>
                  <a:pt x="589" y="2232"/>
                  <a:pt x="589" y="2232"/>
                  <a:pt x="589" y="2232"/>
                </a:cubicBezTo>
                <a:lnTo>
                  <a:pt x="589" y="2028"/>
                </a:lnTo>
                <a:close/>
                <a:moveTo>
                  <a:pt x="1840" y="2232"/>
                </a:moveTo>
                <a:cubicBezTo>
                  <a:pt x="1636" y="2232"/>
                  <a:pt x="1636" y="2232"/>
                  <a:pt x="1636" y="2232"/>
                </a:cubicBezTo>
                <a:cubicBezTo>
                  <a:pt x="1636" y="2028"/>
                  <a:pt x="1636" y="2028"/>
                  <a:pt x="1636" y="2028"/>
                </a:cubicBezTo>
                <a:cubicBezTo>
                  <a:pt x="1840" y="2028"/>
                  <a:pt x="1840" y="2028"/>
                  <a:pt x="1840" y="2028"/>
                </a:cubicBezTo>
                <a:lnTo>
                  <a:pt x="1840" y="2232"/>
                </a:lnTo>
                <a:close/>
                <a:moveTo>
                  <a:pt x="1439" y="1635"/>
                </a:moveTo>
                <a:cubicBezTo>
                  <a:pt x="1840" y="1635"/>
                  <a:pt x="1840" y="1635"/>
                  <a:pt x="1840" y="1635"/>
                </a:cubicBezTo>
                <a:cubicBezTo>
                  <a:pt x="1840" y="1840"/>
                  <a:pt x="1840" y="1840"/>
                  <a:pt x="1840" y="1840"/>
                </a:cubicBezTo>
                <a:cubicBezTo>
                  <a:pt x="1439" y="1840"/>
                  <a:pt x="1439" y="1840"/>
                  <a:pt x="1439" y="1840"/>
                </a:cubicBezTo>
                <a:lnTo>
                  <a:pt x="1439" y="1635"/>
                </a:lnTo>
                <a:close/>
                <a:moveTo>
                  <a:pt x="589" y="597"/>
                </a:moveTo>
                <a:cubicBezTo>
                  <a:pt x="1840" y="597"/>
                  <a:pt x="1840" y="597"/>
                  <a:pt x="1840" y="597"/>
                </a:cubicBezTo>
                <a:cubicBezTo>
                  <a:pt x="1840" y="1439"/>
                  <a:pt x="1840" y="1439"/>
                  <a:pt x="1840" y="1439"/>
                </a:cubicBezTo>
                <a:cubicBezTo>
                  <a:pt x="589" y="1439"/>
                  <a:pt x="589" y="1439"/>
                  <a:pt x="589" y="1439"/>
                </a:cubicBezTo>
                <a:lnTo>
                  <a:pt x="589" y="597"/>
                </a:lnTo>
                <a:close/>
                <a:moveTo>
                  <a:pt x="1243" y="1840"/>
                </a:moveTo>
                <a:cubicBezTo>
                  <a:pt x="589" y="1840"/>
                  <a:pt x="589" y="1840"/>
                  <a:pt x="589" y="1840"/>
                </a:cubicBezTo>
                <a:cubicBezTo>
                  <a:pt x="589" y="1635"/>
                  <a:pt x="589" y="1635"/>
                  <a:pt x="589" y="1635"/>
                </a:cubicBezTo>
                <a:cubicBezTo>
                  <a:pt x="1243" y="1635"/>
                  <a:pt x="1243" y="1635"/>
                  <a:pt x="1243" y="1635"/>
                </a:cubicBezTo>
                <a:lnTo>
                  <a:pt x="1243" y="1840"/>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p>
            <a:pPr eaLnBrk="0" hangingPunct="0"/>
            <a:endParaRPr lang="zh-CN" altLang="en-US">
              <a:solidFill>
                <a:srgbClr val="4B649F"/>
              </a:solidFill>
              <a:sym typeface="Arial" panose="020B0604020202020204" pitchFamily="34" charset="0"/>
            </a:endParaRPr>
          </a:p>
        </p:txBody>
      </p:sp>
      <p:graphicFrame>
        <p:nvGraphicFramePr>
          <p:cNvPr id="-2147482519" name="对象 -2147482520"/>
          <p:cNvGraphicFramePr>
            <a:graphicFrameLocks noChangeAspect="1"/>
          </p:cNvGraphicFramePr>
          <p:nvPr/>
        </p:nvGraphicFramePr>
        <p:xfrm>
          <a:off x="8831580" y="2411095"/>
          <a:ext cx="2818765" cy="517525"/>
        </p:xfrm>
        <a:graphic>
          <a:graphicData uri="http://schemas.openxmlformats.org/presentationml/2006/ole">
            <mc:AlternateContent xmlns:mc="http://schemas.openxmlformats.org/markup-compatibility/2006">
              <mc:Choice xmlns:v="urn:schemas-microsoft-com:vml" Requires="v">
                <p:oleObj spid="_x0000_s3076" name="" r:id="rId2" imgW="1320165" imgH="241300" progId="Equation.KSEE3">
                  <p:embed/>
                </p:oleObj>
              </mc:Choice>
              <mc:Fallback>
                <p:oleObj name="" r:id="rId2" imgW="1320165" imgH="241300" progId="Equation.KSEE3">
                  <p:embed/>
                  <p:pic>
                    <p:nvPicPr>
                      <p:cNvPr id="0" name="图片 3075"/>
                      <p:cNvPicPr/>
                      <p:nvPr/>
                    </p:nvPicPr>
                    <p:blipFill>
                      <a:blip r:embed="rId3"/>
                      <a:stretch>
                        <a:fillRect/>
                      </a:stretch>
                    </p:blipFill>
                    <p:spPr>
                      <a:xfrm>
                        <a:off x="8831580" y="2411095"/>
                        <a:ext cx="2818765" cy="517525"/>
                      </a:xfrm>
                      <a:prstGeom prst="rect">
                        <a:avLst/>
                      </a:prstGeom>
                      <a:noFill/>
                      <a:ln w="38100">
                        <a:noFill/>
                        <a:miter/>
                      </a:ln>
                    </p:spPr>
                  </p:pic>
                </p:oleObj>
              </mc:Fallback>
            </mc:AlternateContent>
          </a:graphicData>
        </a:graphic>
      </p:graphicFrame>
      <p:sp>
        <p:nvSpPr>
          <p:cNvPr id="2" name="文本框 21"/>
          <p:cNvSpPr txBox="1">
            <a:spLocks noChangeArrowheads="1"/>
          </p:cNvSpPr>
          <p:nvPr/>
        </p:nvSpPr>
        <p:spPr bwMode="auto">
          <a:xfrm>
            <a:off x="7265035" y="2928620"/>
            <a:ext cx="453707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a:lnSpc>
                <a:spcPct val="120000"/>
              </a:lnSpc>
            </a:pPr>
            <a:r>
              <a:rPr lang="en-US" altLang="zh-CN" sz="1800" b="1">
                <a:solidFill>
                  <a:srgbClr val="808080"/>
                </a:solidFill>
                <a:latin typeface="楷体" panose="02010609060101010101" charset="-122"/>
                <a:ea typeface="楷体" panose="02010609060101010101" charset="-122"/>
                <a:cs typeface="楷体" panose="02010609060101010101" charset="-122"/>
                <a:sym typeface="Arial" panose="020B0604020202020204" pitchFamily="34" charset="0"/>
              </a:rPr>
              <a:t>E</a:t>
            </a:r>
            <a:r>
              <a:rPr lang="zh-CN" altLang="en-US" sz="1800" b="1">
                <a:solidFill>
                  <a:srgbClr val="808080"/>
                </a:solidFill>
                <a:latin typeface="楷体" panose="02010609060101010101" charset="-122"/>
                <a:ea typeface="楷体" panose="02010609060101010101" charset="-122"/>
                <a:cs typeface="楷体" panose="02010609060101010101" charset="-122"/>
                <a:sym typeface="Arial" panose="020B0604020202020204" pitchFamily="34" charset="0"/>
              </a:rPr>
              <a:t>：某城市在时刻t受到的环境影响程度</a:t>
            </a:r>
            <a:endParaRPr lang="zh-CN" altLang="en-US" sz="1800" b="1">
              <a:solidFill>
                <a:srgbClr val="80808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lgn="just">
              <a:lnSpc>
                <a:spcPct val="120000"/>
              </a:lnSpc>
            </a:pPr>
            <a:r>
              <a:rPr lang="en-US" altLang="zh-CN" sz="1800" b="1">
                <a:solidFill>
                  <a:srgbClr val="808080"/>
                </a:solidFill>
                <a:latin typeface="楷体" panose="02010609060101010101" charset="-122"/>
                <a:ea typeface="楷体" panose="02010609060101010101" charset="-122"/>
                <a:cs typeface="楷体" panose="02010609060101010101" charset="-122"/>
                <a:sym typeface="Arial" panose="020B0604020202020204" pitchFamily="34" charset="0"/>
              </a:rPr>
              <a:t>Y</a:t>
            </a:r>
            <a:r>
              <a:rPr lang="zh-CN" altLang="en-US" sz="1800" b="1">
                <a:solidFill>
                  <a:srgbClr val="808080"/>
                </a:solidFill>
                <a:latin typeface="楷体" panose="02010609060101010101" charset="-122"/>
                <a:ea typeface="楷体" panose="02010609060101010101" charset="-122"/>
                <a:cs typeface="楷体" panose="02010609060101010101" charset="-122"/>
                <a:sym typeface="Arial" panose="020B0604020202020204" pitchFamily="34" charset="0"/>
              </a:rPr>
              <a:t>：某城市在t时刻的经济状况</a:t>
            </a:r>
            <a:endParaRPr lang="zh-CN" altLang="en-US" sz="1800" b="1">
              <a:solidFill>
                <a:srgbClr val="808080"/>
              </a:solidFill>
              <a:latin typeface="楷体" panose="02010609060101010101" charset="-122"/>
              <a:ea typeface="楷体" panose="02010609060101010101" charset="-122"/>
              <a:cs typeface="楷体" panose="02010609060101010101" charset="-122"/>
              <a:sym typeface="Arial" panose="020B0604020202020204" pitchFamily="34" charset="0"/>
            </a:endParaRPr>
          </a:p>
        </p:txBody>
      </p:sp>
      <p:sp>
        <p:nvSpPr>
          <p:cNvPr id="24600" name="KSO_Shape"/>
          <p:cNvSpPr>
            <a:spLocks noChangeArrowheads="1"/>
          </p:cNvSpPr>
          <p:nvPr/>
        </p:nvSpPr>
        <p:spPr bwMode="auto">
          <a:xfrm>
            <a:off x="6711633" y="3843020"/>
            <a:ext cx="466725" cy="482600"/>
          </a:xfrm>
          <a:custGeom>
            <a:avLst/>
            <a:gdLst>
              <a:gd name="T0" fmla="*/ 86 w 90"/>
              <a:gd name="T1" fmla="*/ 38 h 93"/>
              <a:gd name="T2" fmla="*/ 90 w 90"/>
              <a:gd name="T3" fmla="*/ 46 h 93"/>
              <a:gd name="T4" fmla="*/ 90 w 90"/>
              <a:gd name="T5" fmla="*/ 83 h 93"/>
              <a:gd name="T6" fmla="*/ 81 w 90"/>
              <a:gd name="T7" fmla="*/ 93 h 93"/>
              <a:gd name="T8" fmla="*/ 9 w 90"/>
              <a:gd name="T9" fmla="*/ 93 h 93"/>
              <a:gd name="T10" fmla="*/ 0 w 90"/>
              <a:gd name="T11" fmla="*/ 83 h 93"/>
              <a:gd name="T12" fmla="*/ 0 w 90"/>
              <a:gd name="T13" fmla="*/ 46 h 93"/>
              <a:gd name="T14" fmla="*/ 2 w 90"/>
              <a:gd name="T15" fmla="*/ 40 h 93"/>
              <a:gd name="T16" fmla="*/ 2 w 90"/>
              <a:gd name="T17" fmla="*/ 40 h 93"/>
              <a:gd name="T18" fmla="*/ 2 w 90"/>
              <a:gd name="T19" fmla="*/ 40 h 93"/>
              <a:gd name="T20" fmla="*/ 3 w 90"/>
              <a:gd name="T21" fmla="*/ 39 h 93"/>
              <a:gd name="T22" fmla="*/ 39 w 90"/>
              <a:gd name="T23" fmla="*/ 3 h 93"/>
              <a:gd name="T24" fmla="*/ 50 w 90"/>
              <a:gd name="T25" fmla="*/ 3 h 93"/>
              <a:gd name="T26" fmla="*/ 86 w 90"/>
              <a:gd name="T27" fmla="*/ 38 h 93"/>
              <a:gd name="T28" fmla="*/ 15 w 90"/>
              <a:gd name="T29" fmla="*/ 30 h 93"/>
              <a:gd name="T30" fmla="*/ 15 w 90"/>
              <a:gd name="T31" fmla="*/ 52 h 93"/>
              <a:gd name="T32" fmla="*/ 45 w 90"/>
              <a:gd name="T33" fmla="*/ 75 h 93"/>
              <a:gd name="T34" fmla="*/ 72 w 90"/>
              <a:gd name="T35" fmla="*/ 54 h 93"/>
              <a:gd name="T36" fmla="*/ 72 w 90"/>
              <a:gd name="T37" fmla="*/ 30 h 93"/>
              <a:gd name="T38" fmla="*/ 15 w 90"/>
              <a:gd name="T39" fmla="*/ 30 h 93"/>
              <a:gd name="T40" fmla="*/ 25 w 90"/>
              <a:gd name="T41" fmla="*/ 35 h 93"/>
              <a:gd name="T42" fmla="*/ 25 w 90"/>
              <a:gd name="T43" fmla="*/ 39 h 93"/>
              <a:gd name="T44" fmla="*/ 63 w 90"/>
              <a:gd name="T45" fmla="*/ 39 h 93"/>
              <a:gd name="T46" fmla="*/ 63 w 90"/>
              <a:gd name="T47" fmla="*/ 35 h 93"/>
              <a:gd name="T48" fmla="*/ 25 w 90"/>
              <a:gd name="T49" fmla="*/ 35 h 93"/>
              <a:gd name="T50" fmla="*/ 25 w 90"/>
              <a:gd name="T51" fmla="*/ 51 h 93"/>
              <a:gd name="T52" fmla="*/ 25 w 90"/>
              <a:gd name="T53" fmla="*/ 55 h 93"/>
              <a:gd name="T54" fmla="*/ 63 w 90"/>
              <a:gd name="T55" fmla="*/ 55 h 93"/>
              <a:gd name="T56" fmla="*/ 63 w 90"/>
              <a:gd name="T57" fmla="*/ 51 h 93"/>
              <a:gd name="T58" fmla="*/ 25 w 90"/>
              <a:gd name="T59" fmla="*/ 51 h 93"/>
              <a:gd name="T60" fmla="*/ 25 w 90"/>
              <a:gd name="T61" fmla="*/ 43 h 93"/>
              <a:gd name="T62" fmla="*/ 25 w 90"/>
              <a:gd name="T63" fmla="*/ 47 h 93"/>
              <a:gd name="T64" fmla="*/ 63 w 90"/>
              <a:gd name="T65" fmla="*/ 47 h 93"/>
              <a:gd name="T66" fmla="*/ 63 w 90"/>
              <a:gd name="T67" fmla="*/ 43 h 93"/>
              <a:gd name="T68" fmla="*/ 25 w 90"/>
              <a:gd name="T69" fmla="*/ 43 h 93"/>
              <a:gd name="T70" fmla="*/ 10 w 90"/>
              <a:gd name="T71" fmla="*/ 87 h 93"/>
              <a:gd name="T72" fmla="*/ 28 w 90"/>
              <a:gd name="T73" fmla="*/ 69 h 93"/>
              <a:gd name="T74" fmla="*/ 28 w 90"/>
              <a:gd name="T75" fmla="*/ 67 h 93"/>
              <a:gd name="T76" fmla="*/ 25 w 90"/>
              <a:gd name="T77" fmla="*/ 67 h 93"/>
              <a:gd name="T78" fmla="*/ 7 w 90"/>
              <a:gd name="T79" fmla="*/ 84 h 93"/>
              <a:gd name="T80" fmla="*/ 7 w 90"/>
              <a:gd name="T81" fmla="*/ 87 h 93"/>
              <a:gd name="T82" fmla="*/ 10 w 90"/>
              <a:gd name="T83" fmla="*/ 87 h 93"/>
              <a:gd name="T84" fmla="*/ 84 w 90"/>
              <a:gd name="T85" fmla="*/ 84 h 93"/>
              <a:gd name="T86" fmla="*/ 66 w 90"/>
              <a:gd name="T87" fmla="*/ 67 h 93"/>
              <a:gd name="T88" fmla="*/ 63 w 90"/>
              <a:gd name="T89" fmla="*/ 67 h 93"/>
              <a:gd name="T90" fmla="*/ 63 w 90"/>
              <a:gd name="T91" fmla="*/ 69 h 93"/>
              <a:gd name="T92" fmla="*/ 81 w 90"/>
              <a:gd name="T93" fmla="*/ 87 h 93"/>
              <a:gd name="T94" fmla="*/ 84 w 90"/>
              <a:gd name="T95" fmla="*/ 87 h 93"/>
              <a:gd name="T96" fmla="*/ 84 w 90"/>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0" h="93">
                <a:moveTo>
                  <a:pt x="86" y="38"/>
                </a:moveTo>
                <a:cubicBezTo>
                  <a:pt x="88" y="40"/>
                  <a:pt x="90" y="43"/>
                  <a:pt x="90" y="46"/>
                </a:cubicBezTo>
                <a:cubicBezTo>
                  <a:pt x="90" y="83"/>
                  <a:pt x="90" y="83"/>
                  <a:pt x="90" y="83"/>
                </a:cubicBezTo>
                <a:cubicBezTo>
                  <a:pt x="90" y="88"/>
                  <a:pt x="86" y="93"/>
                  <a:pt x="81" y="93"/>
                </a:cubicBezTo>
                <a:cubicBezTo>
                  <a:pt x="9" y="93"/>
                  <a:pt x="9" y="93"/>
                  <a:pt x="9" y="93"/>
                </a:cubicBezTo>
                <a:cubicBezTo>
                  <a:pt x="4" y="93"/>
                  <a:pt x="0" y="88"/>
                  <a:pt x="0" y="83"/>
                </a:cubicBezTo>
                <a:cubicBezTo>
                  <a:pt x="0" y="46"/>
                  <a:pt x="0" y="46"/>
                  <a:pt x="0" y="46"/>
                </a:cubicBezTo>
                <a:cubicBezTo>
                  <a:pt x="0" y="44"/>
                  <a:pt x="1" y="41"/>
                  <a:pt x="2" y="40"/>
                </a:cubicBezTo>
                <a:cubicBezTo>
                  <a:pt x="2" y="40"/>
                  <a:pt x="2" y="40"/>
                  <a:pt x="2" y="40"/>
                </a:cubicBezTo>
                <a:cubicBezTo>
                  <a:pt x="2" y="40"/>
                  <a:pt x="2" y="40"/>
                  <a:pt x="2" y="40"/>
                </a:cubicBezTo>
                <a:cubicBezTo>
                  <a:pt x="2" y="39"/>
                  <a:pt x="2" y="39"/>
                  <a:pt x="3" y="39"/>
                </a:cubicBezTo>
                <a:cubicBezTo>
                  <a:pt x="39" y="3"/>
                  <a:pt x="39" y="3"/>
                  <a:pt x="39" y="3"/>
                </a:cubicBezTo>
                <a:cubicBezTo>
                  <a:pt x="43" y="0"/>
                  <a:pt x="46" y="0"/>
                  <a:pt x="50" y="3"/>
                </a:cubicBezTo>
                <a:cubicBezTo>
                  <a:pt x="86" y="38"/>
                  <a:pt x="86" y="38"/>
                  <a:pt x="86" y="38"/>
                </a:cubicBezTo>
                <a:close/>
                <a:moveTo>
                  <a:pt x="15" y="30"/>
                </a:moveTo>
                <a:cubicBezTo>
                  <a:pt x="15" y="52"/>
                  <a:pt x="15" y="52"/>
                  <a:pt x="15" y="52"/>
                </a:cubicBezTo>
                <a:cubicBezTo>
                  <a:pt x="45" y="75"/>
                  <a:pt x="45" y="75"/>
                  <a:pt x="45" y="75"/>
                </a:cubicBezTo>
                <a:cubicBezTo>
                  <a:pt x="72" y="54"/>
                  <a:pt x="72" y="54"/>
                  <a:pt x="72" y="54"/>
                </a:cubicBezTo>
                <a:cubicBezTo>
                  <a:pt x="72" y="30"/>
                  <a:pt x="72" y="30"/>
                  <a:pt x="72" y="30"/>
                </a:cubicBezTo>
                <a:cubicBezTo>
                  <a:pt x="15" y="30"/>
                  <a:pt x="15" y="30"/>
                  <a:pt x="15" y="30"/>
                </a:cubicBezTo>
                <a:close/>
                <a:moveTo>
                  <a:pt x="25" y="35"/>
                </a:moveTo>
                <a:cubicBezTo>
                  <a:pt x="25" y="39"/>
                  <a:pt x="25" y="39"/>
                  <a:pt x="25" y="39"/>
                </a:cubicBezTo>
                <a:cubicBezTo>
                  <a:pt x="63" y="39"/>
                  <a:pt x="63" y="39"/>
                  <a:pt x="63" y="39"/>
                </a:cubicBezTo>
                <a:cubicBezTo>
                  <a:pt x="63" y="35"/>
                  <a:pt x="63" y="35"/>
                  <a:pt x="63" y="35"/>
                </a:cubicBezTo>
                <a:cubicBezTo>
                  <a:pt x="25" y="35"/>
                  <a:pt x="25" y="35"/>
                  <a:pt x="25" y="35"/>
                </a:cubicBezTo>
                <a:close/>
                <a:moveTo>
                  <a:pt x="25" y="51"/>
                </a:moveTo>
                <a:cubicBezTo>
                  <a:pt x="25" y="55"/>
                  <a:pt x="25" y="55"/>
                  <a:pt x="25" y="55"/>
                </a:cubicBezTo>
                <a:cubicBezTo>
                  <a:pt x="63" y="55"/>
                  <a:pt x="63" y="55"/>
                  <a:pt x="63" y="55"/>
                </a:cubicBezTo>
                <a:cubicBezTo>
                  <a:pt x="63" y="51"/>
                  <a:pt x="63" y="51"/>
                  <a:pt x="63" y="51"/>
                </a:cubicBezTo>
                <a:cubicBezTo>
                  <a:pt x="25" y="51"/>
                  <a:pt x="25" y="51"/>
                  <a:pt x="25" y="51"/>
                </a:cubicBezTo>
                <a:close/>
                <a:moveTo>
                  <a:pt x="25" y="43"/>
                </a:moveTo>
                <a:cubicBezTo>
                  <a:pt x="25" y="47"/>
                  <a:pt x="25" y="47"/>
                  <a:pt x="25" y="47"/>
                </a:cubicBezTo>
                <a:cubicBezTo>
                  <a:pt x="63" y="47"/>
                  <a:pt x="63" y="47"/>
                  <a:pt x="63" y="47"/>
                </a:cubicBezTo>
                <a:cubicBezTo>
                  <a:pt x="63" y="43"/>
                  <a:pt x="63" y="43"/>
                  <a:pt x="63" y="43"/>
                </a:cubicBezTo>
                <a:cubicBezTo>
                  <a:pt x="25" y="43"/>
                  <a:pt x="25" y="43"/>
                  <a:pt x="25" y="43"/>
                </a:cubicBezTo>
                <a:close/>
                <a:moveTo>
                  <a:pt x="10" y="87"/>
                </a:moveTo>
                <a:cubicBezTo>
                  <a:pt x="28" y="69"/>
                  <a:pt x="28" y="69"/>
                  <a:pt x="28" y="69"/>
                </a:cubicBezTo>
                <a:cubicBezTo>
                  <a:pt x="28" y="69"/>
                  <a:pt x="28" y="68"/>
                  <a:pt x="28" y="67"/>
                </a:cubicBezTo>
                <a:cubicBezTo>
                  <a:pt x="27" y="66"/>
                  <a:pt x="26" y="66"/>
                  <a:pt x="25" y="67"/>
                </a:cubicBezTo>
                <a:cubicBezTo>
                  <a:pt x="7" y="84"/>
                  <a:pt x="7" y="84"/>
                  <a:pt x="7" y="84"/>
                </a:cubicBezTo>
                <a:cubicBezTo>
                  <a:pt x="6" y="85"/>
                  <a:pt x="6" y="86"/>
                  <a:pt x="7" y="87"/>
                </a:cubicBezTo>
                <a:cubicBezTo>
                  <a:pt x="8" y="87"/>
                  <a:pt x="9" y="87"/>
                  <a:pt x="10" y="87"/>
                </a:cubicBezTo>
                <a:close/>
                <a:moveTo>
                  <a:pt x="84" y="84"/>
                </a:moveTo>
                <a:cubicBezTo>
                  <a:pt x="66" y="67"/>
                  <a:pt x="66" y="67"/>
                  <a:pt x="66" y="67"/>
                </a:cubicBezTo>
                <a:cubicBezTo>
                  <a:pt x="65" y="66"/>
                  <a:pt x="64" y="66"/>
                  <a:pt x="63" y="67"/>
                </a:cubicBezTo>
                <a:cubicBezTo>
                  <a:pt x="62" y="68"/>
                  <a:pt x="62" y="69"/>
                  <a:pt x="63" y="69"/>
                </a:cubicBezTo>
                <a:cubicBezTo>
                  <a:pt x="81" y="87"/>
                  <a:pt x="81" y="87"/>
                  <a:pt x="81" y="87"/>
                </a:cubicBezTo>
                <a:cubicBezTo>
                  <a:pt x="82" y="87"/>
                  <a:pt x="83" y="87"/>
                  <a:pt x="84" y="87"/>
                </a:cubicBezTo>
                <a:cubicBezTo>
                  <a:pt x="85" y="86"/>
                  <a:pt x="85" y="85"/>
                  <a:pt x="84" y="84"/>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p>
            <a:pPr eaLnBrk="0" hangingPunct="0"/>
            <a:endParaRPr lang="zh-CN" altLang="en-US">
              <a:solidFill>
                <a:srgbClr val="4B649F"/>
              </a:solidFill>
              <a:sym typeface="Arial" panose="020B0604020202020204" pitchFamily="34" charset="0"/>
            </a:endParaRPr>
          </a:p>
        </p:txBody>
      </p:sp>
      <p:graphicFrame>
        <p:nvGraphicFramePr>
          <p:cNvPr id="-2147482372" name="对象 -2147482373"/>
          <p:cNvGraphicFramePr>
            <a:graphicFrameLocks noChangeAspect="1"/>
          </p:cNvGraphicFramePr>
          <p:nvPr/>
        </p:nvGraphicFramePr>
        <p:xfrm>
          <a:off x="1067435" y="980440"/>
          <a:ext cx="4349115" cy="539750"/>
        </p:xfrm>
        <a:graphic>
          <a:graphicData uri="http://schemas.openxmlformats.org/presentationml/2006/ole">
            <mc:AlternateContent xmlns:mc="http://schemas.openxmlformats.org/markup-compatibility/2006">
              <mc:Choice xmlns:v="urn:schemas-microsoft-com:vml" Requires="v">
                <p:oleObj spid="_x0000_s3" name="" r:id="rId4" imgW="1790700" imgH="241300" progId="Equation.KSEE3">
                  <p:embed/>
                </p:oleObj>
              </mc:Choice>
              <mc:Fallback>
                <p:oleObj name="" r:id="rId4" imgW="1790700" imgH="241300" progId="Equation.KSEE3">
                  <p:embed/>
                  <p:pic>
                    <p:nvPicPr>
                      <p:cNvPr id="0" name="图片 2"/>
                      <p:cNvPicPr/>
                      <p:nvPr/>
                    </p:nvPicPr>
                    <p:blipFill>
                      <a:blip r:embed="rId5"/>
                      <a:stretch>
                        <a:fillRect/>
                      </a:stretch>
                    </p:blipFill>
                    <p:spPr>
                      <a:xfrm>
                        <a:off x="1067435" y="980440"/>
                        <a:ext cx="4349115" cy="539750"/>
                      </a:xfrm>
                      <a:prstGeom prst="rect">
                        <a:avLst/>
                      </a:prstGeom>
                      <a:noFill/>
                      <a:ln w="38100">
                        <a:noFill/>
                        <a:miter/>
                      </a:ln>
                    </p:spPr>
                  </p:pic>
                </p:oleObj>
              </mc:Fallback>
            </mc:AlternateContent>
          </a:graphicData>
        </a:graphic>
      </p:graphicFrame>
      <p:pic>
        <p:nvPicPr>
          <p:cNvPr id="-2147482280" name="图片 -2147482281" descr="1555727518(1)"/>
          <p:cNvPicPr>
            <a:picLocks noChangeAspect="1"/>
          </p:cNvPicPr>
          <p:nvPr/>
        </p:nvPicPr>
        <p:blipFill>
          <a:blip r:embed="rId6"/>
          <a:stretch>
            <a:fillRect/>
          </a:stretch>
        </p:blipFill>
        <p:spPr>
          <a:xfrm>
            <a:off x="557530" y="1666875"/>
            <a:ext cx="5368925" cy="3693795"/>
          </a:xfrm>
          <a:prstGeom prst="rect">
            <a:avLst/>
          </a:prstGeom>
          <a:noFill/>
          <a:ln w="9525">
            <a:noFill/>
          </a:ln>
          <a:effectLst>
            <a:outerShdw blurRad="76200" dir="13500000" sy="23000" kx="1200000" algn="br" rotWithShape="0">
              <a:prstClr val="black">
                <a:alpha val="20000"/>
              </a:prstClr>
            </a:outerShdw>
            <a:softEdge rad="12700"/>
          </a:effectLst>
        </p:spPr>
      </p:pic>
      <p:graphicFrame>
        <p:nvGraphicFramePr>
          <p:cNvPr id="-2147482370" name="对象 -2147482371"/>
          <p:cNvGraphicFramePr>
            <a:graphicFrameLocks noChangeAspect="1"/>
          </p:cNvGraphicFramePr>
          <p:nvPr/>
        </p:nvGraphicFramePr>
        <p:xfrm>
          <a:off x="7442835" y="4438650"/>
          <a:ext cx="4180840" cy="2214245"/>
        </p:xfrm>
        <a:graphic>
          <a:graphicData uri="http://schemas.openxmlformats.org/presentationml/2006/ole">
            <mc:AlternateContent xmlns:mc="http://schemas.openxmlformats.org/markup-compatibility/2006">
              <mc:Choice xmlns:v="urn:schemas-microsoft-com:vml" Requires="v">
                <p:oleObj spid="_x0000_s6" name="" r:id="rId7" imgW="1993900" imgH="1155700" progId="Equation.KSEE3">
                  <p:embed/>
                </p:oleObj>
              </mc:Choice>
              <mc:Fallback>
                <p:oleObj name="" r:id="rId7" imgW="1993900" imgH="1155700" progId="Equation.KSEE3">
                  <p:embed/>
                  <p:pic>
                    <p:nvPicPr>
                      <p:cNvPr id="0" name="图片 5"/>
                      <p:cNvPicPr/>
                      <p:nvPr/>
                    </p:nvPicPr>
                    <p:blipFill>
                      <a:blip r:embed="rId8"/>
                      <a:stretch>
                        <a:fillRect/>
                      </a:stretch>
                    </p:blipFill>
                    <p:spPr>
                      <a:xfrm>
                        <a:off x="7442835" y="4438650"/>
                        <a:ext cx="4180840" cy="2214245"/>
                      </a:xfrm>
                      <a:prstGeom prst="rect">
                        <a:avLst/>
                      </a:prstGeom>
                      <a:noFill/>
                      <a:ln w="38100">
                        <a:noFill/>
                        <a:miter/>
                      </a:ln>
                    </p:spPr>
                  </p:pic>
                </p:oleObj>
              </mc:Fallback>
            </mc:AlternateContent>
          </a:graphicData>
        </a:graphic>
      </p:graphicFrame>
      <p:sp>
        <p:nvSpPr>
          <p:cNvPr id="16" name="文本框 15"/>
          <p:cNvSpPr txBox="1"/>
          <p:nvPr/>
        </p:nvSpPr>
        <p:spPr>
          <a:xfrm>
            <a:off x="748030" y="5554345"/>
            <a:ext cx="4987925" cy="829945"/>
          </a:xfrm>
          <a:prstGeom prst="rect">
            <a:avLst/>
          </a:prstGeom>
          <a:noFill/>
        </p:spPr>
        <p:txBody>
          <a:bodyPr wrap="square" rtlCol="0">
            <a:spAutoFit/>
          </a:bodyPr>
          <a:p>
            <a:r>
              <a:rPr lang="zh-CN" altLang="en-US" sz="2400" b="1">
                <a:latin typeface="楷体" panose="02010609060101010101" charset="-122"/>
                <a:ea typeface="楷体" panose="02010609060101010101" charset="-122"/>
                <a:cs typeface="楷体" panose="02010609060101010101" charset="-122"/>
              </a:rPr>
              <a:t>回归系数不显著、拟合优度不及格：本文不选择此模型. </a:t>
            </a:r>
            <a:endParaRPr lang="zh-CN" altLang="en-US" sz="2400" b="1">
              <a:latin typeface="楷体" panose="02010609060101010101" charset="-122"/>
              <a:ea typeface="楷体" panose="02010609060101010101" charset="-122"/>
              <a:cs typeface="楷体" panose="02010609060101010101" charset="-122"/>
            </a:endParaRPr>
          </a:p>
        </p:txBody>
      </p:sp>
      <p:cxnSp>
        <p:nvCxnSpPr>
          <p:cNvPr id="19" name="直接连接符 18"/>
          <p:cNvCxnSpPr/>
          <p:nvPr/>
        </p:nvCxnSpPr>
        <p:spPr>
          <a:xfrm flipH="1">
            <a:off x="6251575" y="1156335"/>
            <a:ext cx="9525" cy="5029200"/>
          </a:xfrm>
          <a:prstGeom prst="line">
            <a:avLst/>
          </a:prstGeom>
          <a:ln>
            <a:solidFill>
              <a:srgbClr val="4B649F"/>
            </a:solidFill>
            <a:headEnd type="ova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1505"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6" name="文本框 2"/>
          <p:cNvSpPr txBox="1">
            <a:spLocks noChangeArrowheads="1"/>
          </p:cNvSpPr>
          <p:nvPr/>
        </p:nvSpPr>
        <p:spPr bwMode="auto">
          <a:xfrm>
            <a:off x="868363" y="25400"/>
            <a:ext cx="4541837"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800" b="1">
                <a:solidFill>
                  <a:srgbClr val="4B649F"/>
                </a:solidFill>
              </a:rPr>
              <a:t>三次多项式模型拟合</a:t>
            </a:r>
            <a:endParaRPr lang="zh-CN" altLang="en-US" sz="2800" b="1">
              <a:solidFill>
                <a:srgbClr val="4B649F"/>
              </a:solidFill>
            </a:endParaRPr>
          </a:p>
        </p:txBody>
      </p:sp>
      <p:cxnSp>
        <p:nvCxnSpPr>
          <p:cNvPr id="4" name="直接连接符 3"/>
          <p:cNvCxnSpPr/>
          <p:nvPr/>
        </p:nvCxnSpPr>
        <p:spPr>
          <a:xfrm>
            <a:off x="0" y="825500"/>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21509" name="组合 5"/>
          <p:cNvGrpSpPr/>
          <p:nvPr/>
        </p:nvGrpSpPr>
        <p:grpSpPr bwMode="auto">
          <a:xfrm>
            <a:off x="214313" y="125413"/>
            <a:ext cx="638175" cy="638175"/>
            <a:chOff x="9444839" y="2234042"/>
            <a:chExt cx="1607262" cy="1607262"/>
          </a:xfrm>
        </p:grpSpPr>
        <p:sp>
          <p:nvSpPr>
            <p:cNvPr id="7" name="椭圆 6"/>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 name="椭圆 7"/>
            <p:cNvSpPr/>
            <p:nvPr/>
          </p:nvSpPr>
          <p:spPr>
            <a:xfrm>
              <a:off x="9552788"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9" name="KSO_Shape"/>
            <p:cNvSpPr/>
            <p:nvPr/>
          </p:nvSpPr>
          <p:spPr bwMode="auto">
            <a:xfrm>
              <a:off x="9828663" y="2673840"/>
              <a:ext cx="839614" cy="727666"/>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21513" name="Title 13"/>
          <p:cNvSpPr txBox="1">
            <a:spLocks noChangeArrowheads="1"/>
          </p:cNvSpPr>
          <p:nvPr/>
        </p:nvSpPr>
        <p:spPr bwMode="auto">
          <a:xfrm>
            <a:off x="7329488" y="1073150"/>
            <a:ext cx="3846512"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p>
            <a:r>
              <a:rPr lang="zh-CN" sz="2400">
                <a:solidFill>
                  <a:schemeClr val="accent2">
                    <a:lumMod val="75000"/>
                  </a:schemeClr>
                </a:solidFill>
                <a:sym typeface="Arial" panose="020B0604020202020204" pitchFamily="34" charset="0"/>
              </a:rPr>
              <a:t>模型理论</a:t>
            </a:r>
            <a:endParaRPr lang="zh-CN" sz="2400">
              <a:solidFill>
                <a:schemeClr val="accent2">
                  <a:lumMod val="75000"/>
                </a:schemeClr>
              </a:solidFill>
              <a:sym typeface="Arial" panose="020B0604020202020204" pitchFamily="34" charset="0"/>
            </a:endParaRPr>
          </a:p>
        </p:txBody>
      </p:sp>
      <p:sp>
        <p:nvSpPr>
          <p:cNvPr id="21523" name="Title 13"/>
          <p:cNvSpPr txBox="1">
            <a:spLocks noChangeArrowheads="1"/>
          </p:cNvSpPr>
          <p:nvPr/>
        </p:nvSpPr>
        <p:spPr bwMode="auto">
          <a:xfrm>
            <a:off x="7329805" y="2163445"/>
            <a:ext cx="1521460" cy="709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p>
            <a:r>
              <a:rPr lang="zh-CN" sz="2400">
                <a:solidFill>
                  <a:schemeClr val="accent2">
                    <a:lumMod val="75000"/>
                  </a:schemeClr>
                </a:solidFill>
                <a:sym typeface="Arial" panose="020B0604020202020204" pitchFamily="34" charset="0"/>
              </a:rPr>
              <a:t>模型建立</a:t>
            </a:r>
            <a:endParaRPr lang="zh-CN" sz="2400">
              <a:solidFill>
                <a:schemeClr val="accent2">
                  <a:lumMod val="75000"/>
                </a:schemeClr>
              </a:solidFill>
              <a:sym typeface="Arial" panose="020B0604020202020204" pitchFamily="34" charset="0"/>
            </a:endParaRPr>
          </a:p>
        </p:txBody>
      </p:sp>
      <p:sp>
        <p:nvSpPr>
          <p:cNvPr id="21524" name="Title 13"/>
          <p:cNvSpPr txBox="1">
            <a:spLocks noChangeArrowheads="1"/>
          </p:cNvSpPr>
          <p:nvPr/>
        </p:nvSpPr>
        <p:spPr bwMode="auto">
          <a:xfrm>
            <a:off x="7329805" y="3578225"/>
            <a:ext cx="1568450" cy="709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p>
            <a:r>
              <a:rPr lang="zh-CN" sz="2400">
                <a:solidFill>
                  <a:schemeClr val="accent2">
                    <a:lumMod val="75000"/>
                  </a:schemeClr>
                </a:solidFill>
                <a:sym typeface="Arial" panose="020B0604020202020204" pitchFamily="34" charset="0"/>
              </a:rPr>
              <a:t>模型结果</a:t>
            </a:r>
            <a:endParaRPr lang="zh-CN" altLang="zh-CN" sz="2400">
              <a:solidFill>
                <a:schemeClr val="accent2">
                  <a:lumMod val="75000"/>
                </a:schemeClr>
              </a:solidFill>
              <a:sym typeface="Arial" panose="020B0604020202020204" pitchFamily="34" charset="0"/>
            </a:endParaRPr>
          </a:p>
        </p:txBody>
      </p:sp>
      <p:sp>
        <p:nvSpPr>
          <p:cNvPr id="21525" name="文本框 21"/>
          <p:cNvSpPr txBox="1">
            <a:spLocks noChangeArrowheads="1"/>
          </p:cNvSpPr>
          <p:nvPr/>
        </p:nvSpPr>
        <p:spPr bwMode="auto">
          <a:xfrm>
            <a:off x="7308215" y="1633855"/>
            <a:ext cx="4752340"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20000"/>
              </a:lnSpc>
            </a:pPr>
            <a:r>
              <a:rPr lang="zh-CN" altLang="en-US" sz="1800" b="1">
                <a:solidFill>
                  <a:srgbClr val="808080"/>
                </a:solidFill>
                <a:latin typeface="楷体" panose="02010609060101010101" charset="-122"/>
                <a:ea typeface="楷体" panose="02010609060101010101" charset="-122"/>
                <a:sym typeface="Arial" panose="020B0604020202020204" pitchFamily="34" charset="0"/>
              </a:rPr>
              <a:t>基于时间序列的简化计量模型：三次多项式</a:t>
            </a:r>
            <a:endParaRPr lang="zh-CN" altLang="en-US" sz="1800" b="1">
              <a:solidFill>
                <a:srgbClr val="808080"/>
              </a:solidFill>
              <a:latin typeface="楷体" panose="02010609060101010101" charset="-122"/>
              <a:ea typeface="楷体" panose="02010609060101010101" charset="-122"/>
              <a:cs typeface="楷体" panose="02010609060101010101" charset="-122"/>
              <a:sym typeface="Arial" panose="020B0604020202020204" pitchFamily="34" charset="0"/>
            </a:endParaRPr>
          </a:p>
        </p:txBody>
      </p:sp>
      <p:cxnSp>
        <p:nvCxnSpPr>
          <p:cNvPr id="26" name="直接连接符 25"/>
          <p:cNvCxnSpPr/>
          <p:nvPr/>
        </p:nvCxnSpPr>
        <p:spPr>
          <a:xfrm flipH="1">
            <a:off x="6251575" y="1156335"/>
            <a:ext cx="9525" cy="5029200"/>
          </a:xfrm>
          <a:prstGeom prst="line">
            <a:avLst/>
          </a:prstGeom>
          <a:ln>
            <a:solidFill>
              <a:srgbClr val="4B649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4601" name="KSO_Shape"/>
          <p:cNvSpPr>
            <a:spLocks noChangeArrowheads="1"/>
          </p:cNvSpPr>
          <p:nvPr/>
        </p:nvSpPr>
        <p:spPr bwMode="auto">
          <a:xfrm>
            <a:off x="6757353" y="1156018"/>
            <a:ext cx="504825" cy="542925"/>
          </a:xfrm>
          <a:custGeom>
            <a:avLst/>
            <a:gdLst>
              <a:gd name="T0" fmla="*/ 1905 w 2578"/>
              <a:gd name="T1" fmla="*/ 2775 h 2775"/>
              <a:gd name="T2" fmla="*/ 1830 w 2578"/>
              <a:gd name="T3" fmla="*/ 1431 h 2775"/>
              <a:gd name="T4" fmla="*/ 1727 w 2578"/>
              <a:gd name="T5" fmla="*/ 1278 h 2775"/>
              <a:gd name="T6" fmla="*/ 2051 w 2578"/>
              <a:gd name="T7" fmla="*/ 1162 h 2775"/>
              <a:gd name="T8" fmla="*/ 1952 w 2578"/>
              <a:gd name="T9" fmla="*/ 1278 h 2775"/>
              <a:gd name="T10" fmla="*/ 2311 w 2578"/>
              <a:gd name="T11" fmla="*/ 1565 h 2775"/>
              <a:gd name="T12" fmla="*/ 2575 w 2578"/>
              <a:gd name="T13" fmla="*/ 1561 h 2775"/>
              <a:gd name="T14" fmla="*/ 2578 w 2578"/>
              <a:gd name="T15" fmla="*/ 2101 h 2775"/>
              <a:gd name="T16" fmla="*/ 1354 w 2578"/>
              <a:gd name="T17" fmla="*/ 2101 h 2775"/>
              <a:gd name="T18" fmla="*/ 2456 w 2578"/>
              <a:gd name="T19" fmla="*/ 2101 h 2775"/>
              <a:gd name="T20" fmla="*/ 1952 w 2578"/>
              <a:gd name="T21" fmla="*/ 2207 h 2775"/>
              <a:gd name="T22" fmla="*/ 1844 w 2578"/>
              <a:gd name="T23" fmla="*/ 2280 h 2775"/>
              <a:gd name="T24" fmla="*/ 1783 w 2578"/>
              <a:gd name="T25" fmla="*/ 2101 h 2775"/>
              <a:gd name="T26" fmla="*/ 1848 w 2578"/>
              <a:gd name="T27" fmla="*/ 1724 h 2775"/>
              <a:gd name="T28" fmla="*/ 1952 w 2578"/>
              <a:gd name="T29" fmla="*/ 1996 h 2775"/>
              <a:gd name="T30" fmla="*/ 1952 w 2578"/>
              <a:gd name="T31" fmla="*/ 2207 h 2775"/>
              <a:gd name="T32" fmla="*/ 1120 w 2578"/>
              <a:gd name="T33" fmla="*/ 1720 h 2775"/>
              <a:gd name="T34" fmla="*/ 416 w 2578"/>
              <a:gd name="T35" fmla="*/ 1886 h 2775"/>
              <a:gd name="T36" fmla="*/ 416 w 2578"/>
              <a:gd name="T37" fmla="*/ 1720 h 2775"/>
              <a:gd name="T38" fmla="*/ 416 w 2578"/>
              <a:gd name="T39" fmla="*/ 1609 h 2775"/>
              <a:gd name="T40" fmla="*/ 416 w 2578"/>
              <a:gd name="T41" fmla="*/ 1442 h 2775"/>
              <a:gd name="T42" fmla="*/ 1185 w 2578"/>
              <a:gd name="T43" fmla="*/ 1609 h 2775"/>
              <a:gd name="T44" fmla="*/ 333 w 2578"/>
              <a:gd name="T45" fmla="*/ 971 h 2775"/>
              <a:gd name="T46" fmla="*/ 1526 w 2578"/>
              <a:gd name="T47" fmla="*/ 888 h 2775"/>
              <a:gd name="T48" fmla="*/ 1526 w 2578"/>
              <a:gd name="T49" fmla="*/ 1054 h 2775"/>
              <a:gd name="T50" fmla="*/ 416 w 2578"/>
              <a:gd name="T51" fmla="*/ 1332 h 2775"/>
              <a:gd name="T52" fmla="*/ 416 w 2578"/>
              <a:gd name="T53" fmla="*/ 1165 h 2775"/>
              <a:gd name="T54" fmla="*/ 1554 w 2578"/>
              <a:gd name="T55" fmla="*/ 1170 h 2775"/>
              <a:gd name="T56" fmla="*/ 1510 w 2578"/>
              <a:gd name="T57" fmla="*/ 1332 h 2775"/>
              <a:gd name="T58" fmla="*/ 1776 w 2578"/>
              <a:gd name="T59" fmla="*/ 721 h 2775"/>
              <a:gd name="T60" fmla="*/ 1495 w 2578"/>
              <a:gd name="T61" fmla="*/ 444 h 2775"/>
              <a:gd name="T62" fmla="*/ 1304 w 2578"/>
              <a:gd name="T63" fmla="*/ 666 h 2775"/>
              <a:gd name="T64" fmla="*/ 444 w 2578"/>
              <a:gd name="T65" fmla="*/ 471 h 2775"/>
              <a:gd name="T66" fmla="*/ 444 w 2578"/>
              <a:gd name="T67" fmla="*/ 444 h 2775"/>
              <a:gd name="T68" fmla="*/ 166 w 2578"/>
              <a:gd name="T69" fmla="*/ 2330 h 2775"/>
              <a:gd name="T70" fmla="*/ 1220 w 2578"/>
              <a:gd name="T71" fmla="*/ 2608 h 2775"/>
              <a:gd name="T72" fmla="*/ 333 w 2578"/>
              <a:gd name="T73" fmla="*/ 2774 h 2775"/>
              <a:gd name="T74" fmla="*/ 0 w 2578"/>
              <a:gd name="T75" fmla="*/ 610 h 2775"/>
              <a:gd name="T76" fmla="*/ 502 w 2578"/>
              <a:gd name="T77" fmla="*/ 333 h 2775"/>
              <a:gd name="T78" fmla="*/ 662 w 2578"/>
              <a:gd name="T79" fmla="*/ 277 h 2775"/>
              <a:gd name="T80" fmla="*/ 1273 w 2578"/>
              <a:gd name="T81" fmla="*/ 277 h 2775"/>
              <a:gd name="T82" fmla="*/ 1440 w 2578"/>
              <a:gd name="T83" fmla="*/ 333 h 2775"/>
              <a:gd name="T84" fmla="*/ 1942 w 2578"/>
              <a:gd name="T85" fmla="*/ 610 h 2775"/>
              <a:gd name="T86" fmla="*/ 1776 w 2578"/>
              <a:gd name="T87" fmla="*/ 1109 h 2775"/>
              <a:gd name="T88" fmla="*/ 968 w 2578"/>
              <a:gd name="T89" fmla="*/ 151 h 2775"/>
              <a:gd name="T90" fmla="*/ 968 w 2578"/>
              <a:gd name="T91" fmla="*/ 466 h 2775"/>
              <a:gd name="T92" fmla="*/ 968 w 2578"/>
              <a:gd name="T93" fmla="*/ 151 h 2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78" h="2775">
                <a:moveTo>
                  <a:pt x="2578" y="2101"/>
                </a:moveTo>
                <a:cubicBezTo>
                  <a:pt x="2578" y="2473"/>
                  <a:pt x="2277" y="2775"/>
                  <a:pt x="1905" y="2775"/>
                </a:cubicBezTo>
                <a:cubicBezTo>
                  <a:pt x="1533" y="2775"/>
                  <a:pt x="1232" y="2473"/>
                  <a:pt x="1232" y="2101"/>
                </a:cubicBezTo>
                <a:cubicBezTo>
                  <a:pt x="1232" y="1750"/>
                  <a:pt x="1487" y="1462"/>
                  <a:pt x="1830" y="1431"/>
                </a:cubicBezTo>
                <a:cubicBezTo>
                  <a:pt x="1830" y="1278"/>
                  <a:pt x="1830" y="1278"/>
                  <a:pt x="1830" y="1278"/>
                </a:cubicBezTo>
                <a:cubicBezTo>
                  <a:pt x="1727" y="1278"/>
                  <a:pt x="1727" y="1278"/>
                  <a:pt x="1727" y="1278"/>
                </a:cubicBezTo>
                <a:cubicBezTo>
                  <a:pt x="1727" y="1162"/>
                  <a:pt x="1727" y="1162"/>
                  <a:pt x="1727" y="1162"/>
                </a:cubicBezTo>
                <a:cubicBezTo>
                  <a:pt x="2051" y="1162"/>
                  <a:pt x="2051" y="1162"/>
                  <a:pt x="2051" y="1162"/>
                </a:cubicBezTo>
                <a:cubicBezTo>
                  <a:pt x="2051" y="1278"/>
                  <a:pt x="2051" y="1278"/>
                  <a:pt x="2051" y="1278"/>
                </a:cubicBezTo>
                <a:cubicBezTo>
                  <a:pt x="1952" y="1278"/>
                  <a:pt x="1952" y="1278"/>
                  <a:pt x="1952" y="1278"/>
                </a:cubicBezTo>
                <a:cubicBezTo>
                  <a:pt x="1952" y="1431"/>
                  <a:pt x="1952" y="1431"/>
                  <a:pt x="1952" y="1431"/>
                </a:cubicBezTo>
                <a:cubicBezTo>
                  <a:pt x="2081" y="1443"/>
                  <a:pt x="2214" y="1491"/>
                  <a:pt x="2311" y="1565"/>
                </a:cubicBezTo>
                <a:cubicBezTo>
                  <a:pt x="2445" y="1431"/>
                  <a:pt x="2445" y="1431"/>
                  <a:pt x="2445" y="1431"/>
                </a:cubicBezTo>
                <a:cubicBezTo>
                  <a:pt x="2575" y="1561"/>
                  <a:pt x="2575" y="1561"/>
                  <a:pt x="2575" y="1561"/>
                </a:cubicBezTo>
                <a:cubicBezTo>
                  <a:pt x="2441" y="1695"/>
                  <a:pt x="2441" y="1695"/>
                  <a:pt x="2441" y="1695"/>
                </a:cubicBezTo>
                <a:cubicBezTo>
                  <a:pt x="2527" y="1808"/>
                  <a:pt x="2578" y="1949"/>
                  <a:pt x="2578" y="2101"/>
                </a:cubicBezTo>
                <a:close/>
                <a:moveTo>
                  <a:pt x="1905" y="1550"/>
                </a:moveTo>
                <a:cubicBezTo>
                  <a:pt x="1601" y="1550"/>
                  <a:pt x="1354" y="1798"/>
                  <a:pt x="1354" y="2101"/>
                </a:cubicBezTo>
                <a:cubicBezTo>
                  <a:pt x="1354" y="2405"/>
                  <a:pt x="1601" y="2652"/>
                  <a:pt x="1905" y="2652"/>
                </a:cubicBezTo>
                <a:cubicBezTo>
                  <a:pt x="2209" y="2652"/>
                  <a:pt x="2456" y="2405"/>
                  <a:pt x="2456" y="2101"/>
                </a:cubicBezTo>
                <a:cubicBezTo>
                  <a:pt x="2456" y="1798"/>
                  <a:pt x="2209" y="1550"/>
                  <a:pt x="1905" y="1550"/>
                </a:cubicBezTo>
                <a:close/>
                <a:moveTo>
                  <a:pt x="1952" y="2207"/>
                </a:moveTo>
                <a:cubicBezTo>
                  <a:pt x="1952" y="2280"/>
                  <a:pt x="1952" y="2280"/>
                  <a:pt x="1952" y="2280"/>
                </a:cubicBezTo>
                <a:cubicBezTo>
                  <a:pt x="1844" y="2280"/>
                  <a:pt x="1844" y="2280"/>
                  <a:pt x="1844" y="2280"/>
                </a:cubicBezTo>
                <a:cubicBezTo>
                  <a:pt x="1844" y="2207"/>
                  <a:pt x="1844" y="2207"/>
                  <a:pt x="1844" y="2207"/>
                </a:cubicBezTo>
                <a:cubicBezTo>
                  <a:pt x="1807" y="2186"/>
                  <a:pt x="1783" y="2147"/>
                  <a:pt x="1783" y="2101"/>
                </a:cubicBezTo>
                <a:cubicBezTo>
                  <a:pt x="1783" y="2056"/>
                  <a:pt x="1812" y="2017"/>
                  <a:pt x="1848" y="1996"/>
                </a:cubicBezTo>
                <a:cubicBezTo>
                  <a:pt x="1848" y="1724"/>
                  <a:pt x="1848" y="1724"/>
                  <a:pt x="1848" y="1724"/>
                </a:cubicBezTo>
                <a:cubicBezTo>
                  <a:pt x="1952" y="1724"/>
                  <a:pt x="1952" y="1724"/>
                  <a:pt x="1952" y="1724"/>
                </a:cubicBezTo>
                <a:cubicBezTo>
                  <a:pt x="1952" y="1996"/>
                  <a:pt x="1952" y="1996"/>
                  <a:pt x="1952" y="1996"/>
                </a:cubicBezTo>
                <a:cubicBezTo>
                  <a:pt x="1989" y="2017"/>
                  <a:pt x="2027" y="2056"/>
                  <a:pt x="2027" y="2101"/>
                </a:cubicBezTo>
                <a:cubicBezTo>
                  <a:pt x="2027" y="2147"/>
                  <a:pt x="1989" y="2186"/>
                  <a:pt x="1952" y="2207"/>
                </a:cubicBezTo>
                <a:close/>
                <a:moveTo>
                  <a:pt x="416" y="1720"/>
                </a:moveTo>
                <a:cubicBezTo>
                  <a:pt x="1120" y="1720"/>
                  <a:pt x="1120" y="1720"/>
                  <a:pt x="1120" y="1720"/>
                </a:cubicBezTo>
                <a:cubicBezTo>
                  <a:pt x="1094" y="1773"/>
                  <a:pt x="1074" y="1828"/>
                  <a:pt x="1060" y="1886"/>
                </a:cubicBezTo>
                <a:cubicBezTo>
                  <a:pt x="416" y="1886"/>
                  <a:pt x="416" y="1886"/>
                  <a:pt x="416" y="1886"/>
                </a:cubicBezTo>
                <a:cubicBezTo>
                  <a:pt x="370" y="1886"/>
                  <a:pt x="333" y="1849"/>
                  <a:pt x="333" y="1803"/>
                </a:cubicBezTo>
                <a:cubicBezTo>
                  <a:pt x="333" y="1757"/>
                  <a:pt x="370" y="1720"/>
                  <a:pt x="416" y="1720"/>
                </a:cubicBezTo>
                <a:close/>
                <a:moveTo>
                  <a:pt x="1185" y="1609"/>
                </a:moveTo>
                <a:cubicBezTo>
                  <a:pt x="416" y="1609"/>
                  <a:pt x="416" y="1609"/>
                  <a:pt x="416" y="1609"/>
                </a:cubicBezTo>
                <a:cubicBezTo>
                  <a:pt x="370" y="1609"/>
                  <a:pt x="333" y="1572"/>
                  <a:pt x="333" y="1526"/>
                </a:cubicBezTo>
                <a:cubicBezTo>
                  <a:pt x="333" y="1480"/>
                  <a:pt x="370" y="1442"/>
                  <a:pt x="416" y="1442"/>
                </a:cubicBezTo>
                <a:cubicBezTo>
                  <a:pt x="1338" y="1442"/>
                  <a:pt x="1338" y="1442"/>
                  <a:pt x="1338" y="1442"/>
                </a:cubicBezTo>
                <a:cubicBezTo>
                  <a:pt x="1279" y="1491"/>
                  <a:pt x="1228" y="1547"/>
                  <a:pt x="1185" y="1609"/>
                </a:cubicBezTo>
                <a:close/>
                <a:moveTo>
                  <a:pt x="416" y="1054"/>
                </a:moveTo>
                <a:cubicBezTo>
                  <a:pt x="370" y="1054"/>
                  <a:pt x="333" y="1017"/>
                  <a:pt x="333" y="971"/>
                </a:cubicBezTo>
                <a:cubicBezTo>
                  <a:pt x="333" y="925"/>
                  <a:pt x="370" y="888"/>
                  <a:pt x="416" y="888"/>
                </a:cubicBezTo>
                <a:cubicBezTo>
                  <a:pt x="1526" y="888"/>
                  <a:pt x="1526" y="888"/>
                  <a:pt x="1526" y="888"/>
                </a:cubicBezTo>
                <a:cubicBezTo>
                  <a:pt x="1572" y="888"/>
                  <a:pt x="1609" y="925"/>
                  <a:pt x="1609" y="971"/>
                </a:cubicBezTo>
                <a:cubicBezTo>
                  <a:pt x="1609" y="1017"/>
                  <a:pt x="1572" y="1054"/>
                  <a:pt x="1526" y="1054"/>
                </a:cubicBezTo>
                <a:lnTo>
                  <a:pt x="416" y="1054"/>
                </a:lnTo>
                <a:close/>
                <a:moveTo>
                  <a:pt x="416" y="1332"/>
                </a:moveTo>
                <a:cubicBezTo>
                  <a:pt x="370" y="1332"/>
                  <a:pt x="333" y="1294"/>
                  <a:pt x="333" y="1248"/>
                </a:cubicBezTo>
                <a:cubicBezTo>
                  <a:pt x="333" y="1202"/>
                  <a:pt x="370" y="1165"/>
                  <a:pt x="416" y="1165"/>
                </a:cubicBezTo>
                <a:cubicBezTo>
                  <a:pt x="1526" y="1165"/>
                  <a:pt x="1526" y="1165"/>
                  <a:pt x="1526" y="1165"/>
                </a:cubicBezTo>
                <a:cubicBezTo>
                  <a:pt x="1536" y="1165"/>
                  <a:pt x="1545" y="1168"/>
                  <a:pt x="1554" y="1170"/>
                </a:cubicBezTo>
                <a:cubicBezTo>
                  <a:pt x="1554" y="1311"/>
                  <a:pt x="1554" y="1311"/>
                  <a:pt x="1554" y="1311"/>
                </a:cubicBezTo>
                <a:cubicBezTo>
                  <a:pt x="1539" y="1318"/>
                  <a:pt x="1525" y="1324"/>
                  <a:pt x="1510" y="1332"/>
                </a:cubicBezTo>
                <a:lnTo>
                  <a:pt x="416" y="1332"/>
                </a:lnTo>
                <a:close/>
                <a:moveTo>
                  <a:pt x="1776" y="721"/>
                </a:moveTo>
                <a:cubicBezTo>
                  <a:pt x="1776" y="568"/>
                  <a:pt x="1651" y="444"/>
                  <a:pt x="1498" y="444"/>
                </a:cubicBezTo>
                <a:cubicBezTo>
                  <a:pt x="1495" y="444"/>
                  <a:pt x="1495" y="444"/>
                  <a:pt x="1495" y="444"/>
                </a:cubicBezTo>
                <a:cubicBezTo>
                  <a:pt x="1497" y="453"/>
                  <a:pt x="1498" y="462"/>
                  <a:pt x="1498" y="471"/>
                </a:cubicBezTo>
                <a:cubicBezTo>
                  <a:pt x="1498" y="579"/>
                  <a:pt x="1411" y="666"/>
                  <a:pt x="1304" y="666"/>
                </a:cubicBezTo>
                <a:cubicBezTo>
                  <a:pt x="638" y="666"/>
                  <a:pt x="638" y="666"/>
                  <a:pt x="638" y="666"/>
                </a:cubicBezTo>
                <a:cubicBezTo>
                  <a:pt x="531" y="666"/>
                  <a:pt x="444" y="579"/>
                  <a:pt x="444" y="471"/>
                </a:cubicBezTo>
                <a:cubicBezTo>
                  <a:pt x="444" y="462"/>
                  <a:pt x="445" y="453"/>
                  <a:pt x="447" y="444"/>
                </a:cubicBezTo>
                <a:cubicBezTo>
                  <a:pt x="444" y="444"/>
                  <a:pt x="444" y="444"/>
                  <a:pt x="444" y="444"/>
                </a:cubicBezTo>
                <a:cubicBezTo>
                  <a:pt x="291" y="444"/>
                  <a:pt x="166" y="568"/>
                  <a:pt x="166" y="721"/>
                </a:cubicBezTo>
                <a:cubicBezTo>
                  <a:pt x="166" y="2330"/>
                  <a:pt x="166" y="2330"/>
                  <a:pt x="166" y="2330"/>
                </a:cubicBezTo>
                <a:cubicBezTo>
                  <a:pt x="166" y="2483"/>
                  <a:pt x="291" y="2608"/>
                  <a:pt x="444" y="2608"/>
                </a:cubicBezTo>
                <a:cubicBezTo>
                  <a:pt x="1220" y="2608"/>
                  <a:pt x="1220" y="2608"/>
                  <a:pt x="1220" y="2608"/>
                </a:cubicBezTo>
                <a:cubicBezTo>
                  <a:pt x="1271" y="2672"/>
                  <a:pt x="1331" y="2728"/>
                  <a:pt x="1398" y="2774"/>
                </a:cubicBezTo>
                <a:cubicBezTo>
                  <a:pt x="333" y="2774"/>
                  <a:pt x="333" y="2774"/>
                  <a:pt x="333" y="2774"/>
                </a:cubicBezTo>
                <a:cubicBezTo>
                  <a:pt x="180" y="2774"/>
                  <a:pt x="0" y="2650"/>
                  <a:pt x="0" y="2497"/>
                </a:cubicBezTo>
                <a:cubicBezTo>
                  <a:pt x="0" y="610"/>
                  <a:pt x="0" y="610"/>
                  <a:pt x="0" y="610"/>
                </a:cubicBezTo>
                <a:cubicBezTo>
                  <a:pt x="0" y="457"/>
                  <a:pt x="180" y="333"/>
                  <a:pt x="333" y="333"/>
                </a:cubicBezTo>
                <a:cubicBezTo>
                  <a:pt x="502" y="333"/>
                  <a:pt x="502" y="333"/>
                  <a:pt x="502" y="333"/>
                </a:cubicBezTo>
                <a:cubicBezTo>
                  <a:pt x="537" y="298"/>
                  <a:pt x="585" y="277"/>
                  <a:pt x="638" y="277"/>
                </a:cubicBezTo>
                <a:cubicBezTo>
                  <a:pt x="662" y="277"/>
                  <a:pt x="662" y="277"/>
                  <a:pt x="662" y="277"/>
                </a:cubicBezTo>
                <a:cubicBezTo>
                  <a:pt x="678" y="122"/>
                  <a:pt x="808" y="0"/>
                  <a:pt x="968" y="0"/>
                </a:cubicBezTo>
                <a:cubicBezTo>
                  <a:pt x="1127" y="0"/>
                  <a:pt x="1257" y="122"/>
                  <a:pt x="1273" y="277"/>
                </a:cubicBezTo>
                <a:cubicBezTo>
                  <a:pt x="1304" y="277"/>
                  <a:pt x="1304" y="277"/>
                  <a:pt x="1304" y="277"/>
                </a:cubicBezTo>
                <a:cubicBezTo>
                  <a:pt x="1357" y="277"/>
                  <a:pt x="1405" y="298"/>
                  <a:pt x="1440" y="333"/>
                </a:cubicBezTo>
                <a:cubicBezTo>
                  <a:pt x="1609" y="333"/>
                  <a:pt x="1609" y="333"/>
                  <a:pt x="1609" y="333"/>
                </a:cubicBezTo>
                <a:cubicBezTo>
                  <a:pt x="1763" y="333"/>
                  <a:pt x="1942" y="457"/>
                  <a:pt x="1942" y="610"/>
                </a:cubicBezTo>
                <a:cubicBezTo>
                  <a:pt x="1942" y="1109"/>
                  <a:pt x="1942" y="1109"/>
                  <a:pt x="1942" y="1109"/>
                </a:cubicBezTo>
                <a:cubicBezTo>
                  <a:pt x="1776" y="1109"/>
                  <a:pt x="1776" y="1109"/>
                  <a:pt x="1776" y="1109"/>
                </a:cubicBezTo>
                <a:lnTo>
                  <a:pt x="1776" y="721"/>
                </a:lnTo>
                <a:close/>
                <a:moveTo>
                  <a:pt x="968" y="151"/>
                </a:moveTo>
                <a:cubicBezTo>
                  <a:pt x="881" y="151"/>
                  <a:pt x="810" y="222"/>
                  <a:pt x="810" y="308"/>
                </a:cubicBezTo>
                <a:cubicBezTo>
                  <a:pt x="810" y="395"/>
                  <a:pt x="881" y="466"/>
                  <a:pt x="968" y="466"/>
                </a:cubicBezTo>
                <a:cubicBezTo>
                  <a:pt x="1055" y="466"/>
                  <a:pt x="1125" y="395"/>
                  <a:pt x="1125" y="308"/>
                </a:cubicBezTo>
                <a:cubicBezTo>
                  <a:pt x="1125" y="222"/>
                  <a:pt x="1055" y="151"/>
                  <a:pt x="968" y="151"/>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p>
            <a:pPr eaLnBrk="0" hangingPunct="0"/>
            <a:endParaRPr lang="zh-CN" altLang="en-US">
              <a:solidFill>
                <a:srgbClr val="4B649F"/>
              </a:solidFill>
              <a:sym typeface="Arial" panose="020B0604020202020204" pitchFamily="34" charset="0"/>
            </a:endParaRPr>
          </a:p>
        </p:txBody>
      </p:sp>
      <p:sp>
        <p:nvSpPr>
          <p:cNvPr id="24602" name="KSO_Shape"/>
          <p:cNvSpPr>
            <a:spLocks noChangeArrowheads="1"/>
          </p:cNvSpPr>
          <p:nvPr/>
        </p:nvSpPr>
        <p:spPr bwMode="auto">
          <a:xfrm>
            <a:off x="6738303" y="2281555"/>
            <a:ext cx="504825" cy="504825"/>
          </a:xfrm>
          <a:custGeom>
            <a:avLst/>
            <a:gdLst>
              <a:gd name="T0" fmla="*/ 2657 w 3279"/>
              <a:gd name="T1" fmla="*/ 3279 h 3279"/>
              <a:gd name="T2" fmla="*/ 614 w 3279"/>
              <a:gd name="T3" fmla="*/ 3279 h 3279"/>
              <a:gd name="T4" fmla="*/ 0 w 3279"/>
              <a:gd name="T5" fmla="*/ 2657 h 3279"/>
              <a:gd name="T6" fmla="*/ 0 w 3279"/>
              <a:gd name="T7" fmla="*/ 0 h 3279"/>
              <a:gd name="T8" fmla="*/ 2429 w 3279"/>
              <a:gd name="T9" fmla="*/ 0 h 3279"/>
              <a:gd name="T10" fmla="*/ 2429 w 3279"/>
              <a:gd name="T11" fmla="*/ 196 h 3279"/>
              <a:gd name="T12" fmla="*/ 2887 w 3279"/>
              <a:gd name="T13" fmla="*/ 196 h 3279"/>
              <a:gd name="T14" fmla="*/ 2887 w 3279"/>
              <a:gd name="T15" fmla="*/ 196 h 3279"/>
              <a:gd name="T16" fmla="*/ 2887 w 3279"/>
              <a:gd name="T17" fmla="*/ 392 h 3279"/>
              <a:gd name="T18" fmla="*/ 3066 w 3279"/>
              <a:gd name="T19" fmla="*/ 392 h 3279"/>
              <a:gd name="T20" fmla="*/ 3279 w 3279"/>
              <a:gd name="T21" fmla="*/ 392 h 3279"/>
              <a:gd name="T22" fmla="*/ 3279 w 3279"/>
              <a:gd name="T23" fmla="*/ 2657 h 3279"/>
              <a:gd name="T24" fmla="*/ 2657 w 3279"/>
              <a:gd name="T25" fmla="*/ 3279 h 3279"/>
              <a:gd name="T26" fmla="*/ 2167 w 3279"/>
              <a:gd name="T27" fmla="*/ 261 h 3279"/>
              <a:gd name="T28" fmla="*/ 262 w 3279"/>
              <a:gd name="T29" fmla="*/ 261 h 3279"/>
              <a:gd name="T30" fmla="*/ 262 w 3279"/>
              <a:gd name="T31" fmla="*/ 2723 h 3279"/>
              <a:gd name="T32" fmla="*/ 482 w 3279"/>
              <a:gd name="T33" fmla="*/ 2952 h 3279"/>
              <a:gd name="T34" fmla="*/ 2167 w 3279"/>
              <a:gd name="T35" fmla="*/ 2952 h 3279"/>
              <a:gd name="T36" fmla="*/ 2167 w 3279"/>
              <a:gd name="T37" fmla="*/ 261 h 3279"/>
              <a:gd name="T38" fmla="*/ 3075 w 3279"/>
              <a:gd name="T39" fmla="*/ 587 h 3279"/>
              <a:gd name="T40" fmla="*/ 2887 w 3279"/>
              <a:gd name="T41" fmla="*/ 587 h 3279"/>
              <a:gd name="T42" fmla="*/ 2887 w 3279"/>
              <a:gd name="T43" fmla="*/ 2555 h 3279"/>
              <a:gd name="T44" fmla="*/ 2760 w 3279"/>
              <a:gd name="T45" fmla="*/ 2657 h 3279"/>
              <a:gd name="T46" fmla="*/ 2625 w 3279"/>
              <a:gd name="T47" fmla="*/ 2555 h 3279"/>
              <a:gd name="T48" fmla="*/ 2625 w 3279"/>
              <a:gd name="T49" fmla="*/ 392 h 3279"/>
              <a:gd name="T50" fmla="*/ 2429 w 3279"/>
              <a:gd name="T51" fmla="*/ 392 h 3279"/>
              <a:gd name="T52" fmla="*/ 2429 w 3279"/>
              <a:gd name="T53" fmla="*/ 2653 h 3279"/>
              <a:gd name="T54" fmla="*/ 2760 w 3279"/>
              <a:gd name="T55" fmla="*/ 2960 h 3279"/>
              <a:gd name="T56" fmla="*/ 3075 w 3279"/>
              <a:gd name="T57" fmla="*/ 2653 h 3279"/>
              <a:gd name="T58" fmla="*/ 3075 w 3279"/>
              <a:gd name="T59" fmla="*/ 587 h 3279"/>
              <a:gd name="T60" fmla="*/ 589 w 3279"/>
              <a:gd name="T61" fmla="*/ 2428 h 3279"/>
              <a:gd name="T62" fmla="*/ 1251 w 3279"/>
              <a:gd name="T63" fmla="*/ 2428 h 3279"/>
              <a:gd name="T64" fmla="*/ 1251 w 3279"/>
              <a:gd name="T65" fmla="*/ 2624 h 3279"/>
              <a:gd name="T66" fmla="*/ 589 w 3279"/>
              <a:gd name="T67" fmla="*/ 2624 h 3279"/>
              <a:gd name="T68" fmla="*/ 589 w 3279"/>
              <a:gd name="T69" fmla="*/ 2428 h 3279"/>
              <a:gd name="T70" fmla="*/ 589 w 3279"/>
              <a:gd name="T71" fmla="*/ 2028 h 3279"/>
              <a:gd name="T72" fmla="*/ 1439 w 3279"/>
              <a:gd name="T73" fmla="*/ 2028 h 3279"/>
              <a:gd name="T74" fmla="*/ 1439 w 3279"/>
              <a:gd name="T75" fmla="*/ 2232 h 3279"/>
              <a:gd name="T76" fmla="*/ 589 w 3279"/>
              <a:gd name="T77" fmla="*/ 2232 h 3279"/>
              <a:gd name="T78" fmla="*/ 589 w 3279"/>
              <a:gd name="T79" fmla="*/ 2028 h 3279"/>
              <a:gd name="T80" fmla="*/ 1840 w 3279"/>
              <a:gd name="T81" fmla="*/ 2232 h 3279"/>
              <a:gd name="T82" fmla="*/ 1636 w 3279"/>
              <a:gd name="T83" fmla="*/ 2232 h 3279"/>
              <a:gd name="T84" fmla="*/ 1636 w 3279"/>
              <a:gd name="T85" fmla="*/ 2028 h 3279"/>
              <a:gd name="T86" fmla="*/ 1840 w 3279"/>
              <a:gd name="T87" fmla="*/ 2028 h 3279"/>
              <a:gd name="T88" fmla="*/ 1840 w 3279"/>
              <a:gd name="T89" fmla="*/ 2232 h 3279"/>
              <a:gd name="T90" fmla="*/ 1439 w 3279"/>
              <a:gd name="T91" fmla="*/ 1635 h 3279"/>
              <a:gd name="T92" fmla="*/ 1840 w 3279"/>
              <a:gd name="T93" fmla="*/ 1635 h 3279"/>
              <a:gd name="T94" fmla="*/ 1840 w 3279"/>
              <a:gd name="T95" fmla="*/ 1840 h 3279"/>
              <a:gd name="T96" fmla="*/ 1439 w 3279"/>
              <a:gd name="T97" fmla="*/ 1840 h 3279"/>
              <a:gd name="T98" fmla="*/ 1439 w 3279"/>
              <a:gd name="T99" fmla="*/ 1635 h 3279"/>
              <a:gd name="T100" fmla="*/ 589 w 3279"/>
              <a:gd name="T101" fmla="*/ 597 h 3279"/>
              <a:gd name="T102" fmla="*/ 1840 w 3279"/>
              <a:gd name="T103" fmla="*/ 597 h 3279"/>
              <a:gd name="T104" fmla="*/ 1840 w 3279"/>
              <a:gd name="T105" fmla="*/ 1439 h 3279"/>
              <a:gd name="T106" fmla="*/ 589 w 3279"/>
              <a:gd name="T107" fmla="*/ 1439 h 3279"/>
              <a:gd name="T108" fmla="*/ 589 w 3279"/>
              <a:gd name="T109" fmla="*/ 597 h 3279"/>
              <a:gd name="T110" fmla="*/ 1243 w 3279"/>
              <a:gd name="T111" fmla="*/ 1840 h 3279"/>
              <a:gd name="T112" fmla="*/ 589 w 3279"/>
              <a:gd name="T113" fmla="*/ 1840 h 3279"/>
              <a:gd name="T114" fmla="*/ 589 w 3279"/>
              <a:gd name="T115" fmla="*/ 1635 h 3279"/>
              <a:gd name="T116" fmla="*/ 1243 w 3279"/>
              <a:gd name="T117" fmla="*/ 1635 h 3279"/>
              <a:gd name="T118" fmla="*/ 1243 w 3279"/>
              <a:gd name="T119" fmla="*/ 1840 h 3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79" h="3279">
                <a:moveTo>
                  <a:pt x="2657" y="3279"/>
                </a:moveTo>
                <a:cubicBezTo>
                  <a:pt x="614" y="3279"/>
                  <a:pt x="614" y="3279"/>
                  <a:pt x="614" y="3279"/>
                </a:cubicBezTo>
                <a:cubicBezTo>
                  <a:pt x="275" y="3279"/>
                  <a:pt x="0" y="2996"/>
                  <a:pt x="0" y="2657"/>
                </a:cubicBezTo>
                <a:cubicBezTo>
                  <a:pt x="0" y="0"/>
                  <a:pt x="0" y="0"/>
                  <a:pt x="0" y="0"/>
                </a:cubicBezTo>
                <a:cubicBezTo>
                  <a:pt x="2429" y="0"/>
                  <a:pt x="2429" y="0"/>
                  <a:pt x="2429" y="0"/>
                </a:cubicBezTo>
                <a:cubicBezTo>
                  <a:pt x="2429" y="196"/>
                  <a:pt x="2429" y="196"/>
                  <a:pt x="2429" y="196"/>
                </a:cubicBezTo>
                <a:cubicBezTo>
                  <a:pt x="2887" y="196"/>
                  <a:pt x="2887" y="196"/>
                  <a:pt x="2887" y="196"/>
                </a:cubicBezTo>
                <a:cubicBezTo>
                  <a:pt x="2887" y="196"/>
                  <a:pt x="2887" y="196"/>
                  <a:pt x="2887" y="196"/>
                </a:cubicBezTo>
                <a:cubicBezTo>
                  <a:pt x="2887" y="392"/>
                  <a:pt x="2887" y="392"/>
                  <a:pt x="2887" y="392"/>
                </a:cubicBezTo>
                <a:cubicBezTo>
                  <a:pt x="3066" y="392"/>
                  <a:pt x="3066" y="392"/>
                  <a:pt x="3066" y="392"/>
                </a:cubicBezTo>
                <a:cubicBezTo>
                  <a:pt x="3279" y="392"/>
                  <a:pt x="3279" y="392"/>
                  <a:pt x="3279" y="392"/>
                </a:cubicBezTo>
                <a:cubicBezTo>
                  <a:pt x="3279" y="2657"/>
                  <a:pt x="3279" y="2657"/>
                  <a:pt x="3279" y="2657"/>
                </a:cubicBezTo>
                <a:cubicBezTo>
                  <a:pt x="3279" y="2996"/>
                  <a:pt x="2996" y="3279"/>
                  <a:pt x="2657" y="3279"/>
                </a:cubicBezTo>
                <a:close/>
                <a:moveTo>
                  <a:pt x="2167" y="261"/>
                </a:moveTo>
                <a:cubicBezTo>
                  <a:pt x="262" y="261"/>
                  <a:pt x="262" y="261"/>
                  <a:pt x="262" y="261"/>
                </a:cubicBezTo>
                <a:cubicBezTo>
                  <a:pt x="262" y="2723"/>
                  <a:pt x="262" y="2723"/>
                  <a:pt x="262" y="2723"/>
                </a:cubicBezTo>
                <a:cubicBezTo>
                  <a:pt x="262" y="2836"/>
                  <a:pt x="370" y="2952"/>
                  <a:pt x="482" y="2952"/>
                </a:cubicBezTo>
                <a:cubicBezTo>
                  <a:pt x="2167" y="2952"/>
                  <a:pt x="2167" y="2952"/>
                  <a:pt x="2167" y="2952"/>
                </a:cubicBezTo>
                <a:lnTo>
                  <a:pt x="2167" y="261"/>
                </a:lnTo>
                <a:close/>
                <a:moveTo>
                  <a:pt x="3075" y="587"/>
                </a:moveTo>
                <a:cubicBezTo>
                  <a:pt x="2887" y="587"/>
                  <a:pt x="2887" y="587"/>
                  <a:pt x="2887" y="587"/>
                </a:cubicBezTo>
                <a:cubicBezTo>
                  <a:pt x="2887" y="2555"/>
                  <a:pt x="2887" y="2555"/>
                  <a:pt x="2887" y="2555"/>
                </a:cubicBezTo>
                <a:cubicBezTo>
                  <a:pt x="2887" y="2611"/>
                  <a:pt x="2816" y="2657"/>
                  <a:pt x="2760" y="2657"/>
                </a:cubicBezTo>
                <a:cubicBezTo>
                  <a:pt x="2703" y="2657"/>
                  <a:pt x="2625" y="2611"/>
                  <a:pt x="2625" y="2555"/>
                </a:cubicBezTo>
                <a:cubicBezTo>
                  <a:pt x="2625" y="392"/>
                  <a:pt x="2625" y="392"/>
                  <a:pt x="2625" y="392"/>
                </a:cubicBezTo>
                <a:cubicBezTo>
                  <a:pt x="2429" y="392"/>
                  <a:pt x="2429" y="392"/>
                  <a:pt x="2429" y="392"/>
                </a:cubicBezTo>
                <a:cubicBezTo>
                  <a:pt x="2429" y="2653"/>
                  <a:pt x="2429" y="2653"/>
                  <a:pt x="2429" y="2653"/>
                </a:cubicBezTo>
                <a:cubicBezTo>
                  <a:pt x="2429" y="2823"/>
                  <a:pt x="2590" y="2960"/>
                  <a:pt x="2760" y="2960"/>
                </a:cubicBezTo>
                <a:cubicBezTo>
                  <a:pt x="2929" y="2960"/>
                  <a:pt x="3075" y="2823"/>
                  <a:pt x="3075" y="2653"/>
                </a:cubicBezTo>
                <a:lnTo>
                  <a:pt x="3075" y="587"/>
                </a:lnTo>
                <a:close/>
                <a:moveTo>
                  <a:pt x="589" y="2428"/>
                </a:moveTo>
                <a:cubicBezTo>
                  <a:pt x="1251" y="2428"/>
                  <a:pt x="1251" y="2428"/>
                  <a:pt x="1251" y="2428"/>
                </a:cubicBezTo>
                <a:cubicBezTo>
                  <a:pt x="1251" y="2624"/>
                  <a:pt x="1251" y="2624"/>
                  <a:pt x="1251" y="2624"/>
                </a:cubicBezTo>
                <a:cubicBezTo>
                  <a:pt x="589" y="2624"/>
                  <a:pt x="589" y="2624"/>
                  <a:pt x="589" y="2624"/>
                </a:cubicBezTo>
                <a:lnTo>
                  <a:pt x="589" y="2428"/>
                </a:lnTo>
                <a:close/>
                <a:moveTo>
                  <a:pt x="589" y="2028"/>
                </a:moveTo>
                <a:cubicBezTo>
                  <a:pt x="1439" y="2028"/>
                  <a:pt x="1439" y="2028"/>
                  <a:pt x="1439" y="2028"/>
                </a:cubicBezTo>
                <a:cubicBezTo>
                  <a:pt x="1439" y="2232"/>
                  <a:pt x="1439" y="2232"/>
                  <a:pt x="1439" y="2232"/>
                </a:cubicBezTo>
                <a:cubicBezTo>
                  <a:pt x="589" y="2232"/>
                  <a:pt x="589" y="2232"/>
                  <a:pt x="589" y="2232"/>
                </a:cubicBezTo>
                <a:lnTo>
                  <a:pt x="589" y="2028"/>
                </a:lnTo>
                <a:close/>
                <a:moveTo>
                  <a:pt x="1840" y="2232"/>
                </a:moveTo>
                <a:cubicBezTo>
                  <a:pt x="1636" y="2232"/>
                  <a:pt x="1636" y="2232"/>
                  <a:pt x="1636" y="2232"/>
                </a:cubicBezTo>
                <a:cubicBezTo>
                  <a:pt x="1636" y="2028"/>
                  <a:pt x="1636" y="2028"/>
                  <a:pt x="1636" y="2028"/>
                </a:cubicBezTo>
                <a:cubicBezTo>
                  <a:pt x="1840" y="2028"/>
                  <a:pt x="1840" y="2028"/>
                  <a:pt x="1840" y="2028"/>
                </a:cubicBezTo>
                <a:lnTo>
                  <a:pt x="1840" y="2232"/>
                </a:lnTo>
                <a:close/>
                <a:moveTo>
                  <a:pt x="1439" y="1635"/>
                </a:moveTo>
                <a:cubicBezTo>
                  <a:pt x="1840" y="1635"/>
                  <a:pt x="1840" y="1635"/>
                  <a:pt x="1840" y="1635"/>
                </a:cubicBezTo>
                <a:cubicBezTo>
                  <a:pt x="1840" y="1840"/>
                  <a:pt x="1840" y="1840"/>
                  <a:pt x="1840" y="1840"/>
                </a:cubicBezTo>
                <a:cubicBezTo>
                  <a:pt x="1439" y="1840"/>
                  <a:pt x="1439" y="1840"/>
                  <a:pt x="1439" y="1840"/>
                </a:cubicBezTo>
                <a:lnTo>
                  <a:pt x="1439" y="1635"/>
                </a:lnTo>
                <a:close/>
                <a:moveTo>
                  <a:pt x="589" y="597"/>
                </a:moveTo>
                <a:cubicBezTo>
                  <a:pt x="1840" y="597"/>
                  <a:pt x="1840" y="597"/>
                  <a:pt x="1840" y="597"/>
                </a:cubicBezTo>
                <a:cubicBezTo>
                  <a:pt x="1840" y="1439"/>
                  <a:pt x="1840" y="1439"/>
                  <a:pt x="1840" y="1439"/>
                </a:cubicBezTo>
                <a:cubicBezTo>
                  <a:pt x="589" y="1439"/>
                  <a:pt x="589" y="1439"/>
                  <a:pt x="589" y="1439"/>
                </a:cubicBezTo>
                <a:lnTo>
                  <a:pt x="589" y="597"/>
                </a:lnTo>
                <a:close/>
                <a:moveTo>
                  <a:pt x="1243" y="1840"/>
                </a:moveTo>
                <a:cubicBezTo>
                  <a:pt x="589" y="1840"/>
                  <a:pt x="589" y="1840"/>
                  <a:pt x="589" y="1840"/>
                </a:cubicBezTo>
                <a:cubicBezTo>
                  <a:pt x="589" y="1635"/>
                  <a:pt x="589" y="1635"/>
                  <a:pt x="589" y="1635"/>
                </a:cubicBezTo>
                <a:cubicBezTo>
                  <a:pt x="1243" y="1635"/>
                  <a:pt x="1243" y="1635"/>
                  <a:pt x="1243" y="1635"/>
                </a:cubicBezTo>
                <a:lnTo>
                  <a:pt x="1243" y="1840"/>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p>
            <a:pPr eaLnBrk="0" hangingPunct="0"/>
            <a:endParaRPr lang="zh-CN" altLang="en-US">
              <a:solidFill>
                <a:srgbClr val="4B649F"/>
              </a:solidFill>
              <a:sym typeface="Arial" panose="020B0604020202020204" pitchFamily="34" charset="0"/>
            </a:endParaRPr>
          </a:p>
        </p:txBody>
      </p:sp>
      <p:sp>
        <p:nvSpPr>
          <p:cNvPr id="3" name="文本框 21"/>
          <p:cNvSpPr txBox="1">
            <a:spLocks noChangeArrowheads="1"/>
          </p:cNvSpPr>
          <p:nvPr/>
        </p:nvSpPr>
        <p:spPr bwMode="auto">
          <a:xfrm>
            <a:off x="7329805" y="2777490"/>
            <a:ext cx="455739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a:lnSpc>
                <a:spcPct val="120000"/>
              </a:lnSpc>
            </a:pPr>
            <a:r>
              <a:rPr lang="en-US" altLang="zh-CN" sz="1800" b="1">
                <a:solidFill>
                  <a:srgbClr val="808080"/>
                </a:solidFill>
                <a:latin typeface="楷体" panose="02010609060101010101" charset="-122"/>
                <a:ea typeface="楷体" panose="02010609060101010101" charset="-122"/>
                <a:cs typeface="楷体" panose="02010609060101010101" charset="-122"/>
                <a:sym typeface="Arial" panose="020B0604020202020204" pitchFamily="34" charset="0"/>
              </a:rPr>
              <a:t>E</a:t>
            </a:r>
            <a:r>
              <a:rPr lang="zh-CN" altLang="en-US" sz="1800" b="1">
                <a:solidFill>
                  <a:srgbClr val="808080"/>
                </a:solidFill>
                <a:latin typeface="楷体" panose="02010609060101010101" charset="-122"/>
                <a:ea typeface="楷体" panose="02010609060101010101" charset="-122"/>
                <a:cs typeface="楷体" panose="02010609060101010101" charset="-122"/>
                <a:sym typeface="Arial" panose="020B0604020202020204" pitchFamily="34" charset="0"/>
              </a:rPr>
              <a:t>：某城市在时刻t受到的环境影响程度</a:t>
            </a:r>
            <a:endParaRPr lang="zh-CN" altLang="en-US" sz="1800" b="1">
              <a:solidFill>
                <a:srgbClr val="80808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lgn="just">
              <a:lnSpc>
                <a:spcPct val="120000"/>
              </a:lnSpc>
            </a:pPr>
            <a:r>
              <a:rPr lang="en-US" altLang="zh-CN" sz="1800" b="1">
                <a:solidFill>
                  <a:srgbClr val="808080"/>
                </a:solidFill>
                <a:latin typeface="楷体" panose="02010609060101010101" charset="-122"/>
                <a:ea typeface="楷体" panose="02010609060101010101" charset="-122"/>
                <a:cs typeface="楷体" panose="02010609060101010101" charset="-122"/>
                <a:sym typeface="Arial" panose="020B0604020202020204" pitchFamily="34" charset="0"/>
              </a:rPr>
              <a:t>Y</a:t>
            </a:r>
            <a:r>
              <a:rPr lang="zh-CN" altLang="en-US" sz="1800" b="1">
                <a:solidFill>
                  <a:srgbClr val="808080"/>
                </a:solidFill>
                <a:latin typeface="楷体" panose="02010609060101010101" charset="-122"/>
                <a:ea typeface="楷体" panose="02010609060101010101" charset="-122"/>
                <a:cs typeface="楷体" panose="02010609060101010101" charset="-122"/>
                <a:sym typeface="Arial" panose="020B0604020202020204" pitchFamily="34" charset="0"/>
              </a:rPr>
              <a:t>：某城市在t时刻的经济状况</a:t>
            </a:r>
            <a:endParaRPr lang="zh-CN" altLang="en-US" sz="1800" b="1">
              <a:solidFill>
                <a:srgbClr val="808080"/>
              </a:solidFill>
              <a:latin typeface="楷体" panose="02010609060101010101" charset="-122"/>
              <a:ea typeface="楷体" panose="02010609060101010101" charset="-122"/>
              <a:cs typeface="楷体" panose="02010609060101010101" charset="-122"/>
              <a:sym typeface="Arial" panose="020B0604020202020204" pitchFamily="34" charset="0"/>
            </a:endParaRPr>
          </a:p>
        </p:txBody>
      </p:sp>
      <p:sp>
        <p:nvSpPr>
          <p:cNvPr id="24600" name="KSO_Shape"/>
          <p:cNvSpPr>
            <a:spLocks noChangeArrowheads="1"/>
          </p:cNvSpPr>
          <p:nvPr/>
        </p:nvSpPr>
        <p:spPr bwMode="auto">
          <a:xfrm>
            <a:off x="6776403" y="3691890"/>
            <a:ext cx="466725" cy="482600"/>
          </a:xfrm>
          <a:custGeom>
            <a:avLst/>
            <a:gdLst>
              <a:gd name="T0" fmla="*/ 86 w 90"/>
              <a:gd name="T1" fmla="*/ 38 h 93"/>
              <a:gd name="T2" fmla="*/ 90 w 90"/>
              <a:gd name="T3" fmla="*/ 46 h 93"/>
              <a:gd name="T4" fmla="*/ 90 w 90"/>
              <a:gd name="T5" fmla="*/ 83 h 93"/>
              <a:gd name="T6" fmla="*/ 81 w 90"/>
              <a:gd name="T7" fmla="*/ 93 h 93"/>
              <a:gd name="T8" fmla="*/ 9 w 90"/>
              <a:gd name="T9" fmla="*/ 93 h 93"/>
              <a:gd name="T10" fmla="*/ 0 w 90"/>
              <a:gd name="T11" fmla="*/ 83 h 93"/>
              <a:gd name="T12" fmla="*/ 0 w 90"/>
              <a:gd name="T13" fmla="*/ 46 h 93"/>
              <a:gd name="T14" fmla="*/ 2 w 90"/>
              <a:gd name="T15" fmla="*/ 40 h 93"/>
              <a:gd name="T16" fmla="*/ 2 w 90"/>
              <a:gd name="T17" fmla="*/ 40 h 93"/>
              <a:gd name="T18" fmla="*/ 2 w 90"/>
              <a:gd name="T19" fmla="*/ 40 h 93"/>
              <a:gd name="T20" fmla="*/ 3 w 90"/>
              <a:gd name="T21" fmla="*/ 39 h 93"/>
              <a:gd name="T22" fmla="*/ 39 w 90"/>
              <a:gd name="T23" fmla="*/ 3 h 93"/>
              <a:gd name="T24" fmla="*/ 50 w 90"/>
              <a:gd name="T25" fmla="*/ 3 h 93"/>
              <a:gd name="T26" fmla="*/ 86 w 90"/>
              <a:gd name="T27" fmla="*/ 38 h 93"/>
              <a:gd name="T28" fmla="*/ 15 w 90"/>
              <a:gd name="T29" fmla="*/ 30 h 93"/>
              <a:gd name="T30" fmla="*/ 15 w 90"/>
              <a:gd name="T31" fmla="*/ 52 h 93"/>
              <a:gd name="T32" fmla="*/ 45 w 90"/>
              <a:gd name="T33" fmla="*/ 75 h 93"/>
              <a:gd name="T34" fmla="*/ 72 w 90"/>
              <a:gd name="T35" fmla="*/ 54 h 93"/>
              <a:gd name="T36" fmla="*/ 72 w 90"/>
              <a:gd name="T37" fmla="*/ 30 h 93"/>
              <a:gd name="T38" fmla="*/ 15 w 90"/>
              <a:gd name="T39" fmla="*/ 30 h 93"/>
              <a:gd name="T40" fmla="*/ 25 w 90"/>
              <a:gd name="T41" fmla="*/ 35 h 93"/>
              <a:gd name="T42" fmla="*/ 25 w 90"/>
              <a:gd name="T43" fmla="*/ 39 h 93"/>
              <a:gd name="T44" fmla="*/ 63 w 90"/>
              <a:gd name="T45" fmla="*/ 39 h 93"/>
              <a:gd name="T46" fmla="*/ 63 w 90"/>
              <a:gd name="T47" fmla="*/ 35 h 93"/>
              <a:gd name="T48" fmla="*/ 25 w 90"/>
              <a:gd name="T49" fmla="*/ 35 h 93"/>
              <a:gd name="T50" fmla="*/ 25 w 90"/>
              <a:gd name="T51" fmla="*/ 51 h 93"/>
              <a:gd name="T52" fmla="*/ 25 w 90"/>
              <a:gd name="T53" fmla="*/ 55 h 93"/>
              <a:gd name="T54" fmla="*/ 63 w 90"/>
              <a:gd name="T55" fmla="*/ 55 h 93"/>
              <a:gd name="T56" fmla="*/ 63 w 90"/>
              <a:gd name="T57" fmla="*/ 51 h 93"/>
              <a:gd name="T58" fmla="*/ 25 w 90"/>
              <a:gd name="T59" fmla="*/ 51 h 93"/>
              <a:gd name="T60" fmla="*/ 25 w 90"/>
              <a:gd name="T61" fmla="*/ 43 h 93"/>
              <a:gd name="T62" fmla="*/ 25 w 90"/>
              <a:gd name="T63" fmla="*/ 47 h 93"/>
              <a:gd name="T64" fmla="*/ 63 w 90"/>
              <a:gd name="T65" fmla="*/ 47 h 93"/>
              <a:gd name="T66" fmla="*/ 63 w 90"/>
              <a:gd name="T67" fmla="*/ 43 h 93"/>
              <a:gd name="T68" fmla="*/ 25 w 90"/>
              <a:gd name="T69" fmla="*/ 43 h 93"/>
              <a:gd name="T70" fmla="*/ 10 w 90"/>
              <a:gd name="T71" fmla="*/ 87 h 93"/>
              <a:gd name="T72" fmla="*/ 28 w 90"/>
              <a:gd name="T73" fmla="*/ 69 h 93"/>
              <a:gd name="T74" fmla="*/ 28 w 90"/>
              <a:gd name="T75" fmla="*/ 67 h 93"/>
              <a:gd name="T76" fmla="*/ 25 w 90"/>
              <a:gd name="T77" fmla="*/ 67 h 93"/>
              <a:gd name="T78" fmla="*/ 7 w 90"/>
              <a:gd name="T79" fmla="*/ 84 h 93"/>
              <a:gd name="T80" fmla="*/ 7 w 90"/>
              <a:gd name="T81" fmla="*/ 87 h 93"/>
              <a:gd name="T82" fmla="*/ 10 w 90"/>
              <a:gd name="T83" fmla="*/ 87 h 93"/>
              <a:gd name="T84" fmla="*/ 84 w 90"/>
              <a:gd name="T85" fmla="*/ 84 h 93"/>
              <a:gd name="T86" fmla="*/ 66 w 90"/>
              <a:gd name="T87" fmla="*/ 67 h 93"/>
              <a:gd name="T88" fmla="*/ 63 w 90"/>
              <a:gd name="T89" fmla="*/ 67 h 93"/>
              <a:gd name="T90" fmla="*/ 63 w 90"/>
              <a:gd name="T91" fmla="*/ 69 h 93"/>
              <a:gd name="T92" fmla="*/ 81 w 90"/>
              <a:gd name="T93" fmla="*/ 87 h 93"/>
              <a:gd name="T94" fmla="*/ 84 w 90"/>
              <a:gd name="T95" fmla="*/ 87 h 93"/>
              <a:gd name="T96" fmla="*/ 84 w 90"/>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0" h="93">
                <a:moveTo>
                  <a:pt x="86" y="38"/>
                </a:moveTo>
                <a:cubicBezTo>
                  <a:pt x="88" y="40"/>
                  <a:pt x="90" y="43"/>
                  <a:pt x="90" y="46"/>
                </a:cubicBezTo>
                <a:cubicBezTo>
                  <a:pt x="90" y="83"/>
                  <a:pt x="90" y="83"/>
                  <a:pt x="90" y="83"/>
                </a:cubicBezTo>
                <a:cubicBezTo>
                  <a:pt x="90" y="88"/>
                  <a:pt x="86" y="93"/>
                  <a:pt x="81" y="93"/>
                </a:cubicBezTo>
                <a:cubicBezTo>
                  <a:pt x="9" y="93"/>
                  <a:pt x="9" y="93"/>
                  <a:pt x="9" y="93"/>
                </a:cubicBezTo>
                <a:cubicBezTo>
                  <a:pt x="4" y="93"/>
                  <a:pt x="0" y="88"/>
                  <a:pt x="0" y="83"/>
                </a:cubicBezTo>
                <a:cubicBezTo>
                  <a:pt x="0" y="46"/>
                  <a:pt x="0" y="46"/>
                  <a:pt x="0" y="46"/>
                </a:cubicBezTo>
                <a:cubicBezTo>
                  <a:pt x="0" y="44"/>
                  <a:pt x="1" y="41"/>
                  <a:pt x="2" y="40"/>
                </a:cubicBezTo>
                <a:cubicBezTo>
                  <a:pt x="2" y="40"/>
                  <a:pt x="2" y="40"/>
                  <a:pt x="2" y="40"/>
                </a:cubicBezTo>
                <a:cubicBezTo>
                  <a:pt x="2" y="40"/>
                  <a:pt x="2" y="40"/>
                  <a:pt x="2" y="40"/>
                </a:cubicBezTo>
                <a:cubicBezTo>
                  <a:pt x="2" y="39"/>
                  <a:pt x="2" y="39"/>
                  <a:pt x="3" y="39"/>
                </a:cubicBezTo>
                <a:cubicBezTo>
                  <a:pt x="39" y="3"/>
                  <a:pt x="39" y="3"/>
                  <a:pt x="39" y="3"/>
                </a:cubicBezTo>
                <a:cubicBezTo>
                  <a:pt x="43" y="0"/>
                  <a:pt x="46" y="0"/>
                  <a:pt x="50" y="3"/>
                </a:cubicBezTo>
                <a:cubicBezTo>
                  <a:pt x="86" y="38"/>
                  <a:pt x="86" y="38"/>
                  <a:pt x="86" y="38"/>
                </a:cubicBezTo>
                <a:close/>
                <a:moveTo>
                  <a:pt x="15" y="30"/>
                </a:moveTo>
                <a:cubicBezTo>
                  <a:pt x="15" y="52"/>
                  <a:pt x="15" y="52"/>
                  <a:pt x="15" y="52"/>
                </a:cubicBezTo>
                <a:cubicBezTo>
                  <a:pt x="45" y="75"/>
                  <a:pt x="45" y="75"/>
                  <a:pt x="45" y="75"/>
                </a:cubicBezTo>
                <a:cubicBezTo>
                  <a:pt x="72" y="54"/>
                  <a:pt x="72" y="54"/>
                  <a:pt x="72" y="54"/>
                </a:cubicBezTo>
                <a:cubicBezTo>
                  <a:pt x="72" y="30"/>
                  <a:pt x="72" y="30"/>
                  <a:pt x="72" y="30"/>
                </a:cubicBezTo>
                <a:cubicBezTo>
                  <a:pt x="15" y="30"/>
                  <a:pt x="15" y="30"/>
                  <a:pt x="15" y="30"/>
                </a:cubicBezTo>
                <a:close/>
                <a:moveTo>
                  <a:pt x="25" y="35"/>
                </a:moveTo>
                <a:cubicBezTo>
                  <a:pt x="25" y="39"/>
                  <a:pt x="25" y="39"/>
                  <a:pt x="25" y="39"/>
                </a:cubicBezTo>
                <a:cubicBezTo>
                  <a:pt x="63" y="39"/>
                  <a:pt x="63" y="39"/>
                  <a:pt x="63" y="39"/>
                </a:cubicBezTo>
                <a:cubicBezTo>
                  <a:pt x="63" y="35"/>
                  <a:pt x="63" y="35"/>
                  <a:pt x="63" y="35"/>
                </a:cubicBezTo>
                <a:cubicBezTo>
                  <a:pt x="25" y="35"/>
                  <a:pt x="25" y="35"/>
                  <a:pt x="25" y="35"/>
                </a:cubicBezTo>
                <a:close/>
                <a:moveTo>
                  <a:pt x="25" y="51"/>
                </a:moveTo>
                <a:cubicBezTo>
                  <a:pt x="25" y="55"/>
                  <a:pt x="25" y="55"/>
                  <a:pt x="25" y="55"/>
                </a:cubicBezTo>
                <a:cubicBezTo>
                  <a:pt x="63" y="55"/>
                  <a:pt x="63" y="55"/>
                  <a:pt x="63" y="55"/>
                </a:cubicBezTo>
                <a:cubicBezTo>
                  <a:pt x="63" y="51"/>
                  <a:pt x="63" y="51"/>
                  <a:pt x="63" y="51"/>
                </a:cubicBezTo>
                <a:cubicBezTo>
                  <a:pt x="25" y="51"/>
                  <a:pt x="25" y="51"/>
                  <a:pt x="25" y="51"/>
                </a:cubicBezTo>
                <a:close/>
                <a:moveTo>
                  <a:pt x="25" y="43"/>
                </a:moveTo>
                <a:cubicBezTo>
                  <a:pt x="25" y="47"/>
                  <a:pt x="25" y="47"/>
                  <a:pt x="25" y="47"/>
                </a:cubicBezTo>
                <a:cubicBezTo>
                  <a:pt x="63" y="47"/>
                  <a:pt x="63" y="47"/>
                  <a:pt x="63" y="47"/>
                </a:cubicBezTo>
                <a:cubicBezTo>
                  <a:pt x="63" y="43"/>
                  <a:pt x="63" y="43"/>
                  <a:pt x="63" y="43"/>
                </a:cubicBezTo>
                <a:cubicBezTo>
                  <a:pt x="25" y="43"/>
                  <a:pt x="25" y="43"/>
                  <a:pt x="25" y="43"/>
                </a:cubicBezTo>
                <a:close/>
                <a:moveTo>
                  <a:pt x="10" y="87"/>
                </a:moveTo>
                <a:cubicBezTo>
                  <a:pt x="28" y="69"/>
                  <a:pt x="28" y="69"/>
                  <a:pt x="28" y="69"/>
                </a:cubicBezTo>
                <a:cubicBezTo>
                  <a:pt x="28" y="69"/>
                  <a:pt x="28" y="68"/>
                  <a:pt x="28" y="67"/>
                </a:cubicBezTo>
                <a:cubicBezTo>
                  <a:pt x="27" y="66"/>
                  <a:pt x="26" y="66"/>
                  <a:pt x="25" y="67"/>
                </a:cubicBezTo>
                <a:cubicBezTo>
                  <a:pt x="7" y="84"/>
                  <a:pt x="7" y="84"/>
                  <a:pt x="7" y="84"/>
                </a:cubicBezTo>
                <a:cubicBezTo>
                  <a:pt x="6" y="85"/>
                  <a:pt x="6" y="86"/>
                  <a:pt x="7" y="87"/>
                </a:cubicBezTo>
                <a:cubicBezTo>
                  <a:pt x="8" y="87"/>
                  <a:pt x="9" y="87"/>
                  <a:pt x="10" y="87"/>
                </a:cubicBezTo>
                <a:close/>
                <a:moveTo>
                  <a:pt x="84" y="84"/>
                </a:moveTo>
                <a:cubicBezTo>
                  <a:pt x="66" y="67"/>
                  <a:pt x="66" y="67"/>
                  <a:pt x="66" y="67"/>
                </a:cubicBezTo>
                <a:cubicBezTo>
                  <a:pt x="65" y="66"/>
                  <a:pt x="64" y="66"/>
                  <a:pt x="63" y="67"/>
                </a:cubicBezTo>
                <a:cubicBezTo>
                  <a:pt x="62" y="68"/>
                  <a:pt x="62" y="69"/>
                  <a:pt x="63" y="69"/>
                </a:cubicBezTo>
                <a:cubicBezTo>
                  <a:pt x="81" y="87"/>
                  <a:pt x="81" y="87"/>
                  <a:pt x="81" y="87"/>
                </a:cubicBezTo>
                <a:cubicBezTo>
                  <a:pt x="82" y="87"/>
                  <a:pt x="83" y="87"/>
                  <a:pt x="84" y="87"/>
                </a:cubicBezTo>
                <a:cubicBezTo>
                  <a:pt x="85" y="86"/>
                  <a:pt x="85" y="85"/>
                  <a:pt x="84" y="84"/>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p>
            <a:pPr eaLnBrk="0" hangingPunct="0"/>
            <a:endParaRPr lang="zh-CN" altLang="en-US">
              <a:solidFill>
                <a:srgbClr val="4B649F"/>
              </a:solidFill>
              <a:sym typeface="Arial" panose="020B0604020202020204" pitchFamily="34" charset="0"/>
            </a:endParaRPr>
          </a:p>
        </p:txBody>
      </p:sp>
      <p:sp>
        <p:nvSpPr>
          <p:cNvPr id="18" name="文本框 17"/>
          <p:cNvSpPr txBox="1"/>
          <p:nvPr/>
        </p:nvSpPr>
        <p:spPr>
          <a:xfrm>
            <a:off x="627380" y="5525770"/>
            <a:ext cx="5108575" cy="829945"/>
          </a:xfrm>
          <a:prstGeom prst="rect">
            <a:avLst/>
          </a:prstGeom>
          <a:noFill/>
        </p:spPr>
        <p:txBody>
          <a:bodyPr wrap="square" rtlCol="0">
            <a:spAutoFit/>
          </a:bodyPr>
          <a:p>
            <a:r>
              <a:rPr lang="zh-CN" altLang="en-US" sz="2400" b="1">
                <a:latin typeface="楷体" panose="02010609060101010101" charset="-122"/>
                <a:ea typeface="楷体" panose="02010609060101010101" charset="-122"/>
                <a:cs typeface="楷体" panose="02010609060101010101" charset="-122"/>
              </a:rPr>
              <a:t>回归方程显著、回归系数显著、模型拟合优度高：本文选择此模型. </a:t>
            </a:r>
            <a:endParaRPr lang="zh-CN" altLang="en-US" sz="2400" b="1">
              <a:latin typeface="楷体" panose="02010609060101010101" charset="-122"/>
              <a:ea typeface="楷体" panose="02010609060101010101" charset="-122"/>
              <a:cs typeface="楷体" panose="02010609060101010101" charset="-122"/>
            </a:endParaRPr>
          </a:p>
        </p:txBody>
      </p:sp>
      <p:graphicFrame>
        <p:nvGraphicFramePr>
          <p:cNvPr id="-2147482367" name="对象 -2147482368"/>
          <p:cNvGraphicFramePr>
            <a:graphicFrameLocks noChangeAspect="1"/>
          </p:cNvGraphicFramePr>
          <p:nvPr/>
        </p:nvGraphicFramePr>
        <p:xfrm>
          <a:off x="627380" y="1006475"/>
          <a:ext cx="5506085" cy="514350"/>
        </p:xfrm>
        <a:graphic>
          <a:graphicData uri="http://schemas.openxmlformats.org/presentationml/2006/ole">
            <mc:AlternateContent xmlns:mc="http://schemas.openxmlformats.org/markup-compatibility/2006">
              <mc:Choice xmlns:v="urn:schemas-microsoft-com:vml" Requires="v">
                <p:oleObj spid="_x0000_s19" name="" r:id="rId2" imgW="2590800" imgH="241300" progId="Equation.KSEE3">
                  <p:embed/>
                </p:oleObj>
              </mc:Choice>
              <mc:Fallback>
                <p:oleObj name="" r:id="rId2" imgW="2590800" imgH="241300" progId="Equation.KSEE3">
                  <p:embed/>
                  <p:pic>
                    <p:nvPicPr>
                      <p:cNvPr id="0" name="图片 18"/>
                      <p:cNvPicPr/>
                      <p:nvPr/>
                    </p:nvPicPr>
                    <p:blipFill>
                      <a:blip r:embed="rId3"/>
                      <a:stretch>
                        <a:fillRect/>
                      </a:stretch>
                    </p:blipFill>
                    <p:spPr>
                      <a:xfrm>
                        <a:off x="627380" y="1006475"/>
                        <a:ext cx="5506085" cy="514350"/>
                      </a:xfrm>
                      <a:prstGeom prst="rect">
                        <a:avLst/>
                      </a:prstGeom>
                      <a:noFill/>
                      <a:ln w="38100">
                        <a:noFill/>
                        <a:miter/>
                      </a:ln>
                    </p:spPr>
                  </p:pic>
                </p:oleObj>
              </mc:Fallback>
            </mc:AlternateContent>
          </a:graphicData>
        </a:graphic>
      </p:graphicFrame>
      <p:pic>
        <p:nvPicPr>
          <p:cNvPr id="-2147482279" name="图片 -2147482280" descr="1555727536(1)"/>
          <p:cNvPicPr>
            <a:picLocks noChangeAspect="1"/>
          </p:cNvPicPr>
          <p:nvPr/>
        </p:nvPicPr>
        <p:blipFill>
          <a:blip r:embed="rId4"/>
          <a:stretch>
            <a:fillRect/>
          </a:stretch>
        </p:blipFill>
        <p:spPr>
          <a:xfrm>
            <a:off x="578485" y="1699260"/>
            <a:ext cx="5206365" cy="3566160"/>
          </a:xfrm>
          <a:prstGeom prst="rect">
            <a:avLst/>
          </a:prstGeom>
          <a:noFill/>
          <a:ln w="9525">
            <a:noFill/>
          </a:ln>
          <a:effectLst>
            <a:outerShdw blurRad="76200" dir="13500000" sy="23000" kx="1200000" algn="br" rotWithShape="0">
              <a:prstClr val="black">
                <a:alpha val="20000"/>
              </a:prstClr>
            </a:outerShdw>
          </a:effectLst>
        </p:spPr>
      </p:pic>
      <p:graphicFrame>
        <p:nvGraphicFramePr>
          <p:cNvPr id="-2147482517" name="对象 -2147482518"/>
          <p:cNvGraphicFramePr>
            <a:graphicFrameLocks noChangeAspect="1"/>
          </p:cNvGraphicFramePr>
          <p:nvPr/>
        </p:nvGraphicFramePr>
        <p:xfrm>
          <a:off x="8829040" y="2249170"/>
          <a:ext cx="3230880" cy="518160"/>
        </p:xfrm>
        <a:graphic>
          <a:graphicData uri="http://schemas.openxmlformats.org/presentationml/2006/ole">
            <mc:AlternateContent xmlns:mc="http://schemas.openxmlformats.org/markup-compatibility/2006">
              <mc:Choice xmlns:v="urn:schemas-microsoft-com:vml" Requires="v">
                <p:oleObj spid="_x0000_s20" name="" r:id="rId5" imgW="1752600" imgH="241300" progId="Equation.KSEE3">
                  <p:embed/>
                </p:oleObj>
              </mc:Choice>
              <mc:Fallback>
                <p:oleObj name="" r:id="rId5" imgW="1752600" imgH="241300" progId="Equation.KSEE3">
                  <p:embed/>
                  <p:pic>
                    <p:nvPicPr>
                      <p:cNvPr id="0" name="图片 19"/>
                      <p:cNvPicPr/>
                      <p:nvPr/>
                    </p:nvPicPr>
                    <p:blipFill>
                      <a:blip r:embed="rId6"/>
                      <a:stretch>
                        <a:fillRect/>
                      </a:stretch>
                    </p:blipFill>
                    <p:spPr>
                      <a:xfrm>
                        <a:off x="8829040" y="2249170"/>
                        <a:ext cx="3230880" cy="518160"/>
                      </a:xfrm>
                      <a:prstGeom prst="rect">
                        <a:avLst/>
                      </a:prstGeom>
                      <a:noFill/>
                      <a:ln w="38100">
                        <a:noFill/>
                        <a:miter/>
                      </a:ln>
                    </p:spPr>
                  </p:pic>
                </p:oleObj>
              </mc:Fallback>
            </mc:AlternateContent>
          </a:graphicData>
        </a:graphic>
      </p:graphicFrame>
      <p:graphicFrame>
        <p:nvGraphicFramePr>
          <p:cNvPr id="-2147482355" name="对象 -2147482356"/>
          <p:cNvGraphicFramePr>
            <a:graphicFrameLocks noChangeAspect="1"/>
          </p:cNvGraphicFramePr>
          <p:nvPr/>
        </p:nvGraphicFramePr>
        <p:xfrm>
          <a:off x="7428865" y="4265930"/>
          <a:ext cx="3987165" cy="2437130"/>
        </p:xfrm>
        <a:graphic>
          <a:graphicData uri="http://schemas.openxmlformats.org/presentationml/2006/ole">
            <mc:AlternateContent xmlns:mc="http://schemas.openxmlformats.org/markup-compatibility/2006">
              <mc:Choice xmlns:v="urn:schemas-microsoft-com:vml" Requires="v">
                <p:oleObj spid="_x0000_s28" name="" r:id="rId7" imgW="2005965" imgH="1422400" progId="Equation.KSEE3">
                  <p:embed/>
                </p:oleObj>
              </mc:Choice>
              <mc:Fallback>
                <p:oleObj name="" r:id="rId7" imgW="2005965" imgH="1422400" progId="Equation.KSEE3">
                  <p:embed/>
                  <p:pic>
                    <p:nvPicPr>
                      <p:cNvPr id="0" name="图片 27"/>
                      <p:cNvPicPr/>
                      <p:nvPr/>
                    </p:nvPicPr>
                    <p:blipFill>
                      <a:blip r:embed="rId8"/>
                      <a:stretch>
                        <a:fillRect/>
                      </a:stretch>
                    </p:blipFill>
                    <p:spPr>
                      <a:xfrm>
                        <a:off x="7428865" y="4265930"/>
                        <a:ext cx="3987165" cy="243713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8" name="文本框 2"/>
          <p:cNvSpPr txBox="1">
            <a:spLocks noChangeArrowheads="1"/>
          </p:cNvSpPr>
          <p:nvPr/>
        </p:nvSpPr>
        <p:spPr bwMode="auto">
          <a:xfrm>
            <a:off x="868363" y="25400"/>
            <a:ext cx="4541837"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800" b="1">
                <a:solidFill>
                  <a:srgbClr val="4B649F"/>
                </a:solidFill>
              </a:rPr>
              <a:t>预测结果分析</a:t>
            </a:r>
            <a:endParaRPr lang="zh-CN" altLang="en-US" sz="2800" b="1">
              <a:solidFill>
                <a:srgbClr val="4B649F"/>
              </a:solidFill>
            </a:endParaRPr>
          </a:p>
        </p:txBody>
      </p:sp>
      <p:cxnSp>
        <p:nvCxnSpPr>
          <p:cNvPr id="4" name="直接连接符 3"/>
          <p:cNvCxnSpPr/>
          <p:nvPr/>
        </p:nvCxnSpPr>
        <p:spPr>
          <a:xfrm>
            <a:off x="0" y="825500"/>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24581" name="组合 5"/>
          <p:cNvGrpSpPr/>
          <p:nvPr/>
        </p:nvGrpSpPr>
        <p:grpSpPr bwMode="auto">
          <a:xfrm>
            <a:off x="214313" y="125413"/>
            <a:ext cx="638175" cy="638175"/>
            <a:chOff x="9444839" y="2234042"/>
            <a:chExt cx="1607262" cy="1607262"/>
          </a:xfrm>
        </p:grpSpPr>
        <p:sp>
          <p:nvSpPr>
            <p:cNvPr id="7" name="椭圆 6"/>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 name="椭圆 7"/>
            <p:cNvSpPr/>
            <p:nvPr/>
          </p:nvSpPr>
          <p:spPr>
            <a:xfrm>
              <a:off x="9552788"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9" name="KSO_Shape"/>
            <p:cNvSpPr/>
            <p:nvPr/>
          </p:nvSpPr>
          <p:spPr bwMode="auto">
            <a:xfrm>
              <a:off x="9828663" y="2673840"/>
              <a:ext cx="839614" cy="727666"/>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24585" name="文本框 9"/>
          <p:cNvSpPr txBox="1">
            <a:spLocks noChangeArrowheads="1"/>
          </p:cNvSpPr>
          <p:nvPr/>
        </p:nvSpPr>
        <p:spPr bwMode="auto">
          <a:xfrm>
            <a:off x="9814560" y="1699895"/>
            <a:ext cx="2184400" cy="4661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800" b="1">
                <a:solidFill>
                  <a:srgbClr val="595959"/>
                </a:solidFill>
                <a:latin typeface="楷体" panose="02010609060101010101" charset="-122"/>
                <a:ea typeface="楷体" panose="02010609060101010101" charset="-122"/>
                <a:sym typeface="Arial" panose="020B0604020202020204" pitchFamily="34" charset="0"/>
              </a:rPr>
              <a:t>建筑扬尘：深圳建筑面积增大的同时竣工面积缩小；</a:t>
            </a:r>
            <a:endParaRPr lang="zh-CN" altLang="en-US" sz="1800" b="1">
              <a:solidFill>
                <a:srgbClr val="595959"/>
              </a:solidFill>
              <a:latin typeface="楷体" panose="02010609060101010101" charset="-122"/>
              <a:ea typeface="楷体" panose="02010609060101010101" charset="-122"/>
              <a:sym typeface="Arial" panose="020B0604020202020204" pitchFamily="34" charset="0"/>
            </a:endParaRPr>
          </a:p>
          <a:p>
            <a:pPr>
              <a:lnSpc>
                <a:spcPct val="150000"/>
              </a:lnSpc>
            </a:pPr>
            <a:endParaRPr lang="zh-CN" altLang="en-US" sz="1800" b="1">
              <a:solidFill>
                <a:srgbClr val="595959"/>
              </a:solidFill>
              <a:latin typeface="楷体" panose="02010609060101010101" charset="-122"/>
              <a:ea typeface="楷体" panose="02010609060101010101" charset="-122"/>
              <a:sym typeface="Arial" panose="020B0604020202020204" pitchFamily="34" charset="0"/>
            </a:endParaRPr>
          </a:p>
          <a:p>
            <a:pPr>
              <a:lnSpc>
                <a:spcPct val="150000"/>
              </a:lnSpc>
            </a:pPr>
            <a:r>
              <a:rPr lang="zh-CN" altLang="en-US" sz="1800" b="1">
                <a:solidFill>
                  <a:srgbClr val="595959"/>
                </a:solidFill>
                <a:latin typeface="楷体" panose="02010609060101010101" charset="-122"/>
                <a:ea typeface="楷体" panose="02010609060101010101" charset="-122"/>
                <a:sym typeface="Arial" panose="020B0604020202020204" pitchFamily="34" charset="0"/>
              </a:rPr>
              <a:t>加强环境管控：空气质量连续4年位居全国GDP排名前20位的所有城市中第一名；预计到2020年，深圳市的市域绿化覆盖率将会达到50%</a:t>
            </a:r>
            <a:r>
              <a:rPr lang="en-US" altLang="zh-CN" sz="1800" b="1">
                <a:solidFill>
                  <a:srgbClr val="595959"/>
                </a:solidFill>
                <a:latin typeface="楷体" panose="02010609060101010101" charset="-122"/>
                <a:ea typeface="楷体" panose="02010609060101010101" charset="-122"/>
                <a:sym typeface="Arial" panose="020B0604020202020204" pitchFamily="34" charset="0"/>
              </a:rPr>
              <a:t>.</a:t>
            </a:r>
            <a:endParaRPr lang="en-US" altLang="zh-CN" sz="1800" b="1">
              <a:solidFill>
                <a:srgbClr val="595959"/>
              </a:solidFill>
              <a:latin typeface="楷体" panose="02010609060101010101" charset="-122"/>
              <a:ea typeface="楷体" panose="02010609060101010101" charset="-122"/>
              <a:sym typeface="Arial" panose="020B0604020202020204" pitchFamily="34" charset="0"/>
            </a:endParaRPr>
          </a:p>
        </p:txBody>
      </p:sp>
      <p:sp>
        <p:nvSpPr>
          <p:cNvPr id="24586" name="文本框 10"/>
          <p:cNvSpPr txBox="1">
            <a:spLocks noChangeArrowheads="1"/>
          </p:cNvSpPr>
          <p:nvPr/>
        </p:nvSpPr>
        <p:spPr bwMode="auto">
          <a:xfrm>
            <a:off x="9814560" y="1472883"/>
            <a:ext cx="9956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b="1">
                <a:solidFill>
                  <a:srgbClr val="4B649F"/>
                </a:solidFill>
                <a:sym typeface="Arial" panose="020B0604020202020204" pitchFamily="34" charset="0"/>
              </a:rPr>
              <a:t>误差分析</a:t>
            </a:r>
            <a:endParaRPr lang="zh-CN" altLang="en-US" sz="1600" b="1">
              <a:solidFill>
                <a:srgbClr val="4B649F"/>
              </a:solidFill>
              <a:sym typeface="Arial" panose="020B0604020202020204" pitchFamily="34" charset="0"/>
            </a:endParaRPr>
          </a:p>
        </p:txBody>
      </p:sp>
      <p:sp>
        <p:nvSpPr>
          <p:cNvPr id="24591" name="文本框 15"/>
          <p:cNvSpPr txBox="1">
            <a:spLocks noChangeArrowheads="1"/>
          </p:cNvSpPr>
          <p:nvPr/>
        </p:nvSpPr>
        <p:spPr bwMode="auto">
          <a:xfrm>
            <a:off x="214630" y="2207260"/>
            <a:ext cx="218440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800" b="1">
                <a:solidFill>
                  <a:srgbClr val="595959"/>
                </a:solidFill>
                <a:latin typeface="楷体" panose="02010609060101010101" charset="-122"/>
                <a:ea typeface="楷体" panose="02010609060101010101" charset="-122"/>
                <a:sym typeface="Arial" panose="020B0604020202020204" pitchFamily="34" charset="0"/>
              </a:rPr>
              <a:t>根据选择的拟合结果进行数据预测；</a:t>
            </a:r>
            <a:endParaRPr lang="zh-CN" altLang="en-US" sz="1800" b="1">
              <a:solidFill>
                <a:srgbClr val="595959"/>
              </a:solidFill>
              <a:latin typeface="楷体" panose="02010609060101010101" charset="-122"/>
              <a:ea typeface="楷体" panose="02010609060101010101" charset="-122"/>
              <a:sym typeface="Arial" panose="020B0604020202020204" pitchFamily="34" charset="0"/>
            </a:endParaRPr>
          </a:p>
          <a:p>
            <a:pPr>
              <a:lnSpc>
                <a:spcPct val="150000"/>
              </a:lnSpc>
            </a:pPr>
            <a:r>
              <a:rPr lang="zh-CN" altLang="en-US" sz="1800" b="1">
                <a:solidFill>
                  <a:srgbClr val="595959"/>
                </a:solidFill>
                <a:latin typeface="楷体" panose="02010609060101010101" charset="-122"/>
                <a:ea typeface="楷体" panose="02010609060101010101" charset="-122"/>
                <a:sym typeface="Arial" panose="020B0604020202020204" pitchFamily="34" charset="0"/>
              </a:rPr>
              <a:t>预测值、实际值可视化。</a:t>
            </a:r>
            <a:endParaRPr lang="zh-CN" altLang="en-US" sz="1800" b="1">
              <a:solidFill>
                <a:srgbClr val="595959"/>
              </a:solidFill>
              <a:latin typeface="楷体" panose="02010609060101010101" charset="-122"/>
              <a:ea typeface="楷体" panose="02010609060101010101" charset="-122"/>
              <a:sym typeface="Arial" panose="020B0604020202020204" pitchFamily="34" charset="0"/>
            </a:endParaRPr>
          </a:p>
        </p:txBody>
      </p:sp>
      <p:sp>
        <p:nvSpPr>
          <p:cNvPr id="24592" name="文本框 16"/>
          <p:cNvSpPr txBox="1">
            <a:spLocks noChangeArrowheads="1"/>
          </p:cNvSpPr>
          <p:nvPr/>
        </p:nvSpPr>
        <p:spPr bwMode="auto">
          <a:xfrm>
            <a:off x="1403033" y="1980248"/>
            <a:ext cx="9956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zh-CN" altLang="en-US" sz="1600" b="1">
                <a:solidFill>
                  <a:srgbClr val="4B649F"/>
                </a:solidFill>
                <a:sym typeface="Arial" panose="020B0604020202020204" pitchFamily="34" charset="0"/>
              </a:rPr>
              <a:t>未来预测</a:t>
            </a:r>
            <a:endParaRPr lang="zh-CN" altLang="en-US" sz="1600" b="1">
              <a:solidFill>
                <a:srgbClr val="4B649F"/>
              </a:solidFill>
              <a:sym typeface="Arial" panose="020B0604020202020204" pitchFamily="34" charset="0"/>
            </a:endParaRPr>
          </a:p>
        </p:txBody>
      </p:sp>
      <p:sp>
        <p:nvSpPr>
          <p:cNvPr id="24595" name="文本框 19"/>
          <p:cNvSpPr txBox="1">
            <a:spLocks noChangeArrowheads="1"/>
          </p:cNvSpPr>
          <p:nvPr/>
        </p:nvSpPr>
        <p:spPr bwMode="auto">
          <a:xfrm>
            <a:off x="214630" y="4534535"/>
            <a:ext cx="233426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800" b="1">
                <a:solidFill>
                  <a:srgbClr val="595959"/>
                </a:solidFill>
                <a:latin typeface="楷体" panose="02010609060101010101" charset="-122"/>
                <a:ea typeface="楷体" panose="02010609060101010101" charset="-122"/>
                <a:cs typeface="楷体" panose="02010609060101010101" charset="-122"/>
                <a:sym typeface="Arial" panose="020B0604020202020204" pitchFamily="34" charset="0"/>
              </a:rPr>
              <a:t>2014年至2016年这三年的误小，拟合度高，三年间深圳市EKC曲线走势非常符合正“N”型。</a:t>
            </a:r>
            <a:endParaRPr lang="zh-CN" altLang="en-US" sz="1800" b="1">
              <a:solidFill>
                <a:srgbClr val="595959"/>
              </a:solidFill>
              <a:latin typeface="楷体" panose="02010609060101010101" charset="-122"/>
              <a:ea typeface="楷体" panose="02010609060101010101" charset="-122"/>
              <a:cs typeface="楷体" panose="02010609060101010101" charset="-122"/>
              <a:sym typeface="Arial" panose="020B0604020202020204" pitchFamily="34" charset="0"/>
            </a:endParaRPr>
          </a:p>
        </p:txBody>
      </p:sp>
      <p:sp>
        <p:nvSpPr>
          <p:cNvPr id="24596" name="文本框 20"/>
          <p:cNvSpPr txBox="1">
            <a:spLocks noChangeArrowheads="1"/>
          </p:cNvSpPr>
          <p:nvPr/>
        </p:nvSpPr>
        <p:spPr bwMode="auto">
          <a:xfrm>
            <a:off x="1403033" y="4307523"/>
            <a:ext cx="9956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zh-CN" altLang="en-US" sz="1600" b="1">
                <a:solidFill>
                  <a:srgbClr val="4B649F"/>
                </a:solidFill>
                <a:sym typeface="Arial" panose="020B0604020202020204" pitchFamily="34" charset="0"/>
              </a:rPr>
              <a:t>结果分析</a:t>
            </a:r>
            <a:endParaRPr lang="zh-CN" altLang="en-US" sz="1600" b="1">
              <a:solidFill>
                <a:srgbClr val="4B649F"/>
              </a:solidFill>
              <a:sym typeface="Arial" panose="020B0604020202020204" pitchFamily="34" charset="0"/>
            </a:endParaRPr>
          </a:p>
        </p:txBody>
      </p:sp>
      <p:sp>
        <p:nvSpPr>
          <p:cNvPr id="24600" name="KSO_Shape"/>
          <p:cNvSpPr>
            <a:spLocks noChangeArrowheads="1"/>
          </p:cNvSpPr>
          <p:nvPr/>
        </p:nvSpPr>
        <p:spPr bwMode="auto">
          <a:xfrm>
            <a:off x="9193848" y="1626870"/>
            <a:ext cx="466725" cy="482600"/>
          </a:xfrm>
          <a:custGeom>
            <a:avLst/>
            <a:gdLst>
              <a:gd name="T0" fmla="*/ 86 w 90"/>
              <a:gd name="T1" fmla="*/ 38 h 93"/>
              <a:gd name="T2" fmla="*/ 90 w 90"/>
              <a:gd name="T3" fmla="*/ 46 h 93"/>
              <a:gd name="T4" fmla="*/ 90 w 90"/>
              <a:gd name="T5" fmla="*/ 83 h 93"/>
              <a:gd name="T6" fmla="*/ 81 w 90"/>
              <a:gd name="T7" fmla="*/ 93 h 93"/>
              <a:gd name="T8" fmla="*/ 9 w 90"/>
              <a:gd name="T9" fmla="*/ 93 h 93"/>
              <a:gd name="T10" fmla="*/ 0 w 90"/>
              <a:gd name="T11" fmla="*/ 83 h 93"/>
              <a:gd name="T12" fmla="*/ 0 w 90"/>
              <a:gd name="T13" fmla="*/ 46 h 93"/>
              <a:gd name="T14" fmla="*/ 2 w 90"/>
              <a:gd name="T15" fmla="*/ 40 h 93"/>
              <a:gd name="T16" fmla="*/ 2 w 90"/>
              <a:gd name="T17" fmla="*/ 40 h 93"/>
              <a:gd name="T18" fmla="*/ 2 w 90"/>
              <a:gd name="T19" fmla="*/ 40 h 93"/>
              <a:gd name="T20" fmla="*/ 3 w 90"/>
              <a:gd name="T21" fmla="*/ 39 h 93"/>
              <a:gd name="T22" fmla="*/ 39 w 90"/>
              <a:gd name="T23" fmla="*/ 3 h 93"/>
              <a:gd name="T24" fmla="*/ 50 w 90"/>
              <a:gd name="T25" fmla="*/ 3 h 93"/>
              <a:gd name="T26" fmla="*/ 86 w 90"/>
              <a:gd name="T27" fmla="*/ 38 h 93"/>
              <a:gd name="T28" fmla="*/ 15 w 90"/>
              <a:gd name="T29" fmla="*/ 30 h 93"/>
              <a:gd name="T30" fmla="*/ 15 w 90"/>
              <a:gd name="T31" fmla="*/ 52 h 93"/>
              <a:gd name="T32" fmla="*/ 45 w 90"/>
              <a:gd name="T33" fmla="*/ 75 h 93"/>
              <a:gd name="T34" fmla="*/ 72 w 90"/>
              <a:gd name="T35" fmla="*/ 54 h 93"/>
              <a:gd name="T36" fmla="*/ 72 w 90"/>
              <a:gd name="T37" fmla="*/ 30 h 93"/>
              <a:gd name="T38" fmla="*/ 15 w 90"/>
              <a:gd name="T39" fmla="*/ 30 h 93"/>
              <a:gd name="T40" fmla="*/ 25 w 90"/>
              <a:gd name="T41" fmla="*/ 35 h 93"/>
              <a:gd name="T42" fmla="*/ 25 w 90"/>
              <a:gd name="T43" fmla="*/ 39 h 93"/>
              <a:gd name="T44" fmla="*/ 63 w 90"/>
              <a:gd name="T45" fmla="*/ 39 h 93"/>
              <a:gd name="T46" fmla="*/ 63 w 90"/>
              <a:gd name="T47" fmla="*/ 35 h 93"/>
              <a:gd name="T48" fmla="*/ 25 w 90"/>
              <a:gd name="T49" fmla="*/ 35 h 93"/>
              <a:gd name="T50" fmla="*/ 25 w 90"/>
              <a:gd name="T51" fmla="*/ 51 h 93"/>
              <a:gd name="T52" fmla="*/ 25 w 90"/>
              <a:gd name="T53" fmla="*/ 55 h 93"/>
              <a:gd name="T54" fmla="*/ 63 w 90"/>
              <a:gd name="T55" fmla="*/ 55 h 93"/>
              <a:gd name="T56" fmla="*/ 63 w 90"/>
              <a:gd name="T57" fmla="*/ 51 h 93"/>
              <a:gd name="T58" fmla="*/ 25 w 90"/>
              <a:gd name="T59" fmla="*/ 51 h 93"/>
              <a:gd name="T60" fmla="*/ 25 w 90"/>
              <a:gd name="T61" fmla="*/ 43 h 93"/>
              <a:gd name="T62" fmla="*/ 25 w 90"/>
              <a:gd name="T63" fmla="*/ 47 h 93"/>
              <a:gd name="T64" fmla="*/ 63 w 90"/>
              <a:gd name="T65" fmla="*/ 47 h 93"/>
              <a:gd name="T66" fmla="*/ 63 w 90"/>
              <a:gd name="T67" fmla="*/ 43 h 93"/>
              <a:gd name="T68" fmla="*/ 25 w 90"/>
              <a:gd name="T69" fmla="*/ 43 h 93"/>
              <a:gd name="T70" fmla="*/ 10 w 90"/>
              <a:gd name="T71" fmla="*/ 87 h 93"/>
              <a:gd name="T72" fmla="*/ 28 w 90"/>
              <a:gd name="T73" fmla="*/ 69 h 93"/>
              <a:gd name="T74" fmla="*/ 28 w 90"/>
              <a:gd name="T75" fmla="*/ 67 h 93"/>
              <a:gd name="T76" fmla="*/ 25 w 90"/>
              <a:gd name="T77" fmla="*/ 67 h 93"/>
              <a:gd name="T78" fmla="*/ 7 w 90"/>
              <a:gd name="T79" fmla="*/ 84 h 93"/>
              <a:gd name="T80" fmla="*/ 7 w 90"/>
              <a:gd name="T81" fmla="*/ 87 h 93"/>
              <a:gd name="T82" fmla="*/ 10 w 90"/>
              <a:gd name="T83" fmla="*/ 87 h 93"/>
              <a:gd name="T84" fmla="*/ 84 w 90"/>
              <a:gd name="T85" fmla="*/ 84 h 93"/>
              <a:gd name="T86" fmla="*/ 66 w 90"/>
              <a:gd name="T87" fmla="*/ 67 h 93"/>
              <a:gd name="T88" fmla="*/ 63 w 90"/>
              <a:gd name="T89" fmla="*/ 67 h 93"/>
              <a:gd name="T90" fmla="*/ 63 w 90"/>
              <a:gd name="T91" fmla="*/ 69 h 93"/>
              <a:gd name="T92" fmla="*/ 81 w 90"/>
              <a:gd name="T93" fmla="*/ 87 h 93"/>
              <a:gd name="T94" fmla="*/ 84 w 90"/>
              <a:gd name="T95" fmla="*/ 87 h 93"/>
              <a:gd name="T96" fmla="*/ 84 w 90"/>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0" h="93">
                <a:moveTo>
                  <a:pt x="86" y="38"/>
                </a:moveTo>
                <a:cubicBezTo>
                  <a:pt x="88" y="40"/>
                  <a:pt x="90" y="43"/>
                  <a:pt x="90" y="46"/>
                </a:cubicBezTo>
                <a:cubicBezTo>
                  <a:pt x="90" y="83"/>
                  <a:pt x="90" y="83"/>
                  <a:pt x="90" y="83"/>
                </a:cubicBezTo>
                <a:cubicBezTo>
                  <a:pt x="90" y="88"/>
                  <a:pt x="86" y="93"/>
                  <a:pt x="81" y="93"/>
                </a:cubicBezTo>
                <a:cubicBezTo>
                  <a:pt x="9" y="93"/>
                  <a:pt x="9" y="93"/>
                  <a:pt x="9" y="93"/>
                </a:cubicBezTo>
                <a:cubicBezTo>
                  <a:pt x="4" y="93"/>
                  <a:pt x="0" y="88"/>
                  <a:pt x="0" y="83"/>
                </a:cubicBezTo>
                <a:cubicBezTo>
                  <a:pt x="0" y="46"/>
                  <a:pt x="0" y="46"/>
                  <a:pt x="0" y="46"/>
                </a:cubicBezTo>
                <a:cubicBezTo>
                  <a:pt x="0" y="44"/>
                  <a:pt x="1" y="41"/>
                  <a:pt x="2" y="40"/>
                </a:cubicBezTo>
                <a:cubicBezTo>
                  <a:pt x="2" y="40"/>
                  <a:pt x="2" y="40"/>
                  <a:pt x="2" y="40"/>
                </a:cubicBezTo>
                <a:cubicBezTo>
                  <a:pt x="2" y="40"/>
                  <a:pt x="2" y="40"/>
                  <a:pt x="2" y="40"/>
                </a:cubicBezTo>
                <a:cubicBezTo>
                  <a:pt x="2" y="39"/>
                  <a:pt x="2" y="39"/>
                  <a:pt x="3" y="39"/>
                </a:cubicBezTo>
                <a:cubicBezTo>
                  <a:pt x="39" y="3"/>
                  <a:pt x="39" y="3"/>
                  <a:pt x="39" y="3"/>
                </a:cubicBezTo>
                <a:cubicBezTo>
                  <a:pt x="43" y="0"/>
                  <a:pt x="46" y="0"/>
                  <a:pt x="50" y="3"/>
                </a:cubicBezTo>
                <a:cubicBezTo>
                  <a:pt x="86" y="38"/>
                  <a:pt x="86" y="38"/>
                  <a:pt x="86" y="38"/>
                </a:cubicBezTo>
                <a:close/>
                <a:moveTo>
                  <a:pt x="15" y="30"/>
                </a:moveTo>
                <a:cubicBezTo>
                  <a:pt x="15" y="52"/>
                  <a:pt x="15" y="52"/>
                  <a:pt x="15" y="52"/>
                </a:cubicBezTo>
                <a:cubicBezTo>
                  <a:pt x="45" y="75"/>
                  <a:pt x="45" y="75"/>
                  <a:pt x="45" y="75"/>
                </a:cubicBezTo>
                <a:cubicBezTo>
                  <a:pt x="72" y="54"/>
                  <a:pt x="72" y="54"/>
                  <a:pt x="72" y="54"/>
                </a:cubicBezTo>
                <a:cubicBezTo>
                  <a:pt x="72" y="30"/>
                  <a:pt x="72" y="30"/>
                  <a:pt x="72" y="30"/>
                </a:cubicBezTo>
                <a:cubicBezTo>
                  <a:pt x="15" y="30"/>
                  <a:pt x="15" y="30"/>
                  <a:pt x="15" y="30"/>
                </a:cubicBezTo>
                <a:close/>
                <a:moveTo>
                  <a:pt x="25" y="35"/>
                </a:moveTo>
                <a:cubicBezTo>
                  <a:pt x="25" y="39"/>
                  <a:pt x="25" y="39"/>
                  <a:pt x="25" y="39"/>
                </a:cubicBezTo>
                <a:cubicBezTo>
                  <a:pt x="63" y="39"/>
                  <a:pt x="63" y="39"/>
                  <a:pt x="63" y="39"/>
                </a:cubicBezTo>
                <a:cubicBezTo>
                  <a:pt x="63" y="35"/>
                  <a:pt x="63" y="35"/>
                  <a:pt x="63" y="35"/>
                </a:cubicBezTo>
                <a:cubicBezTo>
                  <a:pt x="25" y="35"/>
                  <a:pt x="25" y="35"/>
                  <a:pt x="25" y="35"/>
                </a:cubicBezTo>
                <a:close/>
                <a:moveTo>
                  <a:pt x="25" y="51"/>
                </a:moveTo>
                <a:cubicBezTo>
                  <a:pt x="25" y="55"/>
                  <a:pt x="25" y="55"/>
                  <a:pt x="25" y="55"/>
                </a:cubicBezTo>
                <a:cubicBezTo>
                  <a:pt x="63" y="55"/>
                  <a:pt x="63" y="55"/>
                  <a:pt x="63" y="55"/>
                </a:cubicBezTo>
                <a:cubicBezTo>
                  <a:pt x="63" y="51"/>
                  <a:pt x="63" y="51"/>
                  <a:pt x="63" y="51"/>
                </a:cubicBezTo>
                <a:cubicBezTo>
                  <a:pt x="25" y="51"/>
                  <a:pt x="25" y="51"/>
                  <a:pt x="25" y="51"/>
                </a:cubicBezTo>
                <a:close/>
                <a:moveTo>
                  <a:pt x="25" y="43"/>
                </a:moveTo>
                <a:cubicBezTo>
                  <a:pt x="25" y="47"/>
                  <a:pt x="25" y="47"/>
                  <a:pt x="25" y="47"/>
                </a:cubicBezTo>
                <a:cubicBezTo>
                  <a:pt x="63" y="47"/>
                  <a:pt x="63" y="47"/>
                  <a:pt x="63" y="47"/>
                </a:cubicBezTo>
                <a:cubicBezTo>
                  <a:pt x="63" y="43"/>
                  <a:pt x="63" y="43"/>
                  <a:pt x="63" y="43"/>
                </a:cubicBezTo>
                <a:cubicBezTo>
                  <a:pt x="25" y="43"/>
                  <a:pt x="25" y="43"/>
                  <a:pt x="25" y="43"/>
                </a:cubicBezTo>
                <a:close/>
                <a:moveTo>
                  <a:pt x="10" y="87"/>
                </a:moveTo>
                <a:cubicBezTo>
                  <a:pt x="28" y="69"/>
                  <a:pt x="28" y="69"/>
                  <a:pt x="28" y="69"/>
                </a:cubicBezTo>
                <a:cubicBezTo>
                  <a:pt x="28" y="69"/>
                  <a:pt x="28" y="68"/>
                  <a:pt x="28" y="67"/>
                </a:cubicBezTo>
                <a:cubicBezTo>
                  <a:pt x="27" y="66"/>
                  <a:pt x="26" y="66"/>
                  <a:pt x="25" y="67"/>
                </a:cubicBezTo>
                <a:cubicBezTo>
                  <a:pt x="7" y="84"/>
                  <a:pt x="7" y="84"/>
                  <a:pt x="7" y="84"/>
                </a:cubicBezTo>
                <a:cubicBezTo>
                  <a:pt x="6" y="85"/>
                  <a:pt x="6" y="86"/>
                  <a:pt x="7" y="87"/>
                </a:cubicBezTo>
                <a:cubicBezTo>
                  <a:pt x="8" y="87"/>
                  <a:pt x="9" y="87"/>
                  <a:pt x="10" y="87"/>
                </a:cubicBezTo>
                <a:close/>
                <a:moveTo>
                  <a:pt x="84" y="84"/>
                </a:moveTo>
                <a:cubicBezTo>
                  <a:pt x="66" y="67"/>
                  <a:pt x="66" y="67"/>
                  <a:pt x="66" y="67"/>
                </a:cubicBezTo>
                <a:cubicBezTo>
                  <a:pt x="65" y="66"/>
                  <a:pt x="64" y="66"/>
                  <a:pt x="63" y="67"/>
                </a:cubicBezTo>
                <a:cubicBezTo>
                  <a:pt x="62" y="68"/>
                  <a:pt x="62" y="69"/>
                  <a:pt x="63" y="69"/>
                </a:cubicBezTo>
                <a:cubicBezTo>
                  <a:pt x="81" y="87"/>
                  <a:pt x="81" y="87"/>
                  <a:pt x="81" y="87"/>
                </a:cubicBezTo>
                <a:cubicBezTo>
                  <a:pt x="82" y="87"/>
                  <a:pt x="83" y="87"/>
                  <a:pt x="84" y="87"/>
                </a:cubicBezTo>
                <a:cubicBezTo>
                  <a:pt x="85" y="86"/>
                  <a:pt x="85" y="85"/>
                  <a:pt x="84" y="84"/>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lstStyle/>
          <a:p>
            <a:pPr eaLnBrk="0" hangingPunct="0"/>
            <a:endParaRPr lang="zh-CN" altLang="en-US">
              <a:solidFill>
                <a:srgbClr val="4B649F"/>
              </a:solidFill>
              <a:sym typeface="Arial" panose="020B0604020202020204" pitchFamily="34" charset="0"/>
            </a:endParaRPr>
          </a:p>
        </p:txBody>
      </p:sp>
      <p:sp>
        <p:nvSpPr>
          <p:cNvPr id="2" name="KSO_Shape"/>
          <p:cNvSpPr>
            <a:spLocks noChangeArrowheads="1"/>
          </p:cNvSpPr>
          <p:nvPr/>
        </p:nvSpPr>
        <p:spPr bwMode="auto">
          <a:xfrm>
            <a:off x="2549208" y="2077085"/>
            <a:ext cx="466725" cy="482600"/>
          </a:xfrm>
          <a:custGeom>
            <a:avLst/>
            <a:gdLst>
              <a:gd name="T0" fmla="*/ 86 w 90"/>
              <a:gd name="T1" fmla="*/ 38 h 93"/>
              <a:gd name="T2" fmla="*/ 90 w 90"/>
              <a:gd name="T3" fmla="*/ 46 h 93"/>
              <a:gd name="T4" fmla="*/ 90 w 90"/>
              <a:gd name="T5" fmla="*/ 83 h 93"/>
              <a:gd name="T6" fmla="*/ 81 w 90"/>
              <a:gd name="T7" fmla="*/ 93 h 93"/>
              <a:gd name="T8" fmla="*/ 9 w 90"/>
              <a:gd name="T9" fmla="*/ 93 h 93"/>
              <a:gd name="T10" fmla="*/ 0 w 90"/>
              <a:gd name="T11" fmla="*/ 83 h 93"/>
              <a:gd name="T12" fmla="*/ 0 w 90"/>
              <a:gd name="T13" fmla="*/ 46 h 93"/>
              <a:gd name="T14" fmla="*/ 2 w 90"/>
              <a:gd name="T15" fmla="*/ 40 h 93"/>
              <a:gd name="T16" fmla="*/ 2 w 90"/>
              <a:gd name="T17" fmla="*/ 40 h 93"/>
              <a:gd name="T18" fmla="*/ 2 w 90"/>
              <a:gd name="T19" fmla="*/ 40 h 93"/>
              <a:gd name="T20" fmla="*/ 3 w 90"/>
              <a:gd name="T21" fmla="*/ 39 h 93"/>
              <a:gd name="T22" fmla="*/ 39 w 90"/>
              <a:gd name="T23" fmla="*/ 3 h 93"/>
              <a:gd name="T24" fmla="*/ 50 w 90"/>
              <a:gd name="T25" fmla="*/ 3 h 93"/>
              <a:gd name="T26" fmla="*/ 86 w 90"/>
              <a:gd name="T27" fmla="*/ 38 h 93"/>
              <a:gd name="T28" fmla="*/ 15 w 90"/>
              <a:gd name="T29" fmla="*/ 30 h 93"/>
              <a:gd name="T30" fmla="*/ 15 w 90"/>
              <a:gd name="T31" fmla="*/ 52 h 93"/>
              <a:gd name="T32" fmla="*/ 45 w 90"/>
              <a:gd name="T33" fmla="*/ 75 h 93"/>
              <a:gd name="T34" fmla="*/ 72 w 90"/>
              <a:gd name="T35" fmla="*/ 54 h 93"/>
              <a:gd name="T36" fmla="*/ 72 w 90"/>
              <a:gd name="T37" fmla="*/ 30 h 93"/>
              <a:gd name="T38" fmla="*/ 15 w 90"/>
              <a:gd name="T39" fmla="*/ 30 h 93"/>
              <a:gd name="T40" fmla="*/ 25 w 90"/>
              <a:gd name="T41" fmla="*/ 35 h 93"/>
              <a:gd name="T42" fmla="*/ 25 w 90"/>
              <a:gd name="T43" fmla="*/ 39 h 93"/>
              <a:gd name="T44" fmla="*/ 63 w 90"/>
              <a:gd name="T45" fmla="*/ 39 h 93"/>
              <a:gd name="T46" fmla="*/ 63 w 90"/>
              <a:gd name="T47" fmla="*/ 35 h 93"/>
              <a:gd name="T48" fmla="*/ 25 w 90"/>
              <a:gd name="T49" fmla="*/ 35 h 93"/>
              <a:gd name="T50" fmla="*/ 25 w 90"/>
              <a:gd name="T51" fmla="*/ 51 h 93"/>
              <a:gd name="T52" fmla="*/ 25 w 90"/>
              <a:gd name="T53" fmla="*/ 55 h 93"/>
              <a:gd name="T54" fmla="*/ 63 w 90"/>
              <a:gd name="T55" fmla="*/ 55 h 93"/>
              <a:gd name="T56" fmla="*/ 63 w 90"/>
              <a:gd name="T57" fmla="*/ 51 h 93"/>
              <a:gd name="T58" fmla="*/ 25 w 90"/>
              <a:gd name="T59" fmla="*/ 51 h 93"/>
              <a:gd name="T60" fmla="*/ 25 w 90"/>
              <a:gd name="T61" fmla="*/ 43 h 93"/>
              <a:gd name="T62" fmla="*/ 25 w 90"/>
              <a:gd name="T63" fmla="*/ 47 h 93"/>
              <a:gd name="T64" fmla="*/ 63 w 90"/>
              <a:gd name="T65" fmla="*/ 47 h 93"/>
              <a:gd name="T66" fmla="*/ 63 w 90"/>
              <a:gd name="T67" fmla="*/ 43 h 93"/>
              <a:gd name="T68" fmla="*/ 25 w 90"/>
              <a:gd name="T69" fmla="*/ 43 h 93"/>
              <a:gd name="T70" fmla="*/ 10 w 90"/>
              <a:gd name="T71" fmla="*/ 87 h 93"/>
              <a:gd name="T72" fmla="*/ 28 w 90"/>
              <a:gd name="T73" fmla="*/ 69 h 93"/>
              <a:gd name="T74" fmla="*/ 28 w 90"/>
              <a:gd name="T75" fmla="*/ 67 h 93"/>
              <a:gd name="T76" fmla="*/ 25 w 90"/>
              <a:gd name="T77" fmla="*/ 67 h 93"/>
              <a:gd name="T78" fmla="*/ 7 w 90"/>
              <a:gd name="T79" fmla="*/ 84 h 93"/>
              <a:gd name="T80" fmla="*/ 7 w 90"/>
              <a:gd name="T81" fmla="*/ 87 h 93"/>
              <a:gd name="T82" fmla="*/ 10 w 90"/>
              <a:gd name="T83" fmla="*/ 87 h 93"/>
              <a:gd name="T84" fmla="*/ 84 w 90"/>
              <a:gd name="T85" fmla="*/ 84 h 93"/>
              <a:gd name="T86" fmla="*/ 66 w 90"/>
              <a:gd name="T87" fmla="*/ 67 h 93"/>
              <a:gd name="T88" fmla="*/ 63 w 90"/>
              <a:gd name="T89" fmla="*/ 67 h 93"/>
              <a:gd name="T90" fmla="*/ 63 w 90"/>
              <a:gd name="T91" fmla="*/ 69 h 93"/>
              <a:gd name="T92" fmla="*/ 81 w 90"/>
              <a:gd name="T93" fmla="*/ 87 h 93"/>
              <a:gd name="T94" fmla="*/ 84 w 90"/>
              <a:gd name="T95" fmla="*/ 87 h 93"/>
              <a:gd name="T96" fmla="*/ 84 w 90"/>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0" h="93">
                <a:moveTo>
                  <a:pt x="86" y="38"/>
                </a:moveTo>
                <a:cubicBezTo>
                  <a:pt x="88" y="40"/>
                  <a:pt x="90" y="43"/>
                  <a:pt x="90" y="46"/>
                </a:cubicBezTo>
                <a:cubicBezTo>
                  <a:pt x="90" y="83"/>
                  <a:pt x="90" y="83"/>
                  <a:pt x="90" y="83"/>
                </a:cubicBezTo>
                <a:cubicBezTo>
                  <a:pt x="90" y="88"/>
                  <a:pt x="86" y="93"/>
                  <a:pt x="81" y="93"/>
                </a:cubicBezTo>
                <a:cubicBezTo>
                  <a:pt x="9" y="93"/>
                  <a:pt x="9" y="93"/>
                  <a:pt x="9" y="93"/>
                </a:cubicBezTo>
                <a:cubicBezTo>
                  <a:pt x="4" y="93"/>
                  <a:pt x="0" y="88"/>
                  <a:pt x="0" y="83"/>
                </a:cubicBezTo>
                <a:cubicBezTo>
                  <a:pt x="0" y="46"/>
                  <a:pt x="0" y="46"/>
                  <a:pt x="0" y="46"/>
                </a:cubicBezTo>
                <a:cubicBezTo>
                  <a:pt x="0" y="44"/>
                  <a:pt x="1" y="41"/>
                  <a:pt x="2" y="40"/>
                </a:cubicBezTo>
                <a:cubicBezTo>
                  <a:pt x="2" y="40"/>
                  <a:pt x="2" y="40"/>
                  <a:pt x="2" y="40"/>
                </a:cubicBezTo>
                <a:cubicBezTo>
                  <a:pt x="2" y="40"/>
                  <a:pt x="2" y="40"/>
                  <a:pt x="2" y="40"/>
                </a:cubicBezTo>
                <a:cubicBezTo>
                  <a:pt x="2" y="39"/>
                  <a:pt x="2" y="39"/>
                  <a:pt x="3" y="39"/>
                </a:cubicBezTo>
                <a:cubicBezTo>
                  <a:pt x="39" y="3"/>
                  <a:pt x="39" y="3"/>
                  <a:pt x="39" y="3"/>
                </a:cubicBezTo>
                <a:cubicBezTo>
                  <a:pt x="43" y="0"/>
                  <a:pt x="46" y="0"/>
                  <a:pt x="50" y="3"/>
                </a:cubicBezTo>
                <a:cubicBezTo>
                  <a:pt x="86" y="38"/>
                  <a:pt x="86" y="38"/>
                  <a:pt x="86" y="38"/>
                </a:cubicBezTo>
                <a:close/>
                <a:moveTo>
                  <a:pt x="15" y="30"/>
                </a:moveTo>
                <a:cubicBezTo>
                  <a:pt x="15" y="52"/>
                  <a:pt x="15" y="52"/>
                  <a:pt x="15" y="52"/>
                </a:cubicBezTo>
                <a:cubicBezTo>
                  <a:pt x="45" y="75"/>
                  <a:pt x="45" y="75"/>
                  <a:pt x="45" y="75"/>
                </a:cubicBezTo>
                <a:cubicBezTo>
                  <a:pt x="72" y="54"/>
                  <a:pt x="72" y="54"/>
                  <a:pt x="72" y="54"/>
                </a:cubicBezTo>
                <a:cubicBezTo>
                  <a:pt x="72" y="30"/>
                  <a:pt x="72" y="30"/>
                  <a:pt x="72" y="30"/>
                </a:cubicBezTo>
                <a:cubicBezTo>
                  <a:pt x="15" y="30"/>
                  <a:pt x="15" y="30"/>
                  <a:pt x="15" y="30"/>
                </a:cubicBezTo>
                <a:close/>
                <a:moveTo>
                  <a:pt x="25" y="35"/>
                </a:moveTo>
                <a:cubicBezTo>
                  <a:pt x="25" y="39"/>
                  <a:pt x="25" y="39"/>
                  <a:pt x="25" y="39"/>
                </a:cubicBezTo>
                <a:cubicBezTo>
                  <a:pt x="63" y="39"/>
                  <a:pt x="63" y="39"/>
                  <a:pt x="63" y="39"/>
                </a:cubicBezTo>
                <a:cubicBezTo>
                  <a:pt x="63" y="35"/>
                  <a:pt x="63" y="35"/>
                  <a:pt x="63" y="35"/>
                </a:cubicBezTo>
                <a:cubicBezTo>
                  <a:pt x="25" y="35"/>
                  <a:pt x="25" y="35"/>
                  <a:pt x="25" y="35"/>
                </a:cubicBezTo>
                <a:close/>
                <a:moveTo>
                  <a:pt x="25" y="51"/>
                </a:moveTo>
                <a:cubicBezTo>
                  <a:pt x="25" y="55"/>
                  <a:pt x="25" y="55"/>
                  <a:pt x="25" y="55"/>
                </a:cubicBezTo>
                <a:cubicBezTo>
                  <a:pt x="63" y="55"/>
                  <a:pt x="63" y="55"/>
                  <a:pt x="63" y="55"/>
                </a:cubicBezTo>
                <a:cubicBezTo>
                  <a:pt x="63" y="51"/>
                  <a:pt x="63" y="51"/>
                  <a:pt x="63" y="51"/>
                </a:cubicBezTo>
                <a:cubicBezTo>
                  <a:pt x="25" y="51"/>
                  <a:pt x="25" y="51"/>
                  <a:pt x="25" y="51"/>
                </a:cubicBezTo>
                <a:close/>
                <a:moveTo>
                  <a:pt x="25" y="43"/>
                </a:moveTo>
                <a:cubicBezTo>
                  <a:pt x="25" y="47"/>
                  <a:pt x="25" y="47"/>
                  <a:pt x="25" y="47"/>
                </a:cubicBezTo>
                <a:cubicBezTo>
                  <a:pt x="63" y="47"/>
                  <a:pt x="63" y="47"/>
                  <a:pt x="63" y="47"/>
                </a:cubicBezTo>
                <a:cubicBezTo>
                  <a:pt x="63" y="43"/>
                  <a:pt x="63" y="43"/>
                  <a:pt x="63" y="43"/>
                </a:cubicBezTo>
                <a:cubicBezTo>
                  <a:pt x="25" y="43"/>
                  <a:pt x="25" y="43"/>
                  <a:pt x="25" y="43"/>
                </a:cubicBezTo>
                <a:close/>
                <a:moveTo>
                  <a:pt x="10" y="87"/>
                </a:moveTo>
                <a:cubicBezTo>
                  <a:pt x="28" y="69"/>
                  <a:pt x="28" y="69"/>
                  <a:pt x="28" y="69"/>
                </a:cubicBezTo>
                <a:cubicBezTo>
                  <a:pt x="28" y="69"/>
                  <a:pt x="28" y="68"/>
                  <a:pt x="28" y="67"/>
                </a:cubicBezTo>
                <a:cubicBezTo>
                  <a:pt x="27" y="66"/>
                  <a:pt x="26" y="66"/>
                  <a:pt x="25" y="67"/>
                </a:cubicBezTo>
                <a:cubicBezTo>
                  <a:pt x="7" y="84"/>
                  <a:pt x="7" y="84"/>
                  <a:pt x="7" y="84"/>
                </a:cubicBezTo>
                <a:cubicBezTo>
                  <a:pt x="6" y="85"/>
                  <a:pt x="6" y="86"/>
                  <a:pt x="7" y="87"/>
                </a:cubicBezTo>
                <a:cubicBezTo>
                  <a:pt x="8" y="87"/>
                  <a:pt x="9" y="87"/>
                  <a:pt x="10" y="87"/>
                </a:cubicBezTo>
                <a:close/>
                <a:moveTo>
                  <a:pt x="84" y="84"/>
                </a:moveTo>
                <a:cubicBezTo>
                  <a:pt x="66" y="67"/>
                  <a:pt x="66" y="67"/>
                  <a:pt x="66" y="67"/>
                </a:cubicBezTo>
                <a:cubicBezTo>
                  <a:pt x="65" y="66"/>
                  <a:pt x="64" y="66"/>
                  <a:pt x="63" y="67"/>
                </a:cubicBezTo>
                <a:cubicBezTo>
                  <a:pt x="62" y="68"/>
                  <a:pt x="62" y="69"/>
                  <a:pt x="63" y="69"/>
                </a:cubicBezTo>
                <a:cubicBezTo>
                  <a:pt x="81" y="87"/>
                  <a:pt x="81" y="87"/>
                  <a:pt x="81" y="87"/>
                </a:cubicBezTo>
                <a:cubicBezTo>
                  <a:pt x="82" y="87"/>
                  <a:pt x="83" y="87"/>
                  <a:pt x="84" y="87"/>
                </a:cubicBezTo>
                <a:cubicBezTo>
                  <a:pt x="85" y="86"/>
                  <a:pt x="85" y="85"/>
                  <a:pt x="84" y="84"/>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p>
            <a:pPr eaLnBrk="0" hangingPunct="0"/>
            <a:endParaRPr lang="zh-CN" altLang="en-US">
              <a:solidFill>
                <a:srgbClr val="4B649F"/>
              </a:solidFill>
              <a:sym typeface="Arial" panose="020B0604020202020204" pitchFamily="34" charset="0"/>
            </a:endParaRPr>
          </a:p>
        </p:txBody>
      </p:sp>
      <p:sp>
        <p:nvSpPr>
          <p:cNvPr id="6" name="KSO_Shape"/>
          <p:cNvSpPr>
            <a:spLocks noChangeArrowheads="1"/>
          </p:cNvSpPr>
          <p:nvPr/>
        </p:nvSpPr>
        <p:spPr bwMode="auto">
          <a:xfrm>
            <a:off x="2549208" y="4353560"/>
            <a:ext cx="504825" cy="504825"/>
          </a:xfrm>
          <a:custGeom>
            <a:avLst/>
            <a:gdLst>
              <a:gd name="T0" fmla="*/ 2657 w 3279"/>
              <a:gd name="T1" fmla="*/ 3279 h 3279"/>
              <a:gd name="T2" fmla="*/ 614 w 3279"/>
              <a:gd name="T3" fmla="*/ 3279 h 3279"/>
              <a:gd name="T4" fmla="*/ 0 w 3279"/>
              <a:gd name="T5" fmla="*/ 2657 h 3279"/>
              <a:gd name="T6" fmla="*/ 0 w 3279"/>
              <a:gd name="T7" fmla="*/ 0 h 3279"/>
              <a:gd name="T8" fmla="*/ 2429 w 3279"/>
              <a:gd name="T9" fmla="*/ 0 h 3279"/>
              <a:gd name="T10" fmla="*/ 2429 w 3279"/>
              <a:gd name="T11" fmla="*/ 196 h 3279"/>
              <a:gd name="T12" fmla="*/ 2887 w 3279"/>
              <a:gd name="T13" fmla="*/ 196 h 3279"/>
              <a:gd name="T14" fmla="*/ 2887 w 3279"/>
              <a:gd name="T15" fmla="*/ 196 h 3279"/>
              <a:gd name="T16" fmla="*/ 2887 w 3279"/>
              <a:gd name="T17" fmla="*/ 392 h 3279"/>
              <a:gd name="T18" fmla="*/ 3066 w 3279"/>
              <a:gd name="T19" fmla="*/ 392 h 3279"/>
              <a:gd name="T20" fmla="*/ 3279 w 3279"/>
              <a:gd name="T21" fmla="*/ 392 h 3279"/>
              <a:gd name="T22" fmla="*/ 3279 w 3279"/>
              <a:gd name="T23" fmla="*/ 2657 h 3279"/>
              <a:gd name="T24" fmla="*/ 2657 w 3279"/>
              <a:gd name="T25" fmla="*/ 3279 h 3279"/>
              <a:gd name="T26" fmla="*/ 2167 w 3279"/>
              <a:gd name="T27" fmla="*/ 261 h 3279"/>
              <a:gd name="T28" fmla="*/ 262 w 3279"/>
              <a:gd name="T29" fmla="*/ 261 h 3279"/>
              <a:gd name="T30" fmla="*/ 262 w 3279"/>
              <a:gd name="T31" fmla="*/ 2723 h 3279"/>
              <a:gd name="T32" fmla="*/ 482 w 3279"/>
              <a:gd name="T33" fmla="*/ 2952 h 3279"/>
              <a:gd name="T34" fmla="*/ 2167 w 3279"/>
              <a:gd name="T35" fmla="*/ 2952 h 3279"/>
              <a:gd name="T36" fmla="*/ 2167 w 3279"/>
              <a:gd name="T37" fmla="*/ 261 h 3279"/>
              <a:gd name="T38" fmla="*/ 3075 w 3279"/>
              <a:gd name="T39" fmla="*/ 587 h 3279"/>
              <a:gd name="T40" fmla="*/ 2887 w 3279"/>
              <a:gd name="T41" fmla="*/ 587 h 3279"/>
              <a:gd name="T42" fmla="*/ 2887 w 3279"/>
              <a:gd name="T43" fmla="*/ 2555 h 3279"/>
              <a:gd name="T44" fmla="*/ 2760 w 3279"/>
              <a:gd name="T45" fmla="*/ 2657 h 3279"/>
              <a:gd name="T46" fmla="*/ 2625 w 3279"/>
              <a:gd name="T47" fmla="*/ 2555 h 3279"/>
              <a:gd name="T48" fmla="*/ 2625 w 3279"/>
              <a:gd name="T49" fmla="*/ 392 h 3279"/>
              <a:gd name="T50" fmla="*/ 2429 w 3279"/>
              <a:gd name="T51" fmla="*/ 392 h 3279"/>
              <a:gd name="T52" fmla="*/ 2429 w 3279"/>
              <a:gd name="T53" fmla="*/ 2653 h 3279"/>
              <a:gd name="T54" fmla="*/ 2760 w 3279"/>
              <a:gd name="T55" fmla="*/ 2960 h 3279"/>
              <a:gd name="T56" fmla="*/ 3075 w 3279"/>
              <a:gd name="T57" fmla="*/ 2653 h 3279"/>
              <a:gd name="T58" fmla="*/ 3075 w 3279"/>
              <a:gd name="T59" fmla="*/ 587 h 3279"/>
              <a:gd name="T60" fmla="*/ 589 w 3279"/>
              <a:gd name="T61" fmla="*/ 2428 h 3279"/>
              <a:gd name="T62" fmla="*/ 1251 w 3279"/>
              <a:gd name="T63" fmla="*/ 2428 h 3279"/>
              <a:gd name="T64" fmla="*/ 1251 w 3279"/>
              <a:gd name="T65" fmla="*/ 2624 h 3279"/>
              <a:gd name="T66" fmla="*/ 589 w 3279"/>
              <a:gd name="T67" fmla="*/ 2624 h 3279"/>
              <a:gd name="T68" fmla="*/ 589 w 3279"/>
              <a:gd name="T69" fmla="*/ 2428 h 3279"/>
              <a:gd name="T70" fmla="*/ 589 w 3279"/>
              <a:gd name="T71" fmla="*/ 2028 h 3279"/>
              <a:gd name="T72" fmla="*/ 1439 w 3279"/>
              <a:gd name="T73" fmla="*/ 2028 h 3279"/>
              <a:gd name="T74" fmla="*/ 1439 w 3279"/>
              <a:gd name="T75" fmla="*/ 2232 h 3279"/>
              <a:gd name="T76" fmla="*/ 589 w 3279"/>
              <a:gd name="T77" fmla="*/ 2232 h 3279"/>
              <a:gd name="T78" fmla="*/ 589 w 3279"/>
              <a:gd name="T79" fmla="*/ 2028 h 3279"/>
              <a:gd name="T80" fmla="*/ 1840 w 3279"/>
              <a:gd name="T81" fmla="*/ 2232 h 3279"/>
              <a:gd name="T82" fmla="*/ 1636 w 3279"/>
              <a:gd name="T83" fmla="*/ 2232 h 3279"/>
              <a:gd name="T84" fmla="*/ 1636 w 3279"/>
              <a:gd name="T85" fmla="*/ 2028 h 3279"/>
              <a:gd name="T86" fmla="*/ 1840 w 3279"/>
              <a:gd name="T87" fmla="*/ 2028 h 3279"/>
              <a:gd name="T88" fmla="*/ 1840 w 3279"/>
              <a:gd name="T89" fmla="*/ 2232 h 3279"/>
              <a:gd name="T90" fmla="*/ 1439 w 3279"/>
              <a:gd name="T91" fmla="*/ 1635 h 3279"/>
              <a:gd name="T92" fmla="*/ 1840 w 3279"/>
              <a:gd name="T93" fmla="*/ 1635 h 3279"/>
              <a:gd name="T94" fmla="*/ 1840 w 3279"/>
              <a:gd name="T95" fmla="*/ 1840 h 3279"/>
              <a:gd name="T96" fmla="*/ 1439 w 3279"/>
              <a:gd name="T97" fmla="*/ 1840 h 3279"/>
              <a:gd name="T98" fmla="*/ 1439 w 3279"/>
              <a:gd name="T99" fmla="*/ 1635 h 3279"/>
              <a:gd name="T100" fmla="*/ 589 w 3279"/>
              <a:gd name="T101" fmla="*/ 597 h 3279"/>
              <a:gd name="T102" fmla="*/ 1840 w 3279"/>
              <a:gd name="T103" fmla="*/ 597 h 3279"/>
              <a:gd name="T104" fmla="*/ 1840 w 3279"/>
              <a:gd name="T105" fmla="*/ 1439 h 3279"/>
              <a:gd name="T106" fmla="*/ 589 w 3279"/>
              <a:gd name="T107" fmla="*/ 1439 h 3279"/>
              <a:gd name="T108" fmla="*/ 589 w 3279"/>
              <a:gd name="T109" fmla="*/ 597 h 3279"/>
              <a:gd name="T110" fmla="*/ 1243 w 3279"/>
              <a:gd name="T111" fmla="*/ 1840 h 3279"/>
              <a:gd name="T112" fmla="*/ 589 w 3279"/>
              <a:gd name="T113" fmla="*/ 1840 h 3279"/>
              <a:gd name="T114" fmla="*/ 589 w 3279"/>
              <a:gd name="T115" fmla="*/ 1635 h 3279"/>
              <a:gd name="T116" fmla="*/ 1243 w 3279"/>
              <a:gd name="T117" fmla="*/ 1635 h 3279"/>
              <a:gd name="T118" fmla="*/ 1243 w 3279"/>
              <a:gd name="T119" fmla="*/ 1840 h 3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79" h="3279">
                <a:moveTo>
                  <a:pt x="2657" y="3279"/>
                </a:moveTo>
                <a:cubicBezTo>
                  <a:pt x="614" y="3279"/>
                  <a:pt x="614" y="3279"/>
                  <a:pt x="614" y="3279"/>
                </a:cubicBezTo>
                <a:cubicBezTo>
                  <a:pt x="275" y="3279"/>
                  <a:pt x="0" y="2996"/>
                  <a:pt x="0" y="2657"/>
                </a:cubicBezTo>
                <a:cubicBezTo>
                  <a:pt x="0" y="0"/>
                  <a:pt x="0" y="0"/>
                  <a:pt x="0" y="0"/>
                </a:cubicBezTo>
                <a:cubicBezTo>
                  <a:pt x="2429" y="0"/>
                  <a:pt x="2429" y="0"/>
                  <a:pt x="2429" y="0"/>
                </a:cubicBezTo>
                <a:cubicBezTo>
                  <a:pt x="2429" y="196"/>
                  <a:pt x="2429" y="196"/>
                  <a:pt x="2429" y="196"/>
                </a:cubicBezTo>
                <a:cubicBezTo>
                  <a:pt x="2887" y="196"/>
                  <a:pt x="2887" y="196"/>
                  <a:pt x="2887" y="196"/>
                </a:cubicBezTo>
                <a:cubicBezTo>
                  <a:pt x="2887" y="196"/>
                  <a:pt x="2887" y="196"/>
                  <a:pt x="2887" y="196"/>
                </a:cubicBezTo>
                <a:cubicBezTo>
                  <a:pt x="2887" y="392"/>
                  <a:pt x="2887" y="392"/>
                  <a:pt x="2887" y="392"/>
                </a:cubicBezTo>
                <a:cubicBezTo>
                  <a:pt x="3066" y="392"/>
                  <a:pt x="3066" y="392"/>
                  <a:pt x="3066" y="392"/>
                </a:cubicBezTo>
                <a:cubicBezTo>
                  <a:pt x="3279" y="392"/>
                  <a:pt x="3279" y="392"/>
                  <a:pt x="3279" y="392"/>
                </a:cubicBezTo>
                <a:cubicBezTo>
                  <a:pt x="3279" y="2657"/>
                  <a:pt x="3279" y="2657"/>
                  <a:pt x="3279" y="2657"/>
                </a:cubicBezTo>
                <a:cubicBezTo>
                  <a:pt x="3279" y="2996"/>
                  <a:pt x="2996" y="3279"/>
                  <a:pt x="2657" y="3279"/>
                </a:cubicBezTo>
                <a:close/>
                <a:moveTo>
                  <a:pt x="2167" y="261"/>
                </a:moveTo>
                <a:cubicBezTo>
                  <a:pt x="262" y="261"/>
                  <a:pt x="262" y="261"/>
                  <a:pt x="262" y="261"/>
                </a:cubicBezTo>
                <a:cubicBezTo>
                  <a:pt x="262" y="2723"/>
                  <a:pt x="262" y="2723"/>
                  <a:pt x="262" y="2723"/>
                </a:cubicBezTo>
                <a:cubicBezTo>
                  <a:pt x="262" y="2836"/>
                  <a:pt x="370" y="2952"/>
                  <a:pt x="482" y="2952"/>
                </a:cubicBezTo>
                <a:cubicBezTo>
                  <a:pt x="2167" y="2952"/>
                  <a:pt x="2167" y="2952"/>
                  <a:pt x="2167" y="2952"/>
                </a:cubicBezTo>
                <a:lnTo>
                  <a:pt x="2167" y="261"/>
                </a:lnTo>
                <a:close/>
                <a:moveTo>
                  <a:pt x="3075" y="587"/>
                </a:moveTo>
                <a:cubicBezTo>
                  <a:pt x="2887" y="587"/>
                  <a:pt x="2887" y="587"/>
                  <a:pt x="2887" y="587"/>
                </a:cubicBezTo>
                <a:cubicBezTo>
                  <a:pt x="2887" y="2555"/>
                  <a:pt x="2887" y="2555"/>
                  <a:pt x="2887" y="2555"/>
                </a:cubicBezTo>
                <a:cubicBezTo>
                  <a:pt x="2887" y="2611"/>
                  <a:pt x="2816" y="2657"/>
                  <a:pt x="2760" y="2657"/>
                </a:cubicBezTo>
                <a:cubicBezTo>
                  <a:pt x="2703" y="2657"/>
                  <a:pt x="2625" y="2611"/>
                  <a:pt x="2625" y="2555"/>
                </a:cubicBezTo>
                <a:cubicBezTo>
                  <a:pt x="2625" y="392"/>
                  <a:pt x="2625" y="392"/>
                  <a:pt x="2625" y="392"/>
                </a:cubicBezTo>
                <a:cubicBezTo>
                  <a:pt x="2429" y="392"/>
                  <a:pt x="2429" y="392"/>
                  <a:pt x="2429" y="392"/>
                </a:cubicBezTo>
                <a:cubicBezTo>
                  <a:pt x="2429" y="2653"/>
                  <a:pt x="2429" y="2653"/>
                  <a:pt x="2429" y="2653"/>
                </a:cubicBezTo>
                <a:cubicBezTo>
                  <a:pt x="2429" y="2823"/>
                  <a:pt x="2590" y="2960"/>
                  <a:pt x="2760" y="2960"/>
                </a:cubicBezTo>
                <a:cubicBezTo>
                  <a:pt x="2929" y="2960"/>
                  <a:pt x="3075" y="2823"/>
                  <a:pt x="3075" y="2653"/>
                </a:cubicBezTo>
                <a:lnTo>
                  <a:pt x="3075" y="587"/>
                </a:lnTo>
                <a:close/>
                <a:moveTo>
                  <a:pt x="589" y="2428"/>
                </a:moveTo>
                <a:cubicBezTo>
                  <a:pt x="1251" y="2428"/>
                  <a:pt x="1251" y="2428"/>
                  <a:pt x="1251" y="2428"/>
                </a:cubicBezTo>
                <a:cubicBezTo>
                  <a:pt x="1251" y="2624"/>
                  <a:pt x="1251" y="2624"/>
                  <a:pt x="1251" y="2624"/>
                </a:cubicBezTo>
                <a:cubicBezTo>
                  <a:pt x="589" y="2624"/>
                  <a:pt x="589" y="2624"/>
                  <a:pt x="589" y="2624"/>
                </a:cubicBezTo>
                <a:lnTo>
                  <a:pt x="589" y="2428"/>
                </a:lnTo>
                <a:close/>
                <a:moveTo>
                  <a:pt x="589" y="2028"/>
                </a:moveTo>
                <a:cubicBezTo>
                  <a:pt x="1439" y="2028"/>
                  <a:pt x="1439" y="2028"/>
                  <a:pt x="1439" y="2028"/>
                </a:cubicBezTo>
                <a:cubicBezTo>
                  <a:pt x="1439" y="2232"/>
                  <a:pt x="1439" y="2232"/>
                  <a:pt x="1439" y="2232"/>
                </a:cubicBezTo>
                <a:cubicBezTo>
                  <a:pt x="589" y="2232"/>
                  <a:pt x="589" y="2232"/>
                  <a:pt x="589" y="2232"/>
                </a:cubicBezTo>
                <a:lnTo>
                  <a:pt x="589" y="2028"/>
                </a:lnTo>
                <a:close/>
                <a:moveTo>
                  <a:pt x="1840" y="2232"/>
                </a:moveTo>
                <a:cubicBezTo>
                  <a:pt x="1636" y="2232"/>
                  <a:pt x="1636" y="2232"/>
                  <a:pt x="1636" y="2232"/>
                </a:cubicBezTo>
                <a:cubicBezTo>
                  <a:pt x="1636" y="2028"/>
                  <a:pt x="1636" y="2028"/>
                  <a:pt x="1636" y="2028"/>
                </a:cubicBezTo>
                <a:cubicBezTo>
                  <a:pt x="1840" y="2028"/>
                  <a:pt x="1840" y="2028"/>
                  <a:pt x="1840" y="2028"/>
                </a:cubicBezTo>
                <a:lnTo>
                  <a:pt x="1840" y="2232"/>
                </a:lnTo>
                <a:close/>
                <a:moveTo>
                  <a:pt x="1439" y="1635"/>
                </a:moveTo>
                <a:cubicBezTo>
                  <a:pt x="1840" y="1635"/>
                  <a:pt x="1840" y="1635"/>
                  <a:pt x="1840" y="1635"/>
                </a:cubicBezTo>
                <a:cubicBezTo>
                  <a:pt x="1840" y="1840"/>
                  <a:pt x="1840" y="1840"/>
                  <a:pt x="1840" y="1840"/>
                </a:cubicBezTo>
                <a:cubicBezTo>
                  <a:pt x="1439" y="1840"/>
                  <a:pt x="1439" y="1840"/>
                  <a:pt x="1439" y="1840"/>
                </a:cubicBezTo>
                <a:lnTo>
                  <a:pt x="1439" y="1635"/>
                </a:lnTo>
                <a:close/>
                <a:moveTo>
                  <a:pt x="589" y="597"/>
                </a:moveTo>
                <a:cubicBezTo>
                  <a:pt x="1840" y="597"/>
                  <a:pt x="1840" y="597"/>
                  <a:pt x="1840" y="597"/>
                </a:cubicBezTo>
                <a:cubicBezTo>
                  <a:pt x="1840" y="1439"/>
                  <a:pt x="1840" y="1439"/>
                  <a:pt x="1840" y="1439"/>
                </a:cubicBezTo>
                <a:cubicBezTo>
                  <a:pt x="589" y="1439"/>
                  <a:pt x="589" y="1439"/>
                  <a:pt x="589" y="1439"/>
                </a:cubicBezTo>
                <a:lnTo>
                  <a:pt x="589" y="597"/>
                </a:lnTo>
                <a:close/>
                <a:moveTo>
                  <a:pt x="1243" y="1840"/>
                </a:moveTo>
                <a:cubicBezTo>
                  <a:pt x="589" y="1840"/>
                  <a:pt x="589" y="1840"/>
                  <a:pt x="589" y="1840"/>
                </a:cubicBezTo>
                <a:cubicBezTo>
                  <a:pt x="589" y="1635"/>
                  <a:pt x="589" y="1635"/>
                  <a:pt x="589" y="1635"/>
                </a:cubicBezTo>
                <a:cubicBezTo>
                  <a:pt x="1243" y="1635"/>
                  <a:pt x="1243" y="1635"/>
                  <a:pt x="1243" y="1635"/>
                </a:cubicBezTo>
                <a:lnTo>
                  <a:pt x="1243" y="1840"/>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p>
            <a:pPr eaLnBrk="0" hangingPunct="0"/>
            <a:endParaRPr lang="zh-CN" altLang="en-US">
              <a:solidFill>
                <a:srgbClr val="4B649F"/>
              </a:solidFill>
              <a:sym typeface="Arial" panose="020B0604020202020204" pitchFamily="34" charset="0"/>
            </a:endParaRPr>
          </a:p>
        </p:txBody>
      </p:sp>
      <p:pic>
        <p:nvPicPr>
          <p:cNvPr id="-2147482278" name="图片 -2147482279"/>
          <p:cNvPicPr>
            <a:picLocks noChangeAspect="1"/>
          </p:cNvPicPr>
          <p:nvPr/>
        </p:nvPicPr>
        <p:blipFill>
          <a:blip r:embed="rId2"/>
          <a:stretch>
            <a:fillRect/>
          </a:stretch>
        </p:blipFill>
        <p:spPr>
          <a:xfrm>
            <a:off x="3703955" y="3059430"/>
            <a:ext cx="4783455" cy="3394075"/>
          </a:xfrm>
          <a:prstGeom prst="rect">
            <a:avLst/>
          </a:prstGeom>
          <a:noFill/>
          <a:ln w="28575" cap="rnd" cmpd="sng">
            <a:solidFill>
              <a:schemeClr val="accent1">
                <a:alpha val="95000"/>
              </a:schemeClr>
            </a:solidFill>
            <a:round/>
            <a:headEnd/>
            <a:tailEnd/>
          </a:ln>
          <a:effectLst>
            <a:outerShdw blurRad="76200" dir="13500000" sy="23000" kx="1200000" algn="br" rotWithShape="0">
              <a:prstClr val="black">
                <a:alpha val="20000"/>
              </a:prstClr>
            </a:outerShdw>
          </a:effectLst>
        </p:spPr>
      </p:pic>
      <p:sp>
        <p:nvSpPr>
          <p:cNvPr id="106" name="文本框 105"/>
          <p:cNvSpPr txBox="1"/>
          <p:nvPr/>
        </p:nvSpPr>
        <p:spPr>
          <a:xfrm>
            <a:off x="4594225" y="918845"/>
            <a:ext cx="3002280" cy="368300"/>
          </a:xfrm>
          <a:prstGeom prst="rect">
            <a:avLst/>
          </a:prstGeom>
          <a:noFill/>
          <a:ln w="9525">
            <a:noFill/>
          </a:ln>
        </p:spPr>
        <p:txBody>
          <a:bodyPr wrap="square">
            <a:spAutoFit/>
            <a:scene3d>
              <a:camera prst="orthographicFront"/>
              <a:lightRig rig="threePt" dir="t"/>
            </a:scene3d>
          </a:bodyPr>
          <a:p>
            <a:pPr marL="0" indent="0" algn="ctr"/>
            <a:r>
              <a:rPr lang="zh-CN" sz="1800" b="1">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rPr>
              <a:t>预测环境污染分数以及误差</a:t>
            </a:r>
            <a:endParaRPr lang="zh-CN" altLang="en-US" sz="1800" b="1">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endParaRPr>
          </a:p>
        </p:txBody>
      </p:sp>
      <p:graphicFrame>
        <p:nvGraphicFramePr>
          <p:cNvPr id="13" name="表格 12"/>
          <p:cNvGraphicFramePr/>
          <p:nvPr/>
        </p:nvGraphicFramePr>
        <p:xfrm>
          <a:off x="3275330" y="1287145"/>
          <a:ext cx="5641975" cy="1501140"/>
        </p:xfrm>
        <a:graphic>
          <a:graphicData uri="http://schemas.openxmlformats.org/drawingml/2006/table">
            <a:tbl>
              <a:tblPr firstRow="1" bandRow="1">
                <a:tableStyleId>{073A0DAA-6AF3-43AB-8588-CEC1D06C72B9}</a:tableStyleId>
              </a:tblPr>
              <a:tblGrid>
                <a:gridCol w="1129030"/>
                <a:gridCol w="1125220"/>
                <a:gridCol w="1130300"/>
                <a:gridCol w="1129030"/>
                <a:gridCol w="1128395"/>
              </a:tblGrid>
              <a:tr h="375285">
                <a:tc>
                  <a:txBody>
                    <a:bodyPr/>
                    <a:p>
                      <a:pPr indent="0" algn="ctr">
                        <a:lnSpc>
                          <a:spcPct val="120000"/>
                        </a:lnSpc>
                        <a:buNone/>
                      </a:pPr>
                      <a:r>
                        <a:rPr lang="en-US" sz="1800"/>
                        <a:t>年份</a:t>
                      </a:r>
                      <a:endParaRPr lang="en-US" altLang="en-US" sz="1800"/>
                    </a:p>
                  </a:txBody>
                  <a:tcPr marL="68580" marR="68580" marT="0" marB="0" vert="horz" anchor="t"/>
                </a:tc>
                <a:tc>
                  <a:txBody>
                    <a:bodyPr/>
                    <a:p>
                      <a:pPr indent="0" algn="ctr">
                        <a:lnSpc>
                          <a:spcPct val="120000"/>
                        </a:lnSpc>
                        <a:buNone/>
                      </a:pPr>
                      <a:r>
                        <a:rPr lang="en-US" sz="1600"/>
                        <a:t>2014</a:t>
                      </a:r>
                      <a:endParaRPr lang="en-US" altLang="en-US" sz="1600"/>
                    </a:p>
                  </a:txBody>
                  <a:tcPr marL="68580" marR="68580" marT="0" marB="0" vert="horz" anchor="t"/>
                </a:tc>
                <a:tc>
                  <a:txBody>
                    <a:bodyPr/>
                    <a:p>
                      <a:pPr indent="0" algn="ctr">
                        <a:lnSpc>
                          <a:spcPct val="120000"/>
                        </a:lnSpc>
                        <a:buNone/>
                      </a:pPr>
                      <a:r>
                        <a:rPr lang="en-US" sz="1600"/>
                        <a:t>2015</a:t>
                      </a:r>
                      <a:endParaRPr lang="en-US" altLang="en-US" sz="1600"/>
                    </a:p>
                  </a:txBody>
                  <a:tcPr marL="68580" marR="68580" marT="0" marB="0" vert="horz" anchor="t"/>
                </a:tc>
                <a:tc>
                  <a:txBody>
                    <a:bodyPr/>
                    <a:p>
                      <a:pPr indent="0" algn="ctr">
                        <a:lnSpc>
                          <a:spcPct val="120000"/>
                        </a:lnSpc>
                        <a:buNone/>
                      </a:pPr>
                      <a:r>
                        <a:rPr lang="en-US" sz="1600"/>
                        <a:t>2016</a:t>
                      </a:r>
                      <a:endParaRPr lang="en-US" altLang="en-US" sz="1600"/>
                    </a:p>
                  </a:txBody>
                  <a:tcPr marL="68580" marR="68580" marT="0" marB="0" vert="horz" anchor="t"/>
                </a:tc>
                <a:tc>
                  <a:txBody>
                    <a:bodyPr/>
                    <a:p>
                      <a:pPr indent="0" algn="ctr">
                        <a:lnSpc>
                          <a:spcPct val="120000"/>
                        </a:lnSpc>
                        <a:buNone/>
                      </a:pPr>
                      <a:r>
                        <a:rPr lang="en-US" sz="1600"/>
                        <a:t>2017</a:t>
                      </a:r>
                      <a:endParaRPr lang="en-US" altLang="en-US" sz="1600"/>
                    </a:p>
                  </a:txBody>
                  <a:tcPr marL="68580" marR="68580" marT="0" marB="0" vert="horz" anchor="t"/>
                </a:tc>
              </a:tr>
              <a:tr h="375285">
                <a:tc>
                  <a:txBody>
                    <a:bodyPr/>
                    <a:p>
                      <a:pPr indent="0" algn="ctr">
                        <a:lnSpc>
                          <a:spcPct val="120000"/>
                        </a:lnSpc>
                        <a:buNone/>
                      </a:pPr>
                      <a:r>
                        <a:rPr lang="en-US" sz="1800"/>
                        <a:t>预测值</a:t>
                      </a:r>
                      <a:endParaRPr lang="en-US" altLang="en-US" sz="1800"/>
                    </a:p>
                  </a:txBody>
                  <a:tcPr marL="68580" marR="68580" marT="0" marB="0" vert="horz" anchor="t"/>
                </a:tc>
                <a:tc>
                  <a:txBody>
                    <a:bodyPr/>
                    <a:p>
                      <a:pPr indent="0" algn="ctr">
                        <a:lnSpc>
                          <a:spcPct val="140000"/>
                        </a:lnSpc>
                        <a:buNone/>
                      </a:pPr>
                      <a:r>
                        <a:rPr lang="en-US" sz="1600"/>
                        <a:t>0.0485</a:t>
                      </a:r>
                      <a:endParaRPr lang="en-US" altLang="en-US" sz="1600"/>
                    </a:p>
                  </a:txBody>
                  <a:tcPr marL="68580" marR="68580" marT="0" marB="0" vert="horz" anchor="t"/>
                </a:tc>
                <a:tc>
                  <a:txBody>
                    <a:bodyPr/>
                    <a:p>
                      <a:pPr indent="0" algn="ctr">
                        <a:lnSpc>
                          <a:spcPct val="140000"/>
                        </a:lnSpc>
                        <a:buNone/>
                      </a:pPr>
                      <a:r>
                        <a:rPr lang="en-US" sz="1600"/>
                        <a:t>0.1141</a:t>
                      </a:r>
                      <a:endParaRPr lang="en-US" altLang="en-US" sz="1600"/>
                    </a:p>
                  </a:txBody>
                  <a:tcPr marL="68580" marR="68580" marT="0" marB="0" vert="horz" anchor="t"/>
                </a:tc>
                <a:tc>
                  <a:txBody>
                    <a:bodyPr/>
                    <a:p>
                      <a:pPr indent="0" algn="ctr">
                        <a:lnSpc>
                          <a:spcPct val="140000"/>
                        </a:lnSpc>
                        <a:buNone/>
                      </a:pPr>
                      <a:r>
                        <a:rPr lang="en-US" sz="1600"/>
                        <a:t>0.2286</a:t>
                      </a:r>
                      <a:endParaRPr lang="en-US" altLang="en-US" sz="1600"/>
                    </a:p>
                  </a:txBody>
                  <a:tcPr marL="68580" marR="68580" marT="0" marB="0" vert="horz" anchor="t"/>
                </a:tc>
                <a:tc>
                  <a:txBody>
                    <a:bodyPr/>
                    <a:p>
                      <a:pPr indent="0" algn="ctr">
                        <a:lnSpc>
                          <a:spcPct val="140000"/>
                        </a:lnSpc>
                        <a:buNone/>
                      </a:pPr>
                      <a:r>
                        <a:rPr lang="en-US" sz="1600"/>
                        <a:t>0.3598</a:t>
                      </a:r>
                      <a:endParaRPr lang="en-US" altLang="en-US" sz="1600"/>
                    </a:p>
                  </a:txBody>
                  <a:tcPr marL="68580" marR="68580" marT="0" marB="0" vert="horz" anchor="t"/>
                </a:tc>
              </a:tr>
              <a:tr h="375285">
                <a:tc>
                  <a:txBody>
                    <a:bodyPr/>
                    <a:p>
                      <a:pPr indent="0" algn="ctr">
                        <a:lnSpc>
                          <a:spcPct val="120000"/>
                        </a:lnSpc>
                        <a:buNone/>
                      </a:pPr>
                      <a:r>
                        <a:rPr lang="en-US" sz="1800"/>
                        <a:t>真实值</a:t>
                      </a:r>
                      <a:endParaRPr lang="en-US" altLang="en-US" sz="1800"/>
                    </a:p>
                  </a:txBody>
                  <a:tcPr marL="68580" marR="68580" marT="0" marB="0" vert="horz" anchor="t"/>
                </a:tc>
                <a:tc>
                  <a:txBody>
                    <a:bodyPr/>
                    <a:p>
                      <a:pPr indent="0" algn="ctr">
                        <a:lnSpc>
                          <a:spcPct val="140000"/>
                        </a:lnSpc>
                        <a:buNone/>
                      </a:pPr>
                      <a:r>
                        <a:rPr lang="en-US" sz="1600"/>
                        <a:t>0</a:t>
                      </a:r>
                      <a:endParaRPr lang="en-US" altLang="en-US" sz="1600"/>
                    </a:p>
                  </a:txBody>
                  <a:tcPr marL="68580" marR="68580" marT="0" marB="0" vert="horz" anchor="t"/>
                </a:tc>
                <a:tc>
                  <a:txBody>
                    <a:bodyPr/>
                    <a:p>
                      <a:pPr indent="0" algn="ctr">
                        <a:lnSpc>
                          <a:spcPct val="140000"/>
                        </a:lnSpc>
                        <a:buNone/>
                      </a:pPr>
                      <a:r>
                        <a:rPr lang="en-US" sz="1600"/>
                        <a:t>0.0713</a:t>
                      </a:r>
                      <a:endParaRPr lang="en-US" altLang="en-US" sz="1600"/>
                    </a:p>
                  </a:txBody>
                  <a:tcPr marL="68580" marR="68580" marT="0" marB="0" vert="horz" anchor="t"/>
                </a:tc>
                <a:tc>
                  <a:txBody>
                    <a:bodyPr/>
                    <a:p>
                      <a:pPr indent="0" algn="ctr">
                        <a:lnSpc>
                          <a:spcPct val="140000"/>
                        </a:lnSpc>
                        <a:buNone/>
                      </a:pPr>
                      <a:r>
                        <a:rPr lang="en-US" sz="1600"/>
                        <a:t>0.1727</a:t>
                      </a:r>
                      <a:endParaRPr lang="en-US" altLang="en-US" sz="1600"/>
                    </a:p>
                  </a:txBody>
                  <a:tcPr marL="68580" marR="68580" marT="0" marB="0" vert="horz" anchor="t"/>
                </a:tc>
                <a:tc>
                  <a:txBody>
                    <a:bodyPr/>
                    <a:p>
                      <a:pPr indent="0" algn="ctr">
                        <a:lnSpc>
                          <a:spcPct val="140000"/>
                        </a:lnSpc>
                        <a:buNone/>
                      </a:pPr>
                      <a:r>
                        <a:rPr lang="en-US" sz="1600"/>
                        <a:t>0.0305</a:t>
                      </a:r>
                      <a:endParaRPr lang="en-US" altLang="en-US" sz="1600"/>
                    </a:p>
                  </a:txBody>
                  <a:tcPr marL="68580" marR="68580" marT="0" marB="0" vert="horz" anchor="t"/>
                </a:tc>
              </a:tr>
              <a:tr h="375285">
                <a:tc>
                  <a:txBody>
                    <a:bodyPr/>
                    <a:p>
                      <a:pPr indent="0" algn="ctr">
                        <a:lnSpc>
                          <a:spcPct val="120000"/>
                        </a:lnSpc>
                        <a:buNone/>
                      </a:pPr>
                      <a:r>
                        <a:rPr lang="en-US" sz="1800"/>
                        <a:t>误差</a:t>
                      </a:r>
                      <a:endParaRPr lang="en-US" altLang="en-US" sz="1800"/>
                    </a:p>
                  </a:txBody>
                  <a:tcPr marL="68580" marR="68580" marT="0" marB="0" vert="horz" anchor="t"/>
                </a:tc>
                <a:tc>
                  <a:txBody>
                    <a:bodyPr/>
                    <a:p>
                      <a:pPr indent="0" algn="ctr">
                        <a:lnSpc>
                          <a:spcPct val="140000"/>
                        </a:lnSpc>
                        <a:buNone/>
                      </a:pPr>
                      <a:r>
                        <a:rPr lang="en-US" sz="1600"/>
                        <a:t>0.048</a:t>
                      </a:r>
                      <a:endParaRPr lang="en-US" altLang="en-US" sz="1600"/>
                    </a:p>
                  </a:txBody>
                  <a:tcPr marL="68580" marR="68580" marT="0" marB="0" vert="horz" anchor="t"/>
                </a:tc>
                <a:tc>
                  <a:txBody>
                    <a:bodyPr/>
                    <a:p>
                      <a:pPr indent="0" algn="ctr">
                        <a:lnSpc>
                          <a:spcPct val="140000"/>
                        </a:lnSpc>
                        <a:buNone/>
                      </a:pPr>
                      <a:r>
                        <a:rPr lang="en-US" sz="1600"/>
                        <a:t>0.046</a:t>
                      </a:r>
                      <a:endParaRPr lang="en-US" altLang="en-US" sz="1600"/>
                    </a:p>
                  </a:txBody>
                  <a:tcPr marL="68580" marR="68580" marT="0" marB="0" vert="horz" anchor="t"/>
                </a:tc>
                <a:tc>
                  <a:txBody>
                    <a:bodyPr/>
                    <a:p>
                      <a:pPr indent="0" algn="ctr">
                        <a:lnSpc>
                          <a:spcPct val="140000"/>
                        </a:lnSpc>
                        <a:buNone/>
                      </a:pPr>
                      <a:r>
                        <a:rPr lang="en-US" sz="1600"/>
                        <a:t>0.051</a:t>
                      </a:r>
                      <a:endParaRPr lang="en-US" altLang="en-US" sz="1600"/>
                    </a:p>
                  </a:txBody>
                  <a:tcPr marL="68580" marR="68580" marT="0" marB="0" vert="horz" anchor="t"/>
                </a:tc>
                <a:tc>
                  <a:txBody>
                    <a:bodyPr/>
                    <a:p>
                      <a:pPr indent="0" algn="ctr">
                        <a:lnSpc>
                          <a:spcPct val="140000"/>
                        </a:lnSpc>
                        <a:buNone/>
                      </a:pPr>
                      <a:r>
                        <a:rPr lang="en-US" sz="1600"/>
                        <a:t>0.541</a:t>
                      </a:r>
                      <a:endParaRPr lang="en-US" altLang="en-US" sz="1600"/>
                    </a:p>
                  </a:txBody>
                  <a:tcPr marL="68580" marR="68580" marT="0" marB="0" vert="horz" anchor="t"/>
                </a:tc>
              </a:tr>
            </a:tbl>
          </a:graphicData>
        </a:graphic>
      </p:graphicFrame>
      <p:pic>
        <p:nvPicPr>
          <p:cNvPr id="14" name="图片 -2147482279"/>
          <p:cNvPicPr>
            <a:picLocks noChangeAspect="1"/>
          </p:cNvPicPr>
          <p:nvPr/>
        </p:nvPicPr>
        <p:blipFill>
          <a:blip r:embed="rId2"/>
          <a:stretch>
            <a:fillRect/>
          </a:stretch>
        </p:blipFill>
        <p:spPr>
          <a:xfrm>
            <a:off x="49530" y="934085"/>
            <a:ext cx="4783455" cy="3394075"/>
          </a:xfrm>
          <a:prstGeom prst="rect">
            <a:avLst/>
          </a:prstGeom>
          <a:noFill/>
          <a:ln w="28575" cap="rnd" cmpd="sng">
            <a:solidFill>
              <a:schemeClr val="accent1">
                <a:alpha val="95000"/>
              </a:schemeClr>
            </a:solidFill>
            <a:round/>
          </a:ln>
          <a:effectLst/>
        </p:spPr>
      </p:pic>
      <p:pic>
        <p:nvPicPr>
          <p:cNvPr id="-2147482288" name="图片 -2147482289"/>
          <p:cNvPicPr>
            <a:picLocks noChangeAspect="1"/>
          </p:cNvPicPr>
          <p:nvPr/>
        </p:nvPicPr>
        <p:blipFill>
          <a:blip r:embed="rId3"/>
          <a:stretch>
            <a:fillRect/>
          </a:stretch>
        </p:blipFill>
        <p:spPr>
          <a:xfrm>
            <a:off x="4835525" y="3079115"/>
            <a:ext cx="5004435" cy="3450590"/>
          </a:xfrm>
          <a:prstGeom prst="rect">
            <a:avLst/>
          </a:prstGeom>
          <a:noFill/>
          <a:ln w="19050">
            <a:solidFill>
              <a:schemeClr val="accent4">
                <a:lumMod val="50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500" fill="hold">
                                          <p:stCondLst>
                                            <p:cond delay="0"/>
                                          </p:stCondLst>
                                        </p:cTn>
                                        <p:tgtEl>
                                          <p:spTgt spid="-2147482288"/>
                                        </p:tgtEl>
                                        <p:attrNameLst>
                                          <p:attrName>style.visibility</p:attrName>
                                        </p:attrNameLst>
                                      </p:cBhvr>
                                      <p:to>
                                        <p:strVal val="visible"/>
                                      </p:to>
                                    </p:set>
                                    <p:animEffect transition="in" filter="checkerboard(across)">
                                      <p:cBhvr>
                                        <p:cTn id="7" dur="500"/>
                                        <p:tgtEl>
                                          <p:spTgt spid="-2147482288"/>
                                        </p:tgtEl>
                                      </p:cBhvr>
                                    </p:animEffect>
                                  </p:childTnLst>
                                </p:cTn>
                              </p:par>
                              <p:par>
                                <p:cTn id="8" presetID="2" presetClass="entr" presetSubtype="4"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fill="hold"/>
                                        <p:tgtEl>
                                          <p:spTgt spid="14"/>
                                        </p:tgtEl>
                                        <p:attrNameLst>
                                          <p:attrName>ppt_x</p:attrName>
                                        </p:attrNameLst>
                                      </p:cBhvr>
                                      <p:tavLst>
                                        <p:tav tm="0">
                                          <p:val>
                                            <p:strVal val="#ppt_x"/>
                                          </p:val>
                                        </p:tav>
                                        <p:tav tm="100000">
                                          <p:val>
                                            <p:strVal val="#ppt_x"/>
                                          </p:val>
                                        </p:tav>
                                      </p:tavLst>
                                    </p:anim>
                                    <p:anim calcmode="lin" valueType="num">
                                      <p:cBhvr additive="base">
                                        <p:cTn id="1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DOC_GUID" val="{c88ad524-6a29-4172-a1a3-a1a4cc186181}"/>
</p:tagLst>
</file>

<file path=ppt/theme/theme1.xml><?xml version="1.0" encoding="utf-8"?>
<a:theme xmlns:a="http://schemas.openxmlformats.org/drawingml/2006/main" name="Office 主题">
  <a:themeElements>
    <a:clrScheme name="自定义 3">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4E67C8"/>
      </a:accent6>
      <a:hlink>
        <a:srgbClr val="56C7AA"/>
      </a:hlink>
      <a:folHlink>
        <a:srgbClr val="59A8D1"/>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1968</Words>
  <Application>WPS 演示</Application>
  <PresentationFormat>宽屏</PresentationFormat>
  <Paragraphs>419</Paragraphs>
  <Slides>10</Slides>
  <Notes>0</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7</vt:i4>
      </vt:variant>
      <vt:variant>
        <vt:lpstr>幻灯片标题</vt:lpstr>
      </vt:variant>
      <vt:variant>
        <vt:i4>10</vt:i4>
      </vt:variant>
    </vt:vector>
  </HeadingPairs>
  <TitlesOfParts>
    <vt:vector size="41" baseType="lpstr">
      <vt:lpstr>Arial</vt:lpstr>
      <vt:lpstr>宋体</vt:lpstr>
      <vt:lpstr>Wingdings</vt:lpstr>
      <vt:lpstr>微软雅黑</vt:lpstr>
      <vt:lpstr>华文楷体</vt:lpstr>
      <vt:lpstr>Calibri</vt:lpstr>
      <vt:lpstr>Arial Unicode MS</vt:lpstr>
      <vt:lpstr>Source Sans Pro Light</vt:lpstr>
      <vt:lpstr>Segoe Print</vt:lpstr>
      <vt:lpstr>华文中宋</vt:lpstr>
      <vt:lpstr>方正舒体</vt:lpstr>
      <vt:lpstr>楷体</vt:lpstr>
      <vt:lpstr>等线</vt:lpstr>
      <vt:lpstr>Times New Roman</vt:lpstr>
      <vt:lpstr>等线 Light</vt:lpstr>
      <vt:lpstr>Malgun Gothic Semilight</vt:lpstr>
      <vt:lpstr>Microsoft YaHei UI Light</vt:lpstr>
      <vt:lpstr>Yu Gothic Medium</vt:lpstr>
      <vt:lpstr>Cambria</vt:lpstr>
      <vt:lpstr>Elephant</vt:lpstr>
      <vt:lpstr>Forte</vt:lpstr>
      <vt:lpstr>Gabriola</vt:lpstr>
      <vt:lpstr>Microsoft New Tai Lue</vt:lpstr>
      <vt:lpstr>Office 主题</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Durandal</cp:lastModifiedBy>
  <cp:revision>51</cp:revision>
  <dcterms:created xsi:type="dcterms:W3CDTF">2016-01-15T03:19:00Z</dcterms:created>
  <dcterms:modified xsi:type="dcterms:W3CDTF">2019-04-24T07:42:26Z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