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handoutMasterIdLst>
    <p:handoutMasterId r:id="rId25"/>
  </p:handoutMasterIdLst>
  <p:sldIdLst>
    <p:sldId id="306" r:id="rId5"/>
    <p:sldId id="315" r:id="rId6"/>
    <p:sldId id="319" r:id="rId7"/>
    <p:sldId id="316" r:id="rId8"/>
    <p:sldId id="321" r:id="rId9"/>
    <p:sldId id="317" r:id="rId10"/>
    <p:sldId id="318" r:id="rId11"/>
    <p:sldId id="32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3" r:id="rId21"/>
    <p:sldId id="334" r:id="rId22"/>
    <p:sldId id="332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14/06/2021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14/06/2021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959" y="585216"/>
            <a:ext cx="8910872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5400" spc="400" dirty="0" err="1">
                <a:solidFill>
                  <a:schemeClr val="tx1"/>
                </a:solidFill>
              </a:rPr>
              <a:t>Correlation-aware</a:t>
            </a:r>
            <a:r>
              <a:rPr lang="it-IT" sz="5400" spc="400" dirty="0">
                <a:solidFill>
                  <a:schemeClr val="tx1"/>
                </a:solidFill>
              </a:rPr>
              <a:t> </a:t>
            </a:r>
            <a:r>
              <a:rPr lang="it-IT" sz="5400" spc="400" dirty="0" err="1">
                <a:solidFill>
                  <a:schemeClr val="tx1"/>
                </a:solidFill>
              </a:rPr>
              <a:t>anonymization</a:t>
            </a:r>
            <a:r>
              <a:rPr lang="it-IT" sz="5400" spc="400" dirty="0">
                <a:solidFill>
                  <a:schemeClr val="tx1"/>
                </a:solidFill>
              </a:rPr>
              <a:t> of high-</a:t>
            </a:r>
            <a:r>
              <a:rPr lang="it-IT" sz="5400" spc="400" dirty="0" err="1">
                <a:solidFill>
                  <a:schemeClr val="tx1"/>
                </a:solidFill>
              </a:rPr>
              <a:t>dimensional</a:t>
            </a:r>
            <a:r>
              <a:rPr lang="it-IT" sz="5400" spc="400" dirty="0">
                <a:solidFill>
                  <a:schemeClr val="tx1"/>
                </a:solidFill>
              </a:rPr>
              <a:t> data (CAHD)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838" y="4966346"/>
            <a:ext cx="5093208" cy="1197864"/>
          </a:xfrm>
        </p:spPr>
        <p:txBody>
          <a:bodyPr rtlCol="0"/>
          <a:lstStyle/>
          <a:p>
            <a:pPr rtl="0"/>
            <a:r>
              <a:rPr lang="it-IT" sz="2000" b="1" dirty="0">
                <a:solidFill>
                  <a:schemeClr val="tx1"/>
                </a:solidFill>
              </a:rPr>
              <a:t>Fabrizio Durante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Luca Repetto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Matteo Salvatore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55BF788-E41D-4846-861E-84AE7F9A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E9A67C-E928-4BF8-9201-DD6ED140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TESting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To evaluate the reconstruction error and the execution time we have varied the privacy degree p in the range 4 - 20.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We have used a number of m sensitive items that in the first iteration is 10 and in the second is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CAHD is time-efficient, with completion time of at most 5.5 and 4 seconds for the BMS1 and BMS2 datasets, respectively.</a:t>
            </a:r>
            <a:endParaRPr lang="it-IT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1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1C04B7-3772-41A1-9398-28FFDDED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0E0547D-B2CC-4125-B03F-D5605639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27C03D-8FA5-4381-ADF7-9CEC43DE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13D3AD1-D701-4F46-8B56-3046C78C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599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Evaluation of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evaluate</a:t>
            </a:r>
            <a:r>
              <a:rPr lang="it-IT" sz="2600" dirty="0">
                <a:solidFill>
                  <a:schemeClr val="tx1"/>
                </a:solidFill>
              </a:rPr>
              <a:t> the Reverse </a:t>
            </a:r>
            <a:r>
              <a:rPr lang="it-IT" sz="2600" dirty="0" err="1">
                <a:solidFill>
                  <a:schemeClr val="tx1"/>
                </a:solidFill>
              </a:rPr>
              <a:t>Cuthill-McKee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algorithm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that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implemented</a:t>
            </a:r>
            <a:r>
              <a:rPr lang="it-IT" sz="2600" dirty="0">
                <a:solidFill>
                  <a:schemeClr val="tx1"/>
                </a:solidFill>
              </a:rPr>
              <a:t> to </a:t>
            </a:r>
            <a:r>
              <a:rPr lang="it-IT" sz="2600" dirty="0" err="1">
                <a:solidFill>
                  <a:schemeClr val="tx1"/>
                </a:solidFill>
              </a:rPr>
              <a:t>simplify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grouping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operations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plotted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differences</a:t>
            </a:r>
            <a:r>
              <a:rPr lang="it-IT" sz="2600" dirty="0">
                <a:solidFill>
                  <a:schemeClr val="tx1"/>
                </a:solidFill>
              </a:rPr>
              <a:t> in </a:t>
            </a:r>
            <a:r>
              <a:rPr lang="it-IT" sz="2600" dirty="0" err="1">
                <a:solidFill>
                  <a:schemeClr val="tx1"/>
                </a:solidFill>
              </a:rPr>
              <a:t>terms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execution</a:t>
            </a:r>
            <a:r>
              <a:rPr lang="it-IT" sz="2600" dirty="0">
                <a:solidFill>
                  <a:schemeClr val="tx1"/>
                </a:solidFill>
              </a:rPr>
              <a:t> time and </a:t>
            </a:r>
            <a:r>
              <a:rPr lang="it-IT" sz="2600" dirty="0" err="1">
                <a:solidFill>
                  <a:schemeClr val="tx1"/>
                </a:solidFill>
              </a:rPr>
              <a:t>reconstruction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error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between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usage</a:t>
            </a:r>
            <a:r>
              <a:rPr lang="it-IT" sz="2600" dirty="0">
                <a:solidFill>
                  <a:schemeClr val="tx1"/>
                </a:solidFill>
              </a:rPr>
              <a:t> of RCM and </a:t>
            </a:r>
            <a:r>
              <a:rPr lang="it-IT" sz="2600" dirty="0" err="1">
                <a:solidFill>
                  <a:schemeClr val="tx1"/>
                </a:solidFill>
              </a:rPr>
              <a:t>without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it</a:t>
            </a:r>
            <a:r>
              <a:rPr lang="it-IT" sz="2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an idea of the impact on the </a:t>
            </a:r>
            <a:r>
              <a:rPr lang="it-IT" sz="2600" dirty="0" err="1">
                <a:solidFill>
                  <a:schemeClr val="tx1"/>
                </a:solidFill>
              </a:rPr>
              <a:t>resources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our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implementation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used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two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different</a:t>
            </a:r>
            <a:r>
              <a:rPr lang="it-IT" sz="2600" dirty="0">
                <a:solidFill>
                  <a:schemeClr val="tx1"/>
                </a:solidFill>
              </a:rPr>
              <a:t> setups, an AMD </a:t>
            </a:r>
            <a:r>
              <a:rPr lang="it-IT" sz="2600" dirty="0" err="1">
                <a:solidFill>
                  <a:schemeClr val="tx1"/>
                </a:solidFill>
              </a:rPr>
              <a:t>Ryzen</a:t>
            </a:r>
            <a:r>
              <a:rPr lang="it-IT" sz="2600" dirty="0">
                <a:solidFill>
                  <a:schemeClr val="tx1"/>
                </a:solidFill>
              </a:rPr>
              <a:t> 9 3900x @ 4.6 GHz with 16 GB DDR4 @ 3200 MHz and a </a:t>
            </a:r>
            <a:r>
              <a:rPr lang="it-IT" sz="2600" dirty="0" err="1">
                <a:solidFill>
                  <a:schemeClr val="tx1"/>
                </a:solidFill>
              </a:rPr>
              <a:t>Broadcom</a:t>
            </a:r>
            <a:r>
              <a:rPr lang="it-IT" sz="2600" dirty="0">
                <a:solidFill>
                  <a:schemeClr val="tx1"/>
                </a:solidFill>
              </a:rPr>
              <a:t> BCM2711 @ 1.5 GHz with 4 GB LPDDR4 @ 3200 MHz.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it-IT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2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07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3900x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FC10359-CA26-43BE-9AE2-8E913397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914E1AF-A5E8-41CC-B28E-797F242D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8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3900x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255F73-AA06-4273-AAF0-B0971DCA1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AB8974-2ABF-4C1D-A2A6-6180F423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bcm2711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A141EBB-02C6-4725-81E3-A7C0AA364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37F1D62-8C19-4E35-9BAC-FDDD6BBF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9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bcm2711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36F8BAB-1008-46DE-9427-CF0EBCEF2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07B272B-53D4-4251-96BD-423E3549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3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Conclusions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A987C-AED4-48E5-97EA-7FB182B6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can </a:t>
            </a:r>
            <a:r>
              <a:rPr lang="it-IT" dirty="0" err="1">
                <a:solidFill>
                  <a:schemeClr val="tx1"/>
                </a:solidFill>
              </a:rPr>
              <a:t>see</a:t>
            </a:r>
            <a:r>
              <a:rPr lang="it-IT" dirty="0">
                <a:solidFill>
                  <a:schemeClr val="tx1"/>
                </a:solidFill>
              </a:rPr>
              <a:t> from the plots, testing the code on the 3900x </a:t>
            </a:r>
            <a:r>
              <a:rPr lang="it-IT" dirty="0" err="1">
                <a:solidFill>
                  <a:schemeClr val="tx1"/>
                </a:solidFill>
              </a:rPr>
              <a:t>gives</a:t>
            </a:r>
            <a:r>
              <a:rPr lang="it-IT" dirty="0">
                <a:solidFill>
                  <a:schemeClr val="tx1"/>
                </a:solidFill>
              </a:rPr>
              <a:t> comparable </a:t>
            </a:r>
            <a:r>
              <a:rPr lang="it-IT" dirty="0" err="1">
                <a:solidFill>
                  <a:schemeClr val="tx1"/>
                </a:solidFill>
              </a:rPr>
              <a:t>values</a:t>
            </a:r>
            <a:r>
              <a:rPr lang="it-IT" dirty="0">
                <a:solidFill>
                  <a:schemeClr val="tx1"/>
                </a:solidFill>
              </a:rPr>
              <a:t> running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and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the RCM, </a:t>
            </a:r>
            <a:r>
              <a:rPr lang="it-IT" dirty="0" err="1">
                <a:solidFill>
                  <a:schemeClr val="tx1"/>
                </a:solidFill>
              </a:rPr>
              <a:t>instead</a:t>
            </a:r>
            <a:r>
              <a:rPr lang="it-IT" dirty="0">
                <a:solidFill>
                  <a:schemeClr val="tx1"/>
                </a:solidFill>
              </a:rPr>
              <a:t> with a setup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isn’t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performing</a:t>
            </a:r>
            <a:r>
              <a:rPr lang="it-IT" dirty="0">
                <a:solidFill>
                  <a:schemeClr val="tx1"/>
                </a:solidFill>
              </a:rPr>
              <a:t>, the </a:t>
            </a:r>
            <a:r>
              <a:rPr lang="it-IT" dirty="0" err="1">
                <a:solidFill>
                  <a:schemeClr val="tx1"/>
                </a:solidFill>
              </a:rPr>
              <a:t>difference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dirty="0" err="1">
                <a:solidFill>
                  <a:schemeClr val="tx1"/>
                </a:solidFill>
              </a:rPr>
              <a:t>terms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can be of some seconds.</a:t>
            </a: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also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to take </a:t>
            </a:r>
            <a:r>
              <a:rPr lang="it-IT" dirty="0" err="1">
                <a:solidFill>
                  <a:schemeClr val="tx1"/>
                </a:solidFill>
              </a:rPr>
              <a:t>into</a:t>
            </a:r>
            <a:r>
              <a:rPr lang="it-IT" dirty="0">
                <a:solidFill>
                  <a:schemeClr val="tx1"/>
                </a:solidFill>
              </a:rPr>
              <a:t> account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Python on the </a:t>
            </a:r>
            <a:r>
              <a:rPr lang="it-IT" dirty="0" err="1">
                <a:solidFill>
                  <a:schemeClr val="tx1"/>
                </a:solidFill>
              </a:rPr>
              <a:t>Broadcom</a:t>
            </a:r>
            <a:r>
              <a:rPr lang="it-IT" dirty="0">
                <a:solidFill>
                  <a:schemeClr val="tx1"/>
                </a:solidFill>
              </a:rPr>
              <a:t> CPU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installed</a:t>
            </a:r>
            <a:r>
              <a:rPr lang="it-IT" dirty="0">
                <a:solidFill>
                  <a:schemeClr val="tx1"/>
                </a:solidFill>
              </a:rPr>
              <a:t> on a </a:t>
            </a:r>
            <a:r>
              <a:rPr lang="it-IT" dirty="0" err="1">
                <a:solidFill>
                  <a:schemeClr val="tx1"/>
                </a:solidFill>
              </a:rPr>
              <a:t>Rapberry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Pi</a:t>
            </a:r>
            <a:r>
              <a:rPr lang="it-IT" dirty="0">
                <a:solidFill>
                  <a:schemeClr val="tx1"/>
                </a:solidFill>
              </a:rPr>
              <a:t> 4 </a:t>
            </a:r>
            <a:r>
              <a:rPr lang="it-IT" dirty="0" err="1">
                <a:solidFill>
                  <a:schemeClr val="tx1"/>
                </a:solidFill>
              </a:rPr>
              <a:t>runs</a:t>
            </a:r>
            <a:r>
              <a:rPr lang="it-IT" dirty="0">
                <a:solidFill>
                  <a:schemeClr val="tx1"/>
                </a:solidFill>
              </a:rPr>
              <a:t> in single core, </a:t>
            </a:r>
            <a:r>
              <a:rPr lang="it-IT" dirty="0" err="1">
                <a:solidFill>
                  <a:schemeClr val="tx1"/>
                </a:solidFill>
              </a:rPr>
              <a:t>altough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four</a:t>
            </a:r>
            <a:r>
              <a:rPr lang="it-IT" dirty="0">
                <a:solidFill>
                  <a:schemeClr val="tx1"/>
                </a:solidFill>
              </a:rPr>
              <a:t> cores, </a:t>
            </a:r>
            <a:r>
              <a:rPr lang="it-IT" dirty="0" err="1">
                <a:solidFill>
                  <a:schemeClr val="tx1"/>
                </a:solidFill>
              </a:rPr>
              <a:t>meaning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the performance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a </a:t>
            </a:r>
            <a:r>
              <a:rPr lang="it-IT" dirty="0" err="1">
                <a:solidFill>
                  <a:schemeClr val="tx1"/>
                </a:solidFill>
              </a:rPr>
              <a:t>bottleneck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76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introduction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CAHD is an effective anonymization technique for sparse, high-dimensional data, it relies on a novel data representation, in the form of a band matrix, which captures the correlation within the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CAHD achieves superior data utility compared to existing state-of-the-art, and it also yields reduced computational overhead.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definitions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Set of transactions that must be anonymized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},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Set of items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SD, Sensitive Data, the set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of items that </a:t>
                </a:r>
                <a:r>
                  <a:rPr lang="it-IT" dirty="0" err="1">
                    <a:solidFill>
                      <a:schemeClr val="tx1"/>
                    </a:solidFill>
                  </a:rPr>
                  <a:t>represent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threat</a:t>
                </a:r>
                <a:r>
                  <a:rPr lang="it-IT" dirty="0">
                    <a:solidFill>
                      <a:schemeClr val="tx1"/>
                    </a:solidFill>
                  </a:rPr>
                  <a:t> to privacy if </a:t>
                </a:r>
                <a:r>
                  <a:rPr lang="it-IT" dirty="0" err="1">
                    <a:solidFill>
                      <a:schemeClr val="tx1"/>
                    </a:solidFill>
                  </a:rPr>
                  <a:t>associated</a:t>
                </a:r>
                <a:r>
                  <a:rPr lang="it-IT" dirty="0">
                    <a:solidFill>
                      <a:schemeClr val="tx1"/>
                    </a:solidFill>
                  </a:rPr>
                  <a:t> with a </a:t>
                </a:r>
                <a:r>
                  <a:rPr lang="it-IT" dirty="0" err="1">
                    <a:solidFill>
                      <a:schemeClr val="tx1"/>
                    </a:solidFill>
                  </a:rPr>
                  <a:t>certain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transaction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QID,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rest</a:t>
                </a:r>
                <a:r>
                  <a:rPr lang="it-IT" dirty="0">
                    <a:solidFill>
                      <a:schemeClr val="tx1"/>
                    </a:solidFill>
                  </a:rPr>
                  <a:t> of the items in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non-sensitive and we denote them as </a:t>
                </a:r>
                <a:r>
                  <a:rPr lang="it-IT" dirty="0">
                    <a:solidFill>
                      <a:schemeClr val="tx1"/>
                    </a:solidFill>
                  </a:rPr>
                  <a:t>Quasi-</a:t>
                </a:r>
                <a:r>
                  <a:rPr lang="it-IT" dirty="0" err="1">
                    <a:solidFill>
                      <a:schemeClr val="tx1"/>
                    </a:solidFill>
                  </a:rPr>
                  <a:t>Identifiers</a:t>
                </a:r>
                <a:r>
                  <a:rPr lang="it-IT" dirty="0">
                    <a:solidFill>
                      <a:schemeClr val="tx1"/>
                    </a:solidFill>
                  </a:rPr>
                  <a:t>. A</a:t>
                </a:r>
                <a:r>
                  <a:rPr lang="en-US" dirty="0">
                    <a:solidFill>
                      <a:schemeClr val="tx1"/>
                    </a:solidFill>
                  </a:rPr>
                  <a:t>n attacker can join the QID with external </a:t>
                </a:r>
                <a:r>
                  <a:rPr lang="en-US" dirty="0" err="1">
                    <a:solidFill>
                      <a:schemeClr val="tx1"/>
                    </a:solidFill>
                  </a:rPr>
                  <a:t>informations</a:t>
                </a:r>
                <a:r>
                  <a:rPr lang="en-US" dirty="0">
                    <a:solidFill>
                      <a:schemeClr val="tx1"/>
                    </a:solidFill>
                  </a:rPr>
                  <a:t> to reidentify individual records.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1261" b="-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45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Anonymized Transaction data should satisfy two requirements: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Privacy requirements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Utility requirements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behaviour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based</a:t>
            </a:r>
            <a:r>
              <a:rPr lang="it-IT" dirty="0">
                <a:solidFill>
                  <a:schemeClr val="tx1"/>
                </a:solidFill>
              </a:rPr>
              <a:t> on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steps: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Band Matrix using Reverse Cuthill-McKee Algorithm (RCM) to fulfill utility requirement.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Anonymized Groups to fulfill privacy requirement.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7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Privacy </a:t>
            </a:r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occurrences for sensitive items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group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privacy degree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= 1 … 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the number of occurrences of the sensitive item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privacy degree in the whole partitioning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980" r="-1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0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Utility </a:t>
            </a:r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We </a:t>
                </a:r>
                <a:r>
                  <a:rPr lang="it-IT" dirty="0" err="1">
                    <a:solidFill>
                      <a:schemeClr val="tx1"/>
                    </a:solidFill>
                  </a:rPr>
                  <a:t>determine</a:t>
                </a:r>
                <a:r>
                  <a:rPr lang="it-IT" dirty="0">
                    <a:solidFill>
                      <a:schemeClr val="tx1"/>
                    </a:solidFill>
                  </a:rPr>
                  <a:t> the utility of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anonymized</a:t>
                </a:r>
                <a:r>
                  <a:rPr lang="it-IT" dirty="0">
                    <a:solidFill>
                      <a:schemeClr val="tx1"/>
                    </a:solidFill>
                  </a:rPr>
                  <a:t>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as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distance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between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real</a:t>
                </a:r>
                <a:r>
                  <a:rPr lang="it-IT" dirty="0">
                    <a:solidFill>
                      <a:schemeClr val="tx1"/>
                    </a:solidFill>
                  </a:rPr>
                  <a:t> and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estimated</a:t>
                </a:r>
                <a:r>
                  <a:rPr lang="it-IT" dirty="0">
                    <a:solidFill>
                      <a:schemeClr val="tx1"/>
                    </a:solidFill>
                  </a:rPr>
                  <a:t> pdf over </a:t>
                </a:r>
                <a:r>
                  <a:rPr lang="it-IT" dirty="0" err="1">
                    <a:solidFill>
                      <a:schemeClr val="tx1"/>
                    </a:solidFill>
                  </a:rPr>
                  <a:t>all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cells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measured</a:t>
                </a:r>
                <a:r>
                  <a:rPr lang="it-IT" dirty="0">
                    <a:solidFill>
                      <a:schemeClr val="tx1"/>
                    </a:solidFill>
                  </a:rPr>
                  <a:t> by 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is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meaningful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metric</a:t>
                </a:r>
                <a:r>
                  <a:rPr lang="it-IT" dirty="0">
                    <a:solidFill>
                      <a:schemeClr val="tx1"/>
                    </a:solidFill>
                  </a:rPr>
                  <a:t> to </a:t>
                </a:r>
                <a:r>
                  <a:rPr lang="it-IT" dirty="0" err="1">
                    <a:solidFill>
                      <a:schemeClr val="tx1"/>
                    </a:solidFill>
                  </a:rPr>
                  <a:t>evaluate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amount</a:t>
                </a:r>
                <a:r>
                  <a:rPr lang="it-IT" dirty="0">
                    <a:solidFill>
                      <a:schemeClr val="tx1"/>
                    </a:solidFill>
                  </a:rPr>
                  <a:t> of information </a:t>
                </a:r>
                <a:r>
                  <a:rPr lang="it-IT" dirty="0" err="1">
                    <a:solidFill>
                      <a:schemeClr val="tx1"/>
                    </a:solidFill>
                  </a:rPr>
                  <a:t>loss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incurred</a:t>
                </a:r>
                <a:r>
                  <a:rPr lang="it-IT" dirty="0">
                    <a:solidFill>
                      <a:schemeClr val="tx1"/>
                    </a:solidFill>
                  </a:rPr>
                  <a:t> by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anonymization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𝑑𝑖𝑣𝑒𝑟𝑔𝑒𝑛𝑐𝑒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𝐸𝑠𝑡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func>
                          <m:func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𝐴𝑐𝑡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1261" r="-1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25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TESting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evaluated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our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implementation</a:t>
            </a:r>
            <a:r>
              <a:rPr lang="it-IT" dirty="0">
                <a:solidFill>
                  <a:schemeClr val="tx1"/>
                </a:solidFill>
              </a:rPr>
              <a:t> of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differents</a:t>
            </a:r>
            <a:r>
              <a:rPr lang="it-IT" dirty="0">
                <a:solidFill>
                  <a:schemeClr val="tx1"/>
                </a:solidFill>
              </a:rPr>
              <a:t> datasets, </a:t>
            </a:r>
            <a:r>
              <a:rPr lang="en-US" dirty="0">
                <a:solidFill>
                  <a:schemeClr val="tx1"/>
                </a:solidFill>
              </a:rPr>
              <a:t>BMSWebView1 (BMS1) and BMSWebView2 (BMS2), using a thousand items.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We have organized the data as a band matrix, so that consecutive rows are likely to share a large number of common items. Band matrix organization has been acknowledged as a beneficial mode to represent sparse data in various scientific applications.</a:t>
            </a:r>
          </a:p>
          <a:p>
            <a:pPr>
              <a:lnSpc>
                <a:spcPct val="120000"/>
              </a:lnSpc>
            </a:pPr>
            <a:r>
              <a:rPr lang="it-IT" dirty="0">
                <a:solidFill>
                  <a:schemeClr val="tx1"/>
                </a:solidFill>
              </a:rPr>
              <a:t>The </a:t>
            </a:r>
            <a:r>
              <a:rPr lang="it-IT" dirty="0" err="1">
                <a:solidFill>
                  <a:schemeClr val="tx1"/>
                </a:solidFill>
              </a:rPr>
              <a:t>differences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between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initial</a:t>
            </a:r>
            <a:r>
              <a:rPr lang="it-IT" dirty="0">
                <a:solidFill>
                  <a:schemeClr val="tx1"/>
                </a:solidFill>
              </a:rPr>
              <a:t> dataset and the band </a:t>
            </a:r>
            <a:r>
              <a:rPr lang="it-IT" dirty="0" err="1">
                <a:solidFill>
                  <a:schemeClr val="tx1"/>
                </a:solidFill>
              </a:rPr>
              <a:t>matrix</a:t>
            </a:r>
            <a:r>
              <a:rPr lang="it-IT" dirty="0">
                <a:solidFill>
                  <a:schemeClr val="tx1"/>
                </a:solidFill>
              </a:rPr>
              <a:t> are:</a:t>
            </a:r>
          </a:p>
        </p:txBody>
      </p:sp>
    </p:spTree>
    <p:extLst>
      <p:ext uri="{BB962C8B-B14F-4D97-AF65-F5344CB8AC3E}">
        <p14:creationId xmlns:p14="http://schemas.microsoft.com/office/powerpoint/2010/main" val="90538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D8F9556E-DB88-47A0-A2C9-BFB267D9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58" y="1875840"/>
            <a:ext cx="5486400" cy="4114800"/>
          </a:xfrm>
        </p:spPr>
      </p:pic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D7156655-EA38-48F3-BB71-30FA7AB0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67" y="1875840"/>
            <a:ext cx="5486400" cy="41148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</p:spTree>
    <p:extLst>
      <p:ext uri="{BB962C8B-B14F-4D97-AF65-F5344CB8AC3E}">
        <p14:creationId xmlns:p14="http://schemas.microsoft.com/office/powerpoint/2010/main" val="25206138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820</TotalTime>
  <Words>692</Words>
  <Application>Microsoft Office PowerPoint</Application>
  <PresentationFormat>Widescreen</PresentationFormat>
  <Paragraphs>69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Univers</vt:lpstr>
      <vt:lpstr>GradientUnivers</vt:lpstr>
      <vt:lpstr>Correlation-aware anonymization of high-dimensional data (CAHD)</vt:lpstr>
      <vt:lpstr>introduction</vt:lpstr>
      <vt:lpstr>definitions</vt:lpstr>
      <vt:lpstr>requirements</vt:lpstr>
      <vt:lpstr>behaviour</vt:lpstr>
      <vt:lpstr>Privacy requirements</vt:lpstr>
      <vt:lpstr>Utility requirements</vt:lpstr>
      <vt:lpstr>TESting</vt:lpstr>
      <vt:lpstr>DIFFERENCES ON BMS1</vt:lpstr>
      <vt:lpstr>DIFFERENCES ON BMS2</vt:lpstr>
      <vt:lpstr>TESting</vt:lpstr>
      <vt:lpstr>DIFFERENCES ON BMS1</vt:lpstr>
      <vt:lpstr>DIFFERENCES ON BMS2</vt:lpstr>
      <vt:lpstr>Evaluation of rcm</vt:lpstr>
      <vt:lpstr>Test without rcm 3900x</vt:lpstr>
      <vt:lpstr>Test with rcm 3900x</vt:lpstr>
      <vt:lpstr>Test without rcm bcm2711</vt:lpstr>
      <vt:lpstr>Test with rcm bcm2711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Luca Repetto</dc:creator>
  <cp:lastModifiedBy>Luca</cp:lastModifiedBy>
  <cp:revision>62</cp:revision>
  <dcterms:created xsi:type="dcterms:W3CDTF">2021-05-22T10:05:44Z</dcterms:created>
  <dcterms:modified xsi:type="dcterms:W3CDTF">2021-06-14T10:47:59Z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