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06" r:id="rId5"/>
    <p:sldId id="315" r:id="rId6"/>
    <p:sldId id="319" r:id="rId7"/>
    <p:sldId id="316" r:id="rId8"/>
    <p:sldId id="321" r:id="rId9"/>
    <p:sldId id="317" r:id="rId10"/>
    <p:sldId id="318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4" r:id="rId22"/>
    <p:sldId id="33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09/06/2021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09/06/2021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59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evaluate</a:t>
            </a:r>
            <a:r>
              <a:rPr lang="it-IT" sz="2600" dirty="0">
                <a:solidFill>
                  <a:schemeClr val="tx1"/>
                </a:solidFill>
              </a:rPr>
              <a:t> the Reverse </a:t>
            </a:r>
            <a:r>
              <a:rPr lang="it-IT" sz="2600" dirty="0" err="1">
                <a:solidFill>
                  <a:schemeClr val="tx1"/>
                </a:solidFill>
              </a:rPr>
              <a:t>Cuthill-McKee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algorithm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that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implemented</a:t>
            </a:r>
            <a:r>
              <a:rPr lang="it-IT" sz="2600" dirty="0">
                <a:solidFill>
                  <a:schemeClr val="tx1"/>
                </a:solidFill>
              </a:rPr>
              <a:t> to </a:t>
            </a:r>
            <a:r>
              <a:rPr lang="it-IT" sz="2600" dirty="0" err="1">
                <a:solidFill>
                  <a:schemeClr val="tx1"/>
                </a:solidFill>
              </a:rPr>
              <a:t>simplify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grouping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operations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plotted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differences</a:t>
            </a:r>
            <a:r>
              <a:rPr lang="it-IT" sz="2600" dirty="0">
                <a:solidFill>
                  <a:schemeClr val="tx1"/>
                </a:solidFill>
              </a:rPr>
              <a:t> in </a:t>
            </a:r>
            <a:r>
              <a:rPr lang="it-IT" sz="2600" dirty="0" err="1">
                <a:solidFill>
                  <a:schemeClr val="tx1"/>
                </a:solidFill>
              </a:rPr>
              <a:t>terms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execution</a:t>
            </a:r>
            <a:r>
              <a:rPr lang="it-IT" sz="2600" dirty="0">
                <a:solidFill>
                  <a:schemeClr val="tx1"/>
                </a:solidFill>
              </a:rPr>
              <a:t> time and </a:t>
            </a:r>
            <a:r>
              <a:rPr lang="it-IT" sz="2600" dirty="0" err="1">
                <a:solidFill>
                  <a:schemeClr val="tx1"/>
                </a:solidFill>
              </a:rPr>
              <a:t>reconstruction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error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between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usage</a:t>
            </a:r>
            <a:r>
              <a:rPr lang="it-IT" sz="2600" dirty="0">
                <a:solidFill>
                  <a:schemeClr val="tx1"/>
                </a:solidFill>
              </a:rPr>
              <a:t> of RCM and </a:t>
            </a:r>
            <a:r>
              <a:rPr lang="it-IT" sz="2600" dirty="0" err="1">
                <a:solidFill>
                  <a:schemeClr val="tx1"/>
                </a:solidFill>
              </a:rPr>
              <a:t>without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it</a:t>
            </a:r>
            <a:r>
              <a:rPr lang="it-IT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an idea on the impact on the </a:t>
            </a:r>
            <a:r>
              <a:rPr lang="it-IT" sz="2600" dirty="0" err="1">
                <a:solidFill>
                  <a:schemeClr val="tx1"/>
                </a:solidFill>
              </a:rPr>
              <a:t>resources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our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implementation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used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two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different</a:t>
            </a:r>
            <a:r>
              <a:rPr lang="it-IT" sz="2600" dirty="0">
                <a:solidFill>
                  <a:schemeClr val="tx1"/>
                </a:solidFill>
              </a:rPr>
              <a:t> setups, an AMD </a:t>
            </a:r>
            <a:r>
              <a:rPr lang="it-IT" sz="2600" dirty="0" err="1">
                <a:solidFill>
                  <a:schemeClr val="tx1"/>
                </a:solidFill>
              </a:rPr>
              <a:t>Ryzen</a:t>
            </a:r>
            <a:r>
              <a:rPr lang="it-IT" sz="2600" dirty="0">
                <a:solidFill>
                  <a:schemeClr val="tx1"/>
                </a:solidFill>
              </a:rPr>
              <a:t> 9 3900x @ 4.6 GHz with 16 GB DDR4 @ 3200 MHz and a </a:t>
            </a:r>
            <a:r>
              <a:rPr lang="it-IT" sz="2600" dirty="0" err="1">
                <a:solidFill>
                  <a:schemeClr val="tx1"/>
                </a:solidFill>
              </a:rPr>
              <a:t>Broadcom</a:t>
            </a:r>
            <a:r>
              <a:rPr lang="it-IT" sz="2600" dirty="0">
                <a:solidFill>
                  <a:schemeClr val="tx1"/>
                </a:solidFill>
              </a:rPr>
              <a:t> BCM2711 @ 1.5 GHz with 8 GB LPDDR4 @ </a:t>
            </a:r>
            <a:r>
              <a:rPr lang="it-IT" sz="2600">
                <a:solidFill>
                  <a:schemeClr val="tx1"/>
                </a:solidFill>
              </a:rPr>
              <a:t>3200 MHz.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3900x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C10359-CA26-43BE-9AE2-8E913397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14E1AF-A5E8-41CC-B28E-797F242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3900x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255F73-AA06-4273-AAF0-B0971DCA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AB8974-2ABF-4C1D-A2A6-6180F423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bcm2711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141EBB-02C6-4725-81E3-A7C0AA36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7F1D62-8C19-4E35-9BAC-FDDD6BBF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bcm2711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36F8BAB-1008-46DE-9427-CF0EBCEF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7B272B-53D4-4251-96BD-423E3549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3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Conclusions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A987C-AED4-48E5-97EA-7FB182B6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see</a:t>
            </a:r>
            <a:r>
              <a:rPr lang="it-IT" dirty="0">
                <a:solidFill>
                  <a:schemeClr val="tx1"/>
                </a:solidFill>
              </a:rPr>
              <a:t> from the plots, testing the code on the 3900x </a:t>
            </a:r>
            <a:r>
              <a:rPr lang="it-IT" dirty="0" err="1">
                <a:solidFill>
                  <a:schemeClr val="tx1"/>
                </a:solidFill>
              </a:rPr>
              <a:t>gives</a:t>
            </a:r>
            <a:r>
              <a:rPr lang="it-IT" dirty="0">
                <a:solidFill>
                  <a:schemeClr val="tx1"/>
                </a:solidFill>
              </a:rPr>
              <a:t> comparable </a:t>
            </a:r>
            <a:r>
              <a:rPr lang="it-IT" dirty="0" err="1">
                <a:solidFill>
                  <a:schemeClr val="tx1"/>
                </a:solidFill>
              </a:rPr>
              <a:t>values</a:t>
            </a:r>
            <a:r>
              <a:rPr lang="it-IT" dirty="0">
                <a:solidFill>
                  <a:schemeClr val="tx1"/>
                </a:solidFill>
              </a:rPr>
              <a:t> running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and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the RCM, </a:t>
            </a:r>
            <a:r>
              <a:rPr lang="it-IT" dirty="0" err="1">
                <a:solidFill>
                  <a:schemeClr val="tx1"/>
                </a:solidFill>
              </a:rPr>
              <a:t>instead</a:t>
            </a:r>
            <a:r>
              <a:rPr lang="it-IT" dirty="0">
                <a:solidFill>
                  <a:schemeClr val="tx1"/>
                </a:solidFill>
              </a:rPr>
              <a:t> with a setup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isn’t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performing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difference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terms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can be of some seconds.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to take </a:t>
            </a:r>
            <a:r>
              <a:rPr lang="it-IT" dirty="0" err="1">
                <a:solidFill>
                  <a:schemeClr val="tx1"/>
                </a:solidFill>
              </a:rPr>
              <a:t>into</a:t>
            </a:r>
            <a:r>
              <a:rPr lang="it-IT" dirty="0">
                <a:solidFill>
                  <a:schemeClr val="tx1"/>
                </a:solidFill>
              </a:rPr>
              <a:t> account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Python on the </a:t>
            </a:r>
            <a:r>
              <a:rPr lang="it-IT" dirty="0" err="1">
                <a:solidFill>
                  <a:schemeClr val="tx1"/>
                </a:solidFill>
              </a:rPr>
              <a:t>Broadcom</a:t>
            </a:r>
            <a:r>
              <a:rPr lang="it-IT" dirty="0">
                <a:solidFill>
                  <a:schemeClr val="tx1"/>
                </a:solidFill>
              </a:rPr>
              <a:t> CPU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installed</a:t>
            </a:r>
            <a:r>
              <a:rPr lang="it-IT" dirty="0">
                <a:solidFill>
                  <a:schemeClr val="tx1"/>
                </a:solidFill>
              </a:rPr>
              <a:t> on a </a:t>
            </a:r>
            <a:r>
              <a:rPr lang="it-IT" dirty="0" err="1">
                <a:solidFill>
                  <a:schemeClr val="tx1"/>
                </a:solidFill>
              </a:rPr>
              <a:t>Rapberry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Pi</a:t>
            </a:r>
            <a:r>
              <a:rPr lang="it-IT" dirty="0">
                <a:solidFill>
                  <a:schemeClr val="tx1"/>
                </a:solidFill>
              </a:rPr>
              <a:t> 4 </a:t>
            </a:r>
            <a:r>
              <a:rPr lang="it-IT" dirty="0" err="1">
                <a:solidFill>
                  <a:schemeClr val="tx1"/>
                </a:solidFill>
              </a:rPr>
              <a:t>runs</a:t>
            </a:r>
            <a:r>
              <a:rPr lang="it-IT" dirty="0">
                <a:solidFill>
                  <a:schemeClr val="tx1"/>
                </a:solidFill>
              </a:rPr>
              <a:t> in single core, </a:t>
            </a:r>
            <a:r>
              <a:rPr lang="it-IT" dirty="0" err="1">
                <a:solidFill>
                  <a:schemeClr val="tx1"/>
                </a:solidFill>
              </a:rPr>
              <a:t>altough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four</a:t>
            </a:r>
            <a:r>
              <a:rPr lang="it-IT" dirty="0">
                <a:solidFill>
                  <a:schemeClr val="tx1"/>
                </a:solidFill>
              </a:rPr>
              <a:t> cores, </a:t>
            </a:r>
            <a:r>
              <a:rPr lang="it-IT" dirty="0" err="1">
                <a:solidFill>
                  <a:schemeClr val="tx1"/>
                </a:solidFill>
              </a:rPr>
              <a:t>meaning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the performance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a </a:t>
            </a:r>
            <a:r>
              <a:rPr lang="it-IT" dirty="0" err="1">
                <a:solidFill>
                  <a:schemeClr val="tx1"/>
                </a:solidFill>
              </a:rPr>
              <a:t>bottleneck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definitions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Set of transactions that must be anonymized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Set of items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SD, Sensitive Data, the set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of items that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threat</a:t>
                </a:r>
                <a:r>
                  <a:rPr lang="it-IT" dirty="0">
                    <a:solidFill>
                      <a:schemeClr val="tx1"/>
                    </a:solidFill>
                  </a:rPr>
                  <a:t> to privacy if </a:t>
                </a:r>
                <a:r>
                  <a:rPr lang="it-IT" dirty="0" err="1">
                    <a:solidFill>
                      <a:schemeClr val="tx1"/>
                    </a:solidFill>
                  </a:rPr>
                  <a:t>associated</a:t>
                </a:r>
                <a:r>
                  <a:rPr lang="it-IT" dirty="0">
                    <a:solidFill>
                      <a:schemeClr val="tx1"/>
                    </a:solidFill>
                  </a:rPr>
                  <a:t> with a </a:t>
                </a:r>
                <a:r>
                  <a:rPr lang="it-IT" dirty="0" err="1">
                    <a:solidFill>
                      <a:schemeClr val="tx1"/>
                    </a:solidFill>
                  </a:rPr>
                  <a:t>certain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transaction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QID,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rest</a:t>
                </a:r>
                <a:r>
                  <a:rPr lang="it-IT" dirty="0">
                    <a:solidFill>
                      <a:schemeClr val="tx1"/>
                    </a:solidFill>
                  </a:rPr>
                  <a:t> of the items in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non-sensitive and we denote them as </a:t>
                </a:r>
                <a:r>
                  <a:rPr lang="it-IT" dirty="0">
                    <a:solidFill>
                      <a:schemeClr val="tx1"/>
                    </a:solidFill>
                  </a:rPr>
                  <a:t>Quasi-</a:t>
                </a:r>
                <a:r>
                  <a:rPr lang="it-IT" dirty="0" err="1">
                    <a:solidFill>
                      <a:schemeClr val="tx1"/>
                    </a:solidFill>
                  </a:rPr>
                  <a:t>Identifiers</a:t>
                </a:r>
                <a:r>
                  <a:rPr lang="it-IT" dirty="0">
                    <a:solidFill>
                      <a:schemeClr val="tx1"/>
                    </a:solidFill>
                  </a:rPr>
                  <a:t>. A</a:t>
                </a:r>
                <a:r>
                  <a:rPr lang="en-US" dirty="0">
                    <a:solidFill>
                      <a:schemeClr val="tx1"/>
                    </a:solidFill>
                  </a:rPr>
                  <a:t>n attacker can join the QID with external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informations</a:t>
                </a:r>
                <a:r>
                  <a:rPr lang="en-US" dirty="0">
                    <a:solidFill>
                      <a:schemeClr val="tx1"/>
                    </a:solidFill>
                  </a:rPr>
                  <a:t> to reidentify individual records.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b="-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5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Anonymized Transaction data should satisfy two requirements: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Privacy requirements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Utility requirements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Privacy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980" r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Utility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We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r="-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We have organized the data as a band matrix, so that consecutive rows are likely to share a large number of common items. Band matrix organization has been acknowledged as a beneficial mode to represent sparse data in various scientific applications.</a:t>
            </a:r>
          </a:p>
          <a:p>
            <a:pPr>
              <a:lnSpc>
                <a:spcPct val="120000"/>
              </a:lnSpc>
            </a:pP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differences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between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initial</a:t>
            </a:r>
            <a:r>
              <a:rPr lang="it-IT" dirty="0">
                <a:solidFill>
                  <a:schemeClr val="tx1"/>
                </a:solidFill>
              </a:rPr>
              <a:t> dataset and the 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are: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8" y="1875840"/>
            <a:ext cx="5486400" cy="4114800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486400" cy="4114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779</TotalTime>
  <Words>692</Words>
  <Application>Microsoft Office PowerPoint</Application>
  <PresentationFormat>Widescreen</PresentationFormat>
  <Paragraphs>69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Univers</vt:lpstr>
      <vt:lpstr>GradientUnivers</vt:lpstr>
      <vt:lpstr>Correlation-aware anonymization of high-dimensional data (CAHD)</vt:lpstr>
      <vt:lpstr>introduction</vt:lpstr>
      <vt:lpstr>definitions</vt:lpstr>
      <vt:lpstr>requirements</vt:lpstr>
      <vt:lpstr>behaviour</vt:lpstr>
      <vt:lpstr>Privacy requirements</vt:lpstr>
      <vt:lpstr>Utility requirements</vt:lpstr>
      <vt:lpstr>TESting</vt:lpstr>
      <vt:lpstr>DIFFERENCES ON BMS1</vt:lpstr>
      <vt:lpstr>DIFFERENCES ON BMS2</vt:lpstr>
      <vt:lpstr>TESting</vt:lpstr>
      <vt:lpstr>DIFFERENCES ON BMS1</vt:lpstr>
      <vt:lpstr>DIFFERENCES ON BMS2</vt:lpstr>
      <vt:lpstr>Evaluation of rcm</vt:lpstr>
      <vt:lpstr>Test without rcm 3900x</vt:lpstr>
      <vt:lpstr>Test with rcm 3900x</vt:lpstr>
      <vt:lpstr>Test without rcm bcm2711</vt:lpstr>
      <vt:lpstr>Test with rcm bcm2711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</cp:lastModifiedBy>
  <cp:revision>60</cp:revision>
  <dcterms:created xsi:type="dcterms:W3CDTF">2021-05-22T10:05:44Z</dcterms:created>
  <dcterms:modified xsi:type="dcterms:W3CDTF">2021-06-09T15:49:13Z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