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2"/>
  </p:notesMasterIdLst>
  <p:handoutMasterIdLst>
    <p:handoutMasterId r:id="rId23"/>
  </p:handoutMasterIdLst>
  <p:sldIdLst>
    <p:sldId id="306" r:id="rId5"/>
    <p:sldId id="315" r:id="rId6"/>
    <p:sldId id="335" r:id="rId7"/>
    <p:sldId id="321" r:id="rId8"/>
    <p:sldId id="317" r:id="rId9"/>
    <p:sldId id="322" r:id="rId10"/>
    <p:sldId id="324" r:id="rId11"/>
    <p:sldId id="325" r:id="rId12"/>
    <p:sldId id="326" r:id="rId13"/>
    <p:sldId id="327" r:id="rId14"/>
    <p:sldId id="328" r:id="rId15"/>
    <p:sldId id="329" r:id="rId16"/>
    <p:sldId id="336" r:id="rId17"/>
    <p:sldId id="338" r:id="rId18"/>
    <p:sldId id="337" r:id="rId19"/>
    <p:sldId id="339" r:id="rId20"/>
    <p:sldId id="332" r:id="rId2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" initials="L" lastIdx="1" clrIdx="0">
    <p:extLst>
      <p:ext uri="{19B8F6BF-5375-455C-9EA6-DF929625EA0E}">
        <p15:presenceInfo xmlns:p15="http://schemas.microsoft.com/office/powerpoint/2012/main" userId="d95489d15ca345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16/06/2021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16/06/2021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00"/>
            </a:gs>
            <a:gs pos="0">
              <a:srgbClr val="00B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959" y="585216"/>
            <a:ext cx="8910872" cy="2843784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5400" spc="400" dirty="0" err="1">
                <a:solidFill>
                  <a:schemeClr val="tx1"/>
                </a:solidFill>
              </a:rPr>
              <a:t>Correlation-aware</a:t>
            </a:r>
            <a:r>
              <a:rPr lang="it-IT" sz="5400" spc="400" dirty="0">
                <a:solidFill>
                  <a:schemeClr val="tx1"/>
                </a:solidFill>
              </a:rPr>
              <a:t> </a:t>
            </a:r>
            <a:r>
              <a:rPr lang="it-IT" sz="5400" spc="400" dirty="0" err="1">
                <a:solidFill>
                  <a:schemeClr val="tx1"/>
                </a:solidFill>
              </a:rPr>
              <a:t>anonymization</a:t>
            </a:r>
            <a:r>
              <a:rPr lang="it-IT" sz="5400" spc="400" dirty="0">
                <a:solidFill>
                  <a:schemeClr val="tx1"/>
                </a:solidFill>
              </a:rPr>
              <a:t> of high-</a:t>
            </a:r>
            <a:r>
              <a:rPr lang="it-IT" sz="5400" spc="400" dirty="0" err="1">
                <a:solidFill>
                  <a:schemeClr val="tx1"/>
                </a:solidFill>
              </a:rPr>
              <a:t>dimensional</a:t>
            </a:r>
            <a:r>
              <a:rPr lang="it-IT" sz="5400" spc="400" dirty="0">
                <a:solidFill>
                  <a:schemeClr val="tx1"/>
                </a:solidFill>
              </a:rPr>
              <a:t> data (CAHD)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838" y="4966346"/>
            <a:ext cx="5093208" cy="1197864"/>
          </a:xfrm>
        </p:spPr>
        <p:txBody>
          <a:bodyPr rtlCol="0"/>
          <a:lstStyle/>
          <a:p>
            <a:pPr rtl="0"/>
            <a:r>
              <a:rPr lang="it-IT" sz="2000" b="1" dirty="0">
                <a:solidFill>
                  <a:schemeClr val="tx1"/>
                </a:solidFill>
              </a:rPr>
              <a:t>Fabrizio Durante</a:t>
            </a:r>
          </a:p>
          <a:p>
            <a:pPr rtl="0"/>
            <a:r>
              <a:rPr lang="it-IT" b="1" dirty="0">
                <a:solidFill>
                  <a:schemeClr val="tx1"/>
                </a:solidFill>
              </a:rPr>
              <a:t>Luca Repetto</a:t>
            </a:r>
          </a:p>
          <a:p>
            <a:pPr rtl="0"/>
            <a:r>
              <a:rPr lang="it-IT" b="1" dirty="0">
                <a:solidFill>
                  <a:schemeClr val="tx1"/>
                </a:solidFill>
              </a:rPr>
              <a:t>Matteo Salvatore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DIFFERENCES ON BMS1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71C04B7-3772-41A1-9398-28FFDDED7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0E0547D-B2CC-4125-B03F-D56056399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1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DIFFERENCES ON BMS2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027C03D-8FA5-4381-ADF7-9CEC43DEB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13D3AD1-D701-4F46-8B56-3046C78CC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599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7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Evaluation of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835150"/>
            <a:ext cx="10771632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it-IT" sz="2600" dirty="0">
                <a:solidFill>
                  <a:schemeClr val="tx1"/>
                </a:solidFill>
              </a:rPr>
              <a:t>To </a:t>
            </a:r>
            <a:r>
              <a:rPr lang="it-IT" sz="2600" dirty="0" err="1">
                <a:solidFill>
                  <a:schemeClr val="tx1"/>
                </a:solidFill>
              </a:rPr>
              <a:t>evaluate</a:t>
            </a:r>
            <a:r>
              <a:rPr lang="it-IT" sz="2600" dirty="0">
                <a:solidFill>
                  <a:schemeClr val="tx1"/>
                </a:solidFill>
              </a:rPr>
              <a:t> the Reverse </a:t>
            </a:r>
            <a:r>
              <a:rPr lang="it-IT" sz="2600" dirty="0" err="1">
                <a:solidFill>
                  <a:schemeClr val="tx1"/>
                </a:solidFill>
              </a:rPr>
              <a:t>Cuthill-McKee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algorithm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that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we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implemented</a:t>
            </a:r>
            <a:r>
              <a:rPr lang="it-IT" sz="2600" dirty="0">
                <a:solidFill>
                  <a:schemeClr val="tx1"/>
                </a:solidFill>
              </a:rPr>
              <a:t> to </a:t>
            </a:r>
            <a:r>
              <a:rPr lang="it-IT" sz="2600" dirty="0" err="1">
                <a:solidFill>
                  <a:schemeClr val="tx1"/>
                </a:solidFill>
              </a:rPr>
              <a:t>simplify</a:t>
            </a:r>
            <a:r>
              <a:rPr lang="it-IT" sz="2600" dirty="0">
                <a:solidFill>
                  <a:schemeClr val="tx1"/>
                </a:solidFill>
              </a:rPr>
              <a:t> the </a:t>
            </a:r>
            <a:r>
              <a:rPr lang="it-IT" sz="2600" dirty="0" err="1">
                <a:solidFill>
                  <a:schemeClr val="tx1"/>
                </a:solidFill>
              </a:rPr>
              <a:t>grouping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operations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we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plotted</a:t>
            </a:r>
            <a:r>
              <a:rPr lang="it-IT" sz="2600" dirty="0">
                <a:solidFill>
                  <a:schemeClr val="tx1"/>
                </a:solidFill>
              </a:rPr>
              <a:t> the </a:t>
            </a:r>
            <a:r>
              <a:rPr lang="it-IT" sz="2600" dirty="0" err="1">
                <a:solidFill>
                  <a:schemeClr val="tx1"/>
                </a:solidFill>
              </a:rPr>
              <a:t>differences</a:t>
            </a:r>
            <a:r>
              <a:rPr lang="it-IT" sz="2600" dirty="0">
                <a:solidFill>
                  <a:schemeClr val="tx1"/>
                </a:solidFill>
              </a:rPr>
              <a:t> in </a:t>
            </a:r>
            <a:r>
              <a:rPr lang="it-IT" sz="2600" dirty="0" err="1">
                <a:solidFill>
                  <a:schemeClr val="tx1"/>
                </a:solidFill>
              </a:rPr>
              <a:t>terms</a:t>
            </a:r>
            <a:r>
              <a:rPr lang="it-IT" sz="2600" dirty="0">
                <a:solidFill>
                  <a:schemeClr val="tx1"/>
                </a:solidFill>
              </a:rPr>
              <a:t> of </a:t>
            </a:r>
            <a:r>
              <a:rPr lang="it-IT" sz="2600" dirty="0" err="1">
                <a:solidFill>
                  <a:schemeClr val="tx1"/>
                </a:solidFill>
              </a:rPr>
              <a:t>execution</a:t>
            </a:r>
            <a:r>
              <a:rPr lang="it-IT" sz="2600" dirty="0">
                <a:solidFill>
                  <a:schemeClr val="tx1"/>
                </a:solidFill>
              </a:rPr>
              <a:t> time and </a:t>
            </a:r>
            <a:r>
              <a:rPr lang="it-IT" sz="2600" dirty="0" err="1">
                <a:solidFill>
                  <a:schemeClr val="tx1"/>
                </a:solidFill>
              </a:rPr>
              <a:t>reconstruction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error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between</a:t>
            </a:r>
            <a:r>
              <a:rPr lang="it-IT" sz="2600" dirty="0">
                <a:solidFill>
                  <a:schemeClr val="tx1"/>
                </a:solidFill>
              </a:rPr>
              <a:t> the </a:t>
            </a:r>
            <a:r>
              <a:rPr lang="it-IT" sz="2600" dirty="0" err="1">
                <a:solidFill>
                  <a:schemeClr val="tx1"/>
                </a:solidFill>
              </a:rPr>
              <a:t>usage</a:t>
            </a:r>
            <a:r>
              <a:rPr lang="it-IT" sz="2600" dirty="0">
                <a:solidFill>
                  <a:schemeClr val="tx1"/>
                </a:solidFill>
              </a:rPr>
              <a:t> of RCM and </a:t>
            </a:r>
            <a:r>
              <a:rPr lang="it-IT" sz="2600" dirty="0" err="1">
                <a:solidFill>
                  <a:schemeClr val="tx1"/>
                </a:solidFill>
              </a:rPr>
              <a:t>without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using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it</a:t>
            </a:r>
            <a:r>
              <a:rPr lang="it-IT" sz="2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it-IT" sz="2600" dirty="0">
                <a:solidFill>
                  <a:schemeClr val="tx1"/>
                </a:solidFill>
              </a:rPr>
              <a:t>To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an idea on the impact on the </a:t>
            </a:r>
            <a:r>
              <a:rPr lang="it-IT" sz="2600" dirty="0" err="1">
                <a:solidFill>
                  <a:schemeClr val="tx1"/>
                </a:solidFill>
              </a:rPr>
              <a:t>resources</a:t>
            </a:r>
            <a:r>
              <a:rPr lang="it-IT" sz="2600" dirty="0">
                <a:solidFill>
                  <a:schemeClr val="tx1"/>
                </a:solidFill>
              </a:rPr>
              <a:t> of </a:t>
            </a:r>
            <a:r>
              <a:rPr lang="it-IT" sz="2600" dirty="0" err="1">
                <a:solidFill>
                  <a:schemeClr val="tx1"/>
                </a:solidFill>
              </a:rPr>
              <a:t>our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implementation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we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used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two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different</a:t>
            </a:r>
            <a:r>
              <a:rPr lang="it-IT" sz="2600" dirty="0">
                <a:solidFill>
                  <a:schemeClr val="tx1"/>
                </a:solidFill>
              </a:rPr>
              <a:t> setups, an AMD </a:t>
            </a:r>
            <a:r>
              <a:rPr lang="it-IT" sz="2600" dirty="0" err="1">
                <a:solidFill>
                  <a:schemeClr val="tx1"/>
                </a:solidFill>
              </a:rPr>
              <a:t>Ryzen</a:t>
            </a:r>
            <a:r>
              <a:rPr lang="it-IT" sz="2600" dirty="0">
                <a:solidFill>
                  <a:schemeClr val="tx1"/>
                </a:solidFill>
              </a:rPr>
              <a:t> 9 3900x @ 4.6 GHz with 16 GB DDR4 @ 3200 MHz and a </a:t>
            </a:r>
            <a:r>
              <a:rPr lang="it-IT" sz="2600" dirty="0" err="1">
                <a:solidFill>
                  <a:schemeClr val="tx1"/>
                </a:solidFill>
              </a:rPr>
              <a:t>Broadcom</a:t>
            </a:r>
            <a:r>
              <a:rPr lang="it-IT" sz="2600" dirty="0">
                <a:solidFill>
                  <a:schemeClr val="tx1"/>
                </a:solidFill>
              </a:rPr>
              <a:t> BCM2711 @ 1.5 GHz with 4 GB LPDDR4 @ 3200 MHz.</a:t>
            </a:r>
            <a:endParaRPr lang="en-US" sz="26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it-IT" sz="26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2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607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kl-divergence</a:t>
            </a:r>
            <a:r>
              <a:rPr lang="it-IT" dirty="0">
                <a:solidFill>
                  <a:schemeClr val="tx1"/>
                </a:solidFill>
              </a:rPr>
              <a:t> w/o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0" name="Segnaposto contenuto 4">
            <a:extLst>
              <a:ext uri="{FF2B5EF4-FFF2-40B4-BE49-F238E27FC236}">
                <a16:creationId xmlns:a16="http://schemas.microsoft.com/office/drawing/2014/main" id="{14ED7653-15BA-4F87-9F88-77681B17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  <a:prstGeom prst="rect">
            <a:avLst/>
          </a:prstGeom>
        </p:spPr>
      </p:pic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E585F543-2CF7-49F4-87ED-2091C532C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C45B3D9-42E6-4400-9325-2FC2FB543B89}"/>
              </a:ext>
            </a:extLst>
          </p:cNvPr>
          <p:cNvSpPr txBox="1"/>
          <p:nvPr/>
        </p:nvSpPr>
        <p:spPr>
          <a:xfrm>
            <a:off x="2378171" y="611447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BCM2711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C548E27-A8B8-4CBF-8132-230BEF3D6C7D}"/>
              </a:ext>
            </a:extLst>
          </p:cNvPr>
          <p:cNvSpPr txBox="1"/>
          <p:nvPr/>
        </p:nvSpPr>
        <p:spPr>
          <a:xfrm>
            <a:off x="8641066" y="611447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3900x</a:t>
            </a:r>
          </a:p>
        </p:txBody>
      </p:sp>
    </p:spTree>
    <p:extLst>
      <p:ext uri="{BB962C8B-B14F-4D97-AF65-F5344CB8AC3E}">
        <p14:creationId xmlns:p14="http://schemas.microsoft.com/office/powerpoint/2010/main" val="2798178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Kl-divergence</a:t>
            </a:r>
            <a:r>
              <a:rPr lang="it-IT" dirty="0">
                <a:solidFill>
                  <a:schemeClr val="tx1"/>
                </a:solidFill>
              </a:rPr>
              <a:t> with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BCFF9F24-7F62-44A9-95BD-5690548AE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99" y="1875600"/>
            <a:ext cx="5486400" cy="4114800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EC69A2C-1770-43A6-892C-9B3D2576D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3200B94-3FDB-43FA-8384-EDDD728FE8A4}"/>
              </a:ext>
            </a:extLst>
          </p:cNvPr>
          <p:cNvSpPr txBox="1"/>
          <p:nvPr/>
        </p:nvSpPr>
        <p:spPr>
          <a:xfrm>
            <a:off x="8641066" y="611447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3900x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BEB8A1C-6878-4089-AD31-CC074A81EBDB}"/>
              </a:ext>
            </a:extLst>
          </p:cNvPr>
          <p:cNvSpPr txBox="1"/>
          <p:nvPr/>
        </p:nvSpPr>
        <p:spPr>
          <a:xfrm>
            <a:off x="2378171" y="611447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BCM2711</a:t>
            </a:r>
          </a:p>
        </p:txBody>
      </p:sp>
    </p:spTree>
    <p:extLst>
      <p:ext uri="{BB962C8B-B14F-4D97-AF65-F5344CB8AC3E}">
        <p14:creationId xmlns:p14="http://schemas.microsoft.com/office/powerpoint/2010/main" val="337561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Execution</a:t>
            </a:r>
            <a:r>
              <a:rPr lang="it-IT" dirty="0">
                <a:solidFill>
                  <a:schemeClr val="tx1"/>
                </a:solidFill>
              </a:rPr>
              <a:t> time w/o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C8BD2F43-A7FA-45E6-976F-5EB4833B9F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97200" cy="41148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0DFB742-78C4-4700-B86F-70956C73E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97200" cy="41229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1A3E58E-3B93-4EC9-8DEB-FBFDF5DA40E4}"/>
              </a:ext>
            </a:extLst>
          </p:cNvPr>
          <p:cNvSpPr txBox="1"/>
          <p:nvPr/>
        </p:nvSpPr>
        <p:spPr>
          <a:xfrm>
            <a:off x="8641066" y="611447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3900x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B1118EC-244B-4A40-9915-2292FB5311A7}"/>
              </a:ext>
            </a:extLst>
          </p:cNvPr>
          <p:cNvSpPr txBox="1"/>
          <p:nvPr/>
        </p:nvSpPr>
        <p:spPr>
          <a:xfrm>
            <a:off x="2378171" y="611447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BCM2711</a:t>
            </a:r>
          </a:p>
        </p:txBody>
      </p:sp>
    </p:spTree>
    <p:extLst>
      <p:ext uri="{BB962C8B-B14F-4D97-AF65-F5344CB8AC3E}">
        <p14:creationId xmlns:p14="http://schemas.microsoft.com/office/powerpoint/2010/main" val="118853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Execution</a:t>
            </a:r>
            <a:r>
              <a:rPr lang="it-IT" dirty="0">
                <a:solidFill>
                  <a:schemeClr val="tx1"/>
                </a:solidFill>
              </a:rPr>
              <a:t> time with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E89F0612-4FBE-4855-8119-0A213360C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EE33C42-3076-4544-B07B-D91A2B79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F9DA27D-5BCA-41F1-A48A-7E331CC304F6}"/>
              </a:ext>
            </a:extLst>
          </p:cNvPr>
          <p:cNvSpPr txBox="1"/>
          <p:nvPr/>
        </p:nvSpPr>
        <p:spPr>
          <a:xfrm>
            <a:off x="8641066" y="611447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3900x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6870365-463B-45ED-B10F-DE2F8879E58E}"/>
              </a:ext>
            </a:extLst>
          </p:cNvPr>
          <p:cNvSpPr txBox="1"/>
          <p:nvPr/>
        </p:nvSpPr>
        <p:spPr>
          <a:xfrm>
            <a:off x="2378171" y="611447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BCM2711</a:t>
            </a:r>
          </a:p>
        </p:txBody>
      </p:sp>
    </p:spTree>
    <p:extLst>
      <p:ext uri="{BB962C8B-B14F-4D97-AF65-F5344CB8AC3E}">
        <p14:creationId xmlns:p14="http://schemas.microsoft.com/office/powerpoint/2010/main" val="3794830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Conclusions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DA987C-AED4-48E5-97EA-7FB182B6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825625"/>
            <a:ext cx="10771632" cy="4351338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As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can </a:t>
            </a:r>
            <a:r>
              <a:rPr lang="it-IT" dirty="0" err="1">
                <a:solidFill>
                  <a:schemeClr val="tx1"/>
                </a:solidFill>
              </a:rPr>
              <a:t>see</a:t>
            </a:r>
            <a:r>
              <a:rPr lang="it-IT" dirty="0">
                <a:solidFill>
                  <a:schemeClr val="tx1"/>
                </a:solidFill>
              </a:rPr>
              <a:t> from the plots, testing the code on the 3900x </a:t>
            </a:r>
            <a:r>
              <a:rPr lang="it-IT" dirty="0" err="1">
                <a:solidFill>
                  <a:schemeClr val="tx1"/>
                </a:solidFill>
              </a:rPr>
              <a:t>gives</a:t>
            </a:r>
            <a:r>
              <a:rPr lang="it-IT" dirty="0">
                <a:solidFill>
                  <a:schemeClr val="tx1"/>
                </a:solidFill>
              </a:rPr>
              <a:t> comparable </a:t>
            </a:r>
            <a:r>
              <a:rPr lang="it-IT" dirty="0" err="1">
                <a:solidFill>
                  <a:schemeClr val="tx1"/>
                </a:solidFill>
              </a:rPr>
              <a:t>values</a:t>
            </a:r>
            <a:r>
              <a:rPr lang="it-IT" dirty="0">
                <a:solidFill>
                  <a:schemeClr val="tx1"/>
                </a:solidFill>
              </a:rPr>
              <a:t> running the CAHD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 with and </a:t>
            </a:r>
            <a:r>
              <a:rPr lang="it-IT" dirty="0" err="1">
                <a:solidFill>
                  <a:schemeClr val="tx1"/>
                </a:solidFill>
              </a:rPr>
              <a:t>without</a:t>
            </a:r>
            <a:r>
              <a:rPr lang="it-IT" dirty="0">
                <a:solidFill>
                  <a:schemeClr val="tx1"/>
                </a:solidFill>
              </a:rPr>
              <a:t> the RCM, </a:t>
            </a:r>
            <a:r>
              <a:rPr lang="it-IT" dirty="0" err="1">
                <a:solidFill>
                  <a:schemeClr val="tx1"/>
                </a:solidFill>
              </a:rPr>
              <a:t>instead</a:t>
            </a:r>
            <a:r>
              <a:rPr lang="it-IT" dirty="0">
                <a:solidFill>
                  <a:schemeClr val="tx1"/>
                </a:solidFill>
              </a:rPr>
              <a:t> with a setup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isn’t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much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performing</a:t>
            </a:r>
            <a:r>
              <a:rPr lang="it-IT" dirty="0">
                <a:solidFill>
                  <a:schemeClr val="tx1"/>
                </a:solidFill>
              </a:rPr>
              <a:t>, the </a:t>
            </a:r>
            <a:r>
              <a:rPr lang="it-IT" dirty="0" err="1">
                <a:solidFill>
                  <a:schemeClr val="tx1"/>
                </a:solidFill>
              </a:rPr>
              <a:t>difference</a:t>
            </a:r>
            <a:r>
              <a:rPr lang="it-IT" dirty="0">
                <a:solidFill>
                  <a:schemeClr val="tx1"/>
                </a:solidFill>
              </a:rPr>
              <a:t> in </a:t>
            </a:r>
            <a:r>
              <a:rPr lang="it-IT" dirty="0" err="1">
                <a:solidFill>
                  <a:schemeClr val="tx1"/>
                </a:solidFill>
              </a:rPr>
              <a:t>terms</a:t>
            </a:r>
            <a:r>
              <a:rPr lang="it-IT" dirty="0">
                <a:solidFill>
                  <a:schemeClr val="tx1"/>
                </a:solidFill>
              </a:rPr>
              <a:t> of </a:t>
            </a:r>
            <a:r>
              <a:rPr lang="it-IT" dirty="0" err="1">
                <a:solidFill>
                  <a:schemeClr val="tx1"/>
                </a:solidFill>
              </a:rPr>
              <a:t>execution</a:t>
            </a:r>
            <a:r>
              <a:rPr lang="it-IT" dirty="0">
                <a:solidFill>
                  <a:schemeClr val="tx1"/>
                </a:solidFill>
              </a:rPr>
              <a:t> time can be of some seconds.</a:t>
            </a:r>
          </a:p>
          <a:p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also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to take </a:t>
            </a:r>
            <a:r>
              <a:rPr lang="it-IT" dirty="0" err="1">
                <a:solidFill>
                  <a:schemeClr val="tx1"/>
                </a:solidFill>
              </a:rPr>
              <a:t>into</a:t>
            </a:r>
            <a:r>
              <a:rPr lang="it-IT" dirty="0">
                <a:solidFill>
                  <a:schemeClr val="tx1"/>
                </a:solidFill>
              </a:rPr>
              <a:t> account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Python on the </a:t>
            </a:r>
            <a:r>
              <a:rPr lang="it-IT" dirty="0" err="1">
                <a:solidFill>
                  <a:schemeClr val="tx1"/>
                </a:solidFill>
              </a:rPr>
              <a:t>Broadcom</a:t>
            </a:r>
            <a:r>
              <a:rPr lang="it-IT" dirty="0">
                <a:solidFill>
                  <a:schemeClr val="tx1"/>
                </a:solidFill>
              </a:rPr>
              <a:t> CPU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installed</a:t>
            </a:r>
            <a:r>
              <a:rPr lang="it-IT" dirty="0">
                <a:solidFill>
                  <a:schemeClr val="tx1"/>
                </a:solidFill>
              </a:rPr>
              <a:t> on a </a:t>
            </a:r>
            <a:r>
              <a:rPr lang="it-IT" dirty="0" err="1">
                <a:solidFill>
                  <a:schemeClr val="tx1"/>
                </a:solidFill>
              </a:rPr>
              <a:t>Rapberry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Pi</a:t>
            </a:r>
            <a:r>
              <a:rPr lang="it-IT" dirty="0">
                <a:solidFill>
                  <a:schemeClr val="tx1"/>
                </a:solidFill>
              </a:rPr>
              <a:t> 4 </a:t>
            </a:r>
            <a:r>
              <a:rPr lang="it-IT" dirty="0" err="1">
                <a:solidFill>
                  <a:schemeClr val="tx1"/>
                </a:solidFill>
              </a:rPr>
              <a:t>runs</a:t>
            </a:r>
            <a:r>
              <a:rPr lang="it-IT" dirty="0">
                <a:solidFill>
                  <a:schemeClr val="tx1"/>
                </a:solidFill>
              </a:rPr>
              <a:t> in single core, </a:t>
            </a:r>
            <a:r>
              <a:rPr lang="it-IT" dirty="0" err="1">
                <a:solidFill>
                  <a:schemeClr val="tx1"/>
                </a:solidFill>
              </a:rPr>
              <a:t>altough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four</a:t>
            </a:r>
            <a:r>
              <a:rPr lang="it-IT" dirty="0">
                <a:solidFill>
                  <a:schemeClr val="tx1"/>
                </a:solidFill>
              </a:rPr>
              <a:t> cores, </a:t>
            </a:r>
            <a:r>
              <a:rPr lang="it-IT" dirty="0" err="1">
                <a:solidFill>
                  <a:schemeClr val="tx1"/>
                </a:solidFill>
              </a:rPr>
              <a:t>meaning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the performance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a </a:t>
            </a:r>
            <a:r>
              <a:rPr lang="it-IT" dirty="0" err="1">
                <a:solidFill>
                  <a:schemeClr val="tx1"/>
                </a:solidFill>
              </a:rPr>
              <a:t>bottleneck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76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introduction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835150"/>
            <a:ext cx="10771632" cy="435133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CAHD is an effective anonymization technique for sparse, high-dimensional data, it relies on a novel data representation, in the form of a band matrix, which captures the correlation within the data.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CAHD achieves superior data utility compared to existing state-of-the-art, and it also yields reduced computational overhead.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7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motivation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FDDA0DF-B728-48D8-B9E0-8D634F86F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0" t="2315" r="676" b="1069"/>
          <a:stretch/>
        </p:blipFill>
        <p:spPr>
          <a:xfrm>
            <a:off x="2263013" y="3749431"/>
            <a:ext cx="7397750" cy="256246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E9F900-EF8E-49DF-99A1-E10422023A27}"/>
              </a:ext>
            </a:extLst>
          </p:cNvPr>
          <p:cNvSpPr txBox="1"/>
          <p:nvPr/>
        </p:nvSpPr>
        <p:spPr>
          <a:xfrm>
            <a:off x="576072" y="1825625"/>
            <a:ext cx="110482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example</a:t>
            </a:r>
            <a:r>
              <a:rPr lang="it-IT" sz="2800" dirty="0"/>
              <a:t> shows the </a:t>
            </a:r>
            <a:r>
              <a:rPr lang="it-IT" sz="2800" dirty="0" err="1"/>
              <a:t>contents</a:t>
            </a:r>
            <a:r>
              <a:rPr lang="it-IT" sz="2800" dirty="0"/>
              <a:t> of </a:t>
            </a:r>
            <a:r>
              <a:rPr lang="it-IT" sz="2800" dirty="0" err="1"/>
              <a:t>five</a:t>
            </a:r>
            <a:r>
              <a:rPr lang="it-IT" sz="2800" dirty="0"/>
              <a:t> </a:t>
            </a:r>
            <a:r>
              <a:rPr lang="it-IT" sz="2800" dirty="0" err="1"/>
              <a:t>purchase</a:t>
            </a:r>
            <a:r>
              <a:rPr lang="it-IT" sz="2800" dirty="0"/>
              <a:t> </a:t>
            </a:r>
            <a:r>
              <a:rPr lang="it-IT" sz="2800" dirty="0" err="1"/>
              <a:t>transactions</a:t>
            </a:r>
            <a:r>
              <a:rPr lang="it-IT" sz="2800" dirty="0"/>
              <a:t>. </a:t>
            </a:r>
          </a:p>
          <a:p>
            <a:r>
              <a:rPr lang="it-IT" sz="2800" dirty="0" err="1"/>
              <a:t>If</a:t>
            </a:r>
            <a:r>
              <a:rPr lang="it-IT" sz="2800" dirty="0"/>
              <a:t> an </a:t>
            </a:r>
            <a:r>
              <a:rPr lang="it-IT" sz="2800" dirty="0" err="1"/>
              <a:t>attacker</a:t>
            </a:r>
            <a:r>
              <a:rPr lang="it-IT" sz="2800" dirty="0"/>
              <a:t> </a:t>
            </a:r>
            <a:r>
              <a:rPr lang="en-US" sz="2800" dirty="0"/>
              <a:t>learns about some of the items purchased by</a:t>
            </a:r>
          </a:p>
          <a:p>
            <a:r>
              <a:rPr lang="en-US" sz="2800" dirty="0"/>
              <a:t>someone on a certain day</a:t>
            </a:r>
            <a:r>
              <a:rPr lang="it-IT" sz="2800" dirty="0"/>
              <a:t>, </a:t>
            </a:r>
            <a:r>
              <a:rPr lang="it-IT" sz="2800" dirty="0" err="1"/>
              <a:t>it</a:t>
            </a:r>
            <a:r>
              <a:rPr lang="it-IT" sz="2800" dirty="0"/>
              <a:t> can lead to a privacy </a:t>
            </a:r>
            <a:r>
              <a:rPr lang="it-IT" sz="2800" dirty="0" err="1"/>
              <a:t>breach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58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behaviour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816100"/>
            <a:ext cx="10771632" cy="4351338"/>
          </a:xfrm>
        </p:spPr>
        <p:txBody>
          <a:bodyPr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The CAHD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based</a:t>
            </a:r>
            <a:r>
              <a:rPr lang="it-IT" dirty="0">
                <a:solidFill>
                  <a:schemeClr val="tx1"/>
                </a:solidFill>
              </a:rPr>
              <a:t> on </a:t>
            </a:r>
            <a:r>
              <a:rPr lang="it-IT" dirty="0" err="1">
                <a:solidFill>
                  <a:schemeClr val="tx1"/>
                </a:solidFill>
              </a:rPr>
              <a:t>two</a:t>
            </a:r>
            <a:r>
              <a:rPr lang="it-IT" dirty="0">
                <a:solidFill>
                  <a:schemeClr val="tx1"/>
                </a:solidFill>
              </a:rPr>
              <a:t> steps: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Create Band Matrix using Reverse Cuthill-McKee Algorithm (RCM) to fulfill utility requirement.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Create Anonymized Groups to fulfill privacy requirement.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7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requirements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184" y="1844675"/>
                <a:ext cx="10771632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…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number of occurrences for sensitive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group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group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 privacy degree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= 1 … 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the number of occurrences of the sensitive item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group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The privacy degree in the whole partitioning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it-IT" dirty="0" err="1">
                    <a:solidFill>
                      <a:schemeClr val="tx1"/>
                    </a:solidFill>
                  </a:rPr>
                  <a:t>We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determine</a:t>
                </a:r>
                <a:r>
                  <a:rPr lang="it-IT" dirty="0">
                    <a:solidFill>
                      <a:schemeClr val="tx1"/>
                    </a:solidFill>
                  </a:rPr>
                  <a:t> the utility of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anonymized</a:t>
                </a:r>
                <a:r>
                  <a:rPr lang="it-IT" dirty="0">
                    <a:solidFill>
                      <a:schemeClr val="tx1"/>
                    </a:solidFill>
                  </a:rPr>
                  <a:t> data </a:t>
                </a:r>
                <a:r>
                  <a:rPr lang="it-IT" dirty="0" err="1">
                    <a:solidFill>
                      <a:schemeClr val="tx1"/>
                    </a:solidFill>
                  </a:rPr>
                  <a:t>as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distance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between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real</a:t>
                </a:r>
                <a:r>
                  <a:rPr lang="it-IT" dirty="0">
                    <a:solidFill>
                      <a:schemeClr val="tx1"/>
                    </a:solidFill>
                  </a:rPr>
                  <a:t> and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estimated</a:t>
                </a:r>
                <a:r>
                  <a:rPr lang="it-IT" dirty="0">
                    <a:solidFill>
                      <a:schemeClr val="tx1"/>
                    </a:solidFill>
                  </a:rPr>
                  <a:t> pdf over </a:t>
                </a:r>
                <a:r>
                  <a:rPr lang="it-IT" dirty="0" err="1">
                    <a:solidFill>
                      <a:schemeClr val="tx1"/>
                    </a:solidFill>
                  </a:rPr>
                  <a:t>all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cells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measured</a:t>
                </a:r>
                <a:r>
                  <a:rPr lang="it-IT" dirty="0">
                    <a:solidFill>
                      <a:schemeClr val="tx1"/>
                    </a:solidFill>
                  </a:rPr>
                  <a:t> by KL-</a:t>
                </a:r>
                <a:r>
                  <a:rPr lang="it-IT" dirty="0" err="1">
                    <a:solidFill>
                      <a:schemeClr val="tx1"/>
                    </a:solidFill>
                  </a:rPr>
                  <a:t>divergence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that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is</a:t>
                </a:r>
                <a:r>
                  <a:rPr lang="it-IT" dirty="0">
                    <a:solidFill>
                      <a:schemeClr val="tx1"/>
                    </a:solidFill>
                  </a:rPr>
                  <a:t> a </a:t>
                </a:r>
                <a:r>
                  <a:rPr lang="it-IT" dirty="0" err="1">
                    <a:solidFill>
                      <a:schemeClr val="tx1"/>
                    </a:solidFill>
                  </a:rPr>
                  <a:t>meaningful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metric</a:t>
                </a:r>
                <a:r>
                  <a:rPr lang="it-IT" dirty="0">
                    <a:solidFill>
                      <a:schemeClr val="tx1"/>
                    </a:solidFill>
                  </a:rPr>
                  <a:t> to </a:t>
                </a:r>
                <a:r>
                  <a:rPr lang="it-IT" dirty="0" err="1">
                    <a:solidFill>
                      <a:schemeClr val="tx1"/>
                    </a:solidFill>
                  </a:rPr>
                  <a:t>evaluate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amount</a:t>
                </a:r>
                <a:r>
                  <a:rPr lang="it-IT" dirty="0">
                    <a:solidFill>
                      <a:schemeClr val="tx1"/>
                    </a:solidFill>
                  </a:rPr>
                  <a:t> of information </a:t>
                </a:r>
                <a:r>
                  <a:rPr lang="it-IT" dirty="0" err="1">
                    <a:solidFill>
                      <a:schemeClr val="tx1"/>
                    </a:solidFill>
                  </a:rPr>
                  <a:t>loss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incurred</a:t>
                </a:r>
                <a:r>
                  <a:rPr lang="it-IT" dirty="0">
                    <a:solidFill>
                      <a:schemeClr val="tx1"/>
                    </a:solidFill>
                  </a:rPr>
                  <a:t> by data </a:t>
                </a:r>
                <a:r>
                  <a:rPr lang="it-IT" dirty="0" err="1">
                    <a:solidFill>
                      <a:schemeClr val="tx1"/>
                    </a:solidFill>
                  </a:rPr>
                  <a:t>anonymization</a:t>
                </a:r>
                <a:r>
                  <a:rPr lang="it-IT" dirty="0">
                    <a:solidFill>
                      <a:schemeClr val="tx1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𝑑𝑖𝑣𝑒𝑟𝑔𝑒𝑛𝑐𝑒</m:t>
                    </m:r>
                    <m:d>
                      <m:d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𝐸𝑠𝑡</m:t>
                        </m:r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𝑐𝑒𝑙𝑙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func>
                          <m:func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𝐴𝑐𝑡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𝐸𝑠</m:t>
                                    </m:r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den>
                            </m:f>
                          </m:e>
                        </m:func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184" y="1844675"/>
                <a:ext cx="10771632" cy="4351338"/>
              </a:xfrm>
              <a:blipFill>
                <a:blip r:embed="rId2"/>
                <a:stretch>
                  <a:fillRect l="-509" t="-2104" r="-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20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825625"/>
            <a:ext cx="1077163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evaluated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our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implementation</a:t>
            </a:r>
            <a:r>
              <a:rPr lang="it-IT" dirty="0">
                <a:solidFill>
                  <a:schemeClr val="tx1"/>
                </a:solidFill>
              </a:rPr>
              <a:t> of the CAHD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 with </a:t>
            </a:r>
            <a:r>
              <a:rPr lang="it-IT" dirty="0" err="1">
                <a:solidFill>
                  <a:schemeClr val="tx1"/>
                </a:solidFill>
              </a:rPr>
              <a:t>two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differents</a:t>
            </a:r>
            <a:r>
              <a:rPr lang="it-IT" dirty="0">
                <a:solidFill>
                  <a:schemeClr val="tx1"/>
                </a:solidFill>
              </a:rPr>
              <a:t> datasets, </a:t>
            </a:r>
            <a:r>
              <a:rPr lang="en-US" dirty="0">
                <a:solidFill>
                  <a:schemeClr val="tx1"/>
                </a:solidFill>
              </a:rPr>
              <a:t>BMSWebView1 (BMS1) and BMSWebView2 (BMS2), using a thousand items.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Both datasets were used in the KDD CUP 2000 and contain clickstream data from an e-commerce, BMS1 has 497 items and BMS2 has 3340 items.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None of the datasets has item names.</a:t>
            </a:r>
          </a:p>
        </p:txBody>
      </p:sp>
    </p:spTree>
    <p:extLst>
      <p:ext uri="{BB962C8B-B14F-4D97-AF65-F5344CB8AC3E}">
        <p14:creationId xmlns:p14="http://schemas.microsoft.com/office/powerpoint/2010/main" val="90538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D8F9556E-DB88-47A0-A2C9-BFB267D98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58" y="1875840"/>
            <a:ext cx="5486400" cy="4114800"/>
          </a:xfrm>
        </p:spPr>
      </p:pic>
      <p:pic>
        <p:nvPicPr>
          <p:cNvPr id="5" name="Segnaposto contenuto 6">
            <a:extLst>
              <a:ext uri="{FF2B5EF4-FFF2-40B4-BE49-F238E27FC236}">
                <a16:creationId xmlns:a16="http://schemas.microsoft.com/office/drawing/2014/main" id="{D7156655-EA38-48F3-BB71-30FA7AB05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067" y="1875840"/>
            <a:ext cx="5486400" cy="41148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BAND </a:t>
            </a:r>
            <a:r>
              <a:rPr lang="it-IT" dirty="0" err="1">
                <a:solidFill>
                  <a:schemeClr val="tx1"/>
                </a:solidFill>
              </a:rPr>
              <a:t>matrix</a:t>
            </a:r>
            <a:r>
              <a:rPr lang="it-IT" dirty="0">
                <a:solidFill>
                  <a:schemeClr val="tx1"/>
                </a:solidFill>
              </a:rPr>
              <a:t> ON BMS1</a:t>
            </a:r>
          </a:p>
        </p:txBody>
      </p:sp>
    </p:spTree>
    <p:extLst>
      <p:ext uri="{BB962C8B-B14F-4D97-AF65-F5344CB8AC3E}">
        <p14:creationId xmlns:p14="http://schemas.microsoft.com/office/powerpoint/2010/main" val="252061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Band </a:t>
            </a:r>
            <a:r>
              <a:rPr lang="it-IT" dirty="0" err="1">
                <a:solidFill>
                  <a:schemeClr val="tx1"/>
                </a:solidFill>
              </a:rPr>
              <a:t>matrix</a:t>
            </a:r>
            <a:r>
              <a:rPr lang="it-IT" dirty="0">
                <a:solidFill>
                  <a:schemeClr val="tx1"/>
                </a:solidFill>
              </a:rPr>
              <a:t> ON BMS2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55BF788-E41D-4846-861E-84AE7F9AC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8E9A67C-E928-4BF8-9201-DD6ED1400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2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testing </a:t>
            </a:r>
            <a:r>
              <a:rPr lang="it-IT" dirty="0" err="1">
                <a:solidFill>
                  <a:schemeClr val="tx1"/>
                </a:solidFill>
              </a:rPr>
              <a:t>parameters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816100"/>
            <a:ext cx="1077163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To evaluate the reconstruction error and the execution time we have varied the privacy degree p in the range 4 - 20.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We have used a number of m sensitive items that in the first iteration is 10 and in the second is 20.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CAHD is time-efficient, with completion time of at most 5.5 and 4 seconds for the BMS1 and BMS2 datasets, respectively.</a:t>
            </a:r>
            <a:endParaRPr lang="it-IT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1632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1294</TotalTime>
  <Words>608</Words>
  <Application>Microsoft Office PowerPoint</Application>
  <PresentationFormat>Widescreen</PresentationFormat>
  <Paragraphs>65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Univers</vt:lpstr>
      <vt:lpstr>GradientUnivers</vt:lpstr>
      <vt:lpstr>Correlation-aware anonymization of high-dimensional data (CAHD)</vt:lpstr>
      <vt:lpstr>introduction</vt:lpstr>
      <vt:lpstr>motivation</vt:lpstr>
      <vt:lpstr>behaviour</vt:lpstr>
      <vt:lpstr>requirements</vt:lpstr>
      <vt:lpstr>testing</vt:lpstr>
      <vt:lpstr>BAND matrix ON BMS1</vt:lpstr>
      <vt:lpstr>Band matrix ON BMS2</vt:lpstr>
      <vt:lpstr>testing parameters</vt:lpstr>
      <vt:lpstr>DIFFERENCES ON BMS1</vt:lpstr>
      <vt:lpstr>DIFFERENCES ON BMS2</vt:lpstr>
      <vt:lpstr>Evaluation of rcm</vt:lpstr>
      <vt:lpstr>kl-divergence w/o rcm</vt:lpstr>
      <vt:lpstr>Kl-divergence with rcM</vt:lpstr>
      <vt:lpstr>Execution time w/o rcm</vt:lpstr>
      <vt:lpstr>Execution time with rcm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Luca Repetto</dc:creator>
  <cp:lastModifiedBy>Luca</cp:lastModifiedBy>
  <cp:revision>81</cp:revision>
  <dcterms:created xsi:type="dcterms:W3CDTF">2021-05-22T10:05:44Z</dcterms:created>
  <dcterms:modified xsi:type="dcterms:W3CDTF">2021-06-16T17:08:49Z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