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06" r:id="rId5"/>
    <p:sldId id="315" r:id="rId6"/>
    <p:sldId id="319" r:id="rId7"/>
    <p:sldId id="316" r:id="rId8"/>
    <p:sldId id="321" r:id="rId9"/>
    <p:sldId id="317" r:id="rId10"/>
    <p:sldId id="318" r:id="rId11"/>
    <p:sldId id="322" r:id="rId12"/>
    <p:sldId id="324" r:id="rId13"/>
    <p:sldId id="325" r:id="rId14"/>
    <p:sldId id="326" r:id="rId15"/>
    <p:sldId id="327" r:id="rId16"/>
    <p:sldId id="328" r:id="rId17"/>
    <p:sldId id="329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07/06/2021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07/06/2021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00"/>
            </a:gs>
            <a:gs pos="0">
              <a:srgbClr val="00B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959" y="585216"/>
            <a:ext cx="8910872" cy="284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5400" spc="400" dirty="0" err="1">
                <a:solidFill>
                  <a:schemeClr val="tx1"/>
                </a:solidFill>
              </a:rPr>
              <a:t>Correlation-aware</a:t>
            </a:r>
            <a:r>
              <a:rPr lang="it-IT" sz="5400" spc="400" dirty="0">
                <a:solidFill>
                  <a:schemeClr val="tx1"/>
                </a:solidFill>
              </a:rPr>
              <a:t> </a:t>
            </a:r>
            <a:r>
              <a:rPr lang="it-IT" sz="5400" spc="400" dirty="0" err="1">
                <a:solidFill>
                  <a:schemeClr val="tx1"/>
                </a:solidFill>
              </a:rPr>
              <a:t>anonymization</a:t>
            </a:r>
            <a:r>
              <a:rPr lang="it-IT" sz="5400" spc="400" dirty="0">
                <a:solidFill>
                  <a:schemeClr val="tx1"/>
                </a:solidFill>
              </a:rPr>
              <a:t> of high-</a:t>
            </a:r>
            <a:r>
              <a:rPr lang="it-IT" sz="5400" spc="400" dirty="0" err="1">
                <a:solidFill>
                  <a:schemeClr val="tx1"/>
                </a:solidFill>
              </a:rPr>
              <a:t>dimensional</a:t>
            </a:r>
            <a:r>
              <a:rPr lang="it-IT" sz="5400" spc="400" dirty="0">
                <a:solidFill>
                  <a:schemeClr val="tx1"/>
                </a:solidFill>
              </a:rPr>
              <a:t> data (CAHD)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838" y="4966346"/>
            <a:ext cx="5093208" cy="1197864"/>
          </a:xfrm>
        </p:spPr>
        <p:txBody>
          <a:bodyPr rtlCol="0"/>
          <a:lstStyle/>
          <a:p>
            <a:pPr rtl="0"/>
            <a:r>
              <a:rPr lang="it-IT" sz="2000" b="1" dirty="0">
                <a:solidFill>
                  <a:schemeClr val="tx1"/>
                </a:solidFill>
              </a:rPr>
              <a:t>Fabrizio Durante</a:t>
            </a:r>
          </a:p>
          <a:p>
            <a:pPr rtl="0"/>
            <a:r>
              <a:rPr lang="it-IT" b="1" dirty="0">
                <a:solidFill>
                  <a:schemeClr val="tx1"/>
                </a:solidFill>
              </a:rPr>
              <a:t>Luca Repetto</a:t>
            </a:r>
          </a:p>
          <a:p>
            <a:pPr rtl="0"/>
            <a:r>
              <a:rPr lang="it-IT" b="1" dirty="0">
                <a:solidFill>
                  <a:schemeClr val="tx1"/>
                </a:solidFill>
              </a:rPr>
              <a:t>Matteo Salvatore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BMS2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55BF788-E41D-4846-861E-84AE7F9AC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54" y="1864927"/>
            <a:ext cx="5528735" cy="4146551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8E9A67C-E928-4BF8-9201-DD6ED1400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11" y="1864926"/>
            <a:ext cx="5528735" cy="41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2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TESting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To evaluate the reconstruction error and the execution time we have varied the privacy degree p in the range 4 - 20.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We have used a number of m sensitive items that in the first iteration is 10 and in the second is 20.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CAHD is time-efficient, with completion time of at most 5.5 and 4 seconds for the BMS1 and BMS2 datasets, respectively.</a:t>
            </a:r>
            <a:endParaRPr lang="it-IT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1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BMS1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71C04B7-3772-41A1-9398-28FFDDED7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72" y="1690688"/>
            <a:ext cx="5564532" cy="4351338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0E0547D-B2CC-4125-B03F-D56056399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828" y="1690688"/>
            <a:ext cx="54102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1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BMS2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027C03D-8FA5-4381-ADF7-9CEC43DE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1" y="1863724"/>
            <a:ext cx="5306484" cy="3979863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13D3AD1-D701-4F46-8B56-3046C78CC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266" y="1863725"/>
            <a:ext cx="5306484" cy="39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Evaluation of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chemeClr val="tx1"/>
                    </a:solidFill>
                  </a:rPr>
                  <a:t>A general matrix can be transformed into a band matrix by performing permutations of rows and columns.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chemeClr val="tx1"/>
                    </a:solidFill>
                  </a:rPr>
                  <a:t>The computational complexity of the RCM algorithm is </a:t>
                </a:r>
                <a14:m>
                  <m:oMath xmlns:m="http://schemas.openxmlformats.org/officeDocument/2006/math">
                    <m:r>
                      <a:rPr lang="it-IT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it-IT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it-IT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𝑙𝑜𝑔𝐷</m:t>
                    </m:r>
                    <m:r>
                      <a:rPr lang="it-IT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, where D is the maximum degree of any vertex in the adjacency list.</a:t>
                </a:r>
                <a:endParaRPr lang="it-IT" sz="2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it-IT" sz="2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it-IT" sz="2600" dirty="0">
                    <a:solidFill>
                      <a:schemeClr val="tx1"/>
                    </a:solidFill>
                  </a:rPr>
                  <a:t>To </a:t>
                </a:r>
                <a:r>
                  <a:rPr lang="it-IT" sz="2600" dirty="0" err="1">
                    <a:solidFill>
                      <a:schemeClr val="tx1"/>
                    </a:solidFill>
                  </a:rPr>
                  <a:t>evaluate</a:t>
                </a:r>
                <a:r>
                  <a:rPr lang="it-IT" sz="2600" dirty="0">
                    <a:solidFill>
                      <a:schemeClr val="tx1"/>
                    </a:solidFill>
                  </a:rPr>
                  <a:t> the Reverse </a:t>
                </a:r>
                <a:r>
                  <a:rPr lang="it-IT" sz="2600" dirty="0" err="1">
                    <a:solidFill>
                      <a:schemeClr val="tx1"/>
                    </a:solidFill>
                  </a:rPr>
                  <a:t>Cuthill-McKee</a:t>
                </a:r>
                <a:r>
                  <a:rPr lang="it-IT" sz="2600" dirty="0">
                    <a:solidFill>
                      <a:schemeClr val="tx1"/>
                    </a:solidFill>
                  </a:rPr>
                  <a:t> </a:t>
                </a:r>
                <a:r>
                  <a:rPr lang="it-IT" sz="2600" dirty="0" err="1">
                    <a:solidFill>
                      <a:schemeClr val="tx1"/>
                    </a:solidFill>
                  </a:rPr>
                  <a:t>algorithm</a:t>
                </a:r>
                <a:r>
                  <a:rPr lang="it-IT" sz="2600" dirty="0">
                    <a:solidFill>
                      <a:schemeClr val="tx1"/>
                    </a:solidFill>
                  </a:rPr>
                  <a:t> that </a:t>
                </a:r>
                <a:r>
                  <a:rPr lang="it-IT" sz="2600" dirty="0" err="1">
                    <a:solidFill>
                      <a:schemeClr val="tx1"/>
                    </a:solidFill>
                  </a:rPr>
                  <a:t>we</a:t>
                </a:r>
                <a:r>
                  <a:rPr lang="it-IT" sz="2600" dirty="0">
                    <a:solidFill>
                      <a:schemeClr val="tx1"/>
                    </a:solidFill>
                  </a:rPr>
                  <a:t> have </a:t>
                </a:r>
                <a:r>
                  <a:rPr lang="it-IT" sz="2600" dirty="0" err="1">
                    <a:solidFill>
                      <a:schemeClr val="tx1"/>
                    </a:solidFill>
                  </a:rPr>
                  <a:t>implemented</a:t>
                </a:r>
                <a:r>
                  <a:rPr lang="it-IT" sz="2600" dirty="0">
                    <a:solidFill>
                      <a:schemeClr val="tx1"/>
                    </a:solidFill>
                  </a:rPr>
                  <a:t> to </a:t>
                </a:r>
                <a:r>
                  <a:rPr lang="it-IT" sz="2600" dirty="0" err="1">
                    <a:solidFill>
                      <a:schemeClr val="tx1"/>
                    </a:solidFill>
                  </a:rPr>
                  <a:t>simplify</a:t>
                </a:r>
                <a:r>
                  <a:rPr lang="it-IT" sz="2600" dirty="0">
                    <a:solidFill>
                      <a:schemeClr val="tx1"/>
                    </a:solidFill>
                  </a:rPr>
                  <a:t> the </a:t>
                </a:r>
                <a:r>
                  <a:rPr lang="it-IT" sz="2600" dirty="0" err="1">
                    <a:solidFill>
                      <a:schemeClr val="tx1"/>
                    </a:solidFill>
                  </a:rPr>
                  <a:t>grouping</a:t>
                </a:r>
                <a:r>
                  <a:rPr lang="it-IT" sz="2600" dirty="0">
                    <a:solidFill>
                      <a:schemeClr val="tx1"/>
                    </a:solidFill>
                  </a:rPr>
                  <a:t> </a:t>
                </a:r>
                <a:r>
                  <a:rPr lang="it-IT" sz="2600" dirty="0" err="1">
                    <a:solidFill>
                      <a:schemeClr val="tx1"/>
                    </a:solidFill>
                  </a:rPr>
                  <a:t>operations</a:t>
                </a:r>
                <a:r>
                  <a:rPr lang="it-IT" sz="2600" dirty="0">
                    <a:solidFill>
                      <a:schemeClr val="tx1"/>
                    </a:solidFill>
                  </a:rPr>
                  <a:t> </a:t>
                </a:r>
                <a:r>
                  <a:rPr lang="it-IT" sz="2600" dirty="0" err="1">
                    <a:solidFill>
                      <a:schemeClr val="tx1"/>
                    </a:solidFill>
                  </a:rPr>
                  <a:t>we</a:t>
                </a:r>
                <a:r>
                  <a:rPr lang="it-IT" sz="2600" dirty="0">
                    <a:solidFill>
                      <a:schemeClr val="tx1"/>
                    </a:solidFill>
                  </a:rPr>
                  <a:t> have </a:t>
                </a:r>
                <a:r>
                  <a:rPr lang="it-IT" sz="2600" dirty="0" err="1">
                    <a:solidFill>
                      <a:schemeClr val="tx1"/>
                    </a:solidFill>
                  </a:rPr>
                  <a:t>plotted</a:t>
                </a:r>
                <a:r>
                  <a:rPr lang="it-IT" sz="2600" dirty="0">
                    <a:solidFill>
                      <a:schemeClr val="tx1"/>
                    </a:solidFill>
                  </a:rPr>
                  <a:t> the </a:t>
                </a:r>
                <a:r>
                  <a:rPr lang="it-IT" sz="2600" dirty="0" err="1">
                    <a:solidFill>
                      <a:schemeClr val="tx1"/>
                    </a:solidFill>
                  </a:rPr>
                  <a:t>differences</a:t>
                </a:r>
                <a:r>
                  <a:rPr lang="it-IT" sz="2600" dirty="0">
                    <a:solidFill>
                      <a:schemeClr val="tx1"/>
                    </a:solidFill>
                  </a:rPr>
                  <a:t> in </a:t>
                </a:r>
                <a:r>
                  <a:rPr lang="it-IT" sz="2600" dirty="0" err="1">
                    <a:solidFill>
                      <a:schemeClr val="tx1"/>
                    </a:solidFill>
                  </a:rPr>
                  <a:t>terms</a:t>
                </a:r>
                <a:r>
                  <a:rPr lang="it-IT" sz="2600" dirty="0">
                    <a:solidFill>
                      <a:schemeClr val="tx1"/>
                    </a:solidFill>
                  </a:rPr>
                  <a:t> of </a:t>
                </a:r>
                <a:r>
                  <a:rPr lang="it-IT" sz="2600" dirty="0" err="1">
                    <a:solidFill>
                      <a:schemeClr val="tx1"/>
                    </a:solidFill>
                  </a:rPr>
                  <a:t>execution</a:t>
                </a:r>
                <a:r>
                  <a:rPr lang="it-IT" sz="2600" dirty="0">
                    <a:solidFill>
                      <a:schemeClr val="tx1"/>
                    </a:solidFill>
                  </a:rPr>
                  <a:t> time and </a:t>
                </a:r>
                <a:r>
                  <a:rPr lang="it-IT" sz="2600" dirty="0" err="1">
                    <a:solidFill>
                      <a:schemeClr val="tx1"/>
                    </a:solidFill>
                  </a:rPr>
                  <a:t>reconstruction</a:t>
                </a:r>
                <a:r>
                  <a:rPr lang="it-IT" sz="2600" dirty="0">
                    <a:solidFill>
                      <a:schemeClr val="tx1"/>
                    </a:solidFill>
                  </a:rPr>
                  <a:t> </a:t>
                </a:r>
                <a:r>
                  <a:rPr lang="it-IT" sz="2600" dirty="0" err="1">
                    <a:solidFill>
                      <a:schemeClr val="tx1"/>
                    </a:solidFill>
                  </a:rPr>
                  <a:t>error</a:t>
                </a:r>
                <a:r>
                  <a:rPr lang="it-IT" sz="26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07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introduction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CAHD is an effective anonymization technique for sparse, high-dimensional data, it relies on a novel data representation, in the form of a band matrix, which captures the correlation within the data.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CAHD achieves superior data utility compared to existing state-of-the-art, and it also yields reduced computational overhead.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7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definitions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Set of transactions that must be anonymized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},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Set of items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},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SD, Sensitive Data, the set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of items that </a:t>
                </a:r>
                <a:r>
                  <a:rPr lang="it-IT" dirty="0" err="1">
                    <a:solidFill>
                      <a:schemeClr val="tx1"/>
                    </a:solidFill>
                  </a:rPr>
                  <a:t>represent</a:t>
                </a:r>
                <a:r>
                  <a:rPr lang="it-IT" dirty="0">
                    <a:solidFill>
                      <a:schemeClr val="tx1"/>
                    </a:solidFill>
                  </a:rPr>
                  <a:t> a </a:t>
                </a:r>
                <a:r>
                  <a:rPr lang="it-IT" dirty="0" err="1">
                    <a:solidFill>
                      <a:schemeClr val="tx1"/>
                    </a:solidFill>
                  </a:rPr>
                  <a:t>threat</a:t>
                </a:r>
                <a:r>
                  <a:rPr lang="it-IT" dirty="0">
                    <a:solidFill>
                      <a:schemeClr val="tx1"/>
                    </a:solidFill>
                  </a:rPr>
                  <a:t> to privacy if </a:t>
                </a:r>
                <a:r>
                  <a:rPr lang="it-IT" dirty="0" err="1">
                    <a:solidFill>
                      <a:schemeClr val="tx1"/>
                    </a:solidFill>
                  </a:rPr>
                  <a:t>associated</a:t>
                </a:r>
                <a:r>
                  <a:rPr lang="it-IT" dirty="0">
                    <a:solidFill>
                      <a:schemeClr val="tx1"/>
                    </a:solidFill>
                  </a:rPr>
                  <a:t> with a </a:t>
                </a:r>
                <a:r>
                  <a:rPr lang="it-IT" dirty="0" err="1">
                    <a:solidFill>
                      <a:schemeClr val="tx1"/>
                    </a:solidFill>
                  </a:rPr>
                  <a:t>certain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transaction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QID,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rest</a:t>
                </a:r>
                <a:r>
                  <a:rPr lang="it-IT" dirty="0">
                    <a:solidFill>
                      <a:schemeClr val="tx1"/>
                    </a:solidFill>
                  </a:rPr>
                  <a:t> of the items in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are non-sensitive and we denote them as </a:t>
                </a:r>
                <a:r>
                  <a:rPr lang="it-IT" dirty="0">
                    <a:solidFill>
                      <a:schemeClr val="tx1"/>
                    </a:solidFill>
                  </a:rPr>
                  <a:t>Quasi-</a:t>
                </a:r>
                <a:r>
                  <a:rPr lang="it-IT" dirty="0" err="1">
                    <a:solidFill>
                      <a:schemeClr val="tx1"/>
                    </a:solidFill>
                  </a:rPr>
                  <a:t>Identifiers</a:t>
                </a:r>
                <a:r>
                  <a:rPr lang="it-IT" dirty="0">
                    <a:solidFill>
                      <a:schemeClr val="tx1"/>
                    </a:solidFill>
                  </a:rPr>
                  <a:t>. A</a:t>
                </a:r>
                <a:r>
                  <a:rPr lang="en-US" dirty="0">
                    <a:solidFill>
                      <a:schemeClr val="tx1"/>
                    </a:solidFill>
                  </a:rPr>
                  <a:t>n attacker can join the QID with external </a:t>
                </a:r>
                <a:r>
                  <a:rPr lang="en-US" dirty="0" err="1">
                    <a:solidFill>
                      <a:schemeClr val="tx1"/>
                    </a:solidFill>
                  </a:rPr>
                  <a:t>informations</a:t>
                </a:r>
                <a:r>
                  <a:rPr lang="en-US" dirty="0">
                    <a:solidFill>
                      <a:schemeClr val="tx1"/>
                    </a:solidFill>
                  </a:rPr>
                  <a:t> to reidentify individual records.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9" t="-1261" b="-1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45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Anonymized Transaction data should satisfy two requirements: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Privacy requirements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Utility requirements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6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behaviour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based</a:t>
            </a:r>
            <a:r>
              <a:rPr lang="it-IT" dirty="0">
                <a:solidFill>
                  <a:schemeClr val="tx1"/>
                </a:solidFill>
              </a:rPr>
              <a:t> on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steps: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Create Band Matrix using Reverse Cuthill-McKee Algorithm (RCM) to fulfill utility requirement.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Create Anonymized Groups to fulfill privacy requirement.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7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Privacy </a:t>
            </a:r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occurrences for sensitive items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group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group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 privacy degree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= 1 … 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the number of occurrences of the sensitive item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group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privacy degree in the whole partitioning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9" t="-980" r="-1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20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Utility </a:t>
            </a:r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We </a:t>
                </a:r>
                <a:r>
                  <a:rPr lang="it-IT" dirty="0" err="1">
                    <a:solidFill>
                      <a:schemeClr val="tx1"/>
                    </a:solidFill>
                  </a:rPr>
                  <a:t>determine</a:t>
                </a:r>
                <a:r>
                  <a:rPr lang="it-IT" dirty="0">
                    <a:solidFill>
                      <a:schemeClr val="tx1"/>
                    </a:solidFill>
                  </a:rPr>
                  <a:t> the utility of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anonymized</a:t>
                </a:r>
                <a:r>
                  <a:rPr lang="it-IT" dirty="0">
                    <a:solidFill>
                      <a:schemeClr val="tx1"/>
                    </a:solidFill>
                  </a:rPr>
                  <a:t> data </a:t>
                </a:r>
                <a:r>
                  <a:rPr lang="it-IT" dirty="0" err="1">
                    <a:solidFill>
                      <a:schemeClr val="tx1"/>
                    </a:solidFill>
                  </a:rPr>
                  <a:t>as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distance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between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real</a:t>
                </a:r>
                <a:r>
                  <a:rPr lang="it-IT" dirty="0">
                    <a:solidFill>
                      <a:schemeClr val="tx1"/>
                    </a:solidFill>
                  </a:rPr>
                  <a:t> and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estimated</a:t>
                </a:r>
                <a:r>
                  <a:rPr lang="it-IT" dirty="0">
                    <a:solidFill>
                      <a:schemeClr val="tx1"/>
                    </a:solidFill>
                  </a:rPr>
                  <a:t> pdf over </a:t>
                </a:r>
                <a:r>
                  <a:rPr lang="it-IT" dirty="0" err="1">
                    <a:solidFill>
                      <a:schemeClr val="tx1"/>
                    </a:solidFill>
                  </a:rPr>
                  <a:t>all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cells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measured</a:t>
                </a:r>
                <a:r>
                  <a:rPr lang="it-IT" dirty="0">
                    <a:solidFill>
                      <a:schemeClr val="tx1"/>
                    </a:solidFill>
                  </a:rPr>
                  <a:t> by KL-</a:t>
                </a:r>
                <a:r>
                  <a:rPr lang="it-IT" dirty="0" err="1">
                    <a:solidFill>
                      <a:schemeClr val="tx1"/>
                    </a:solidFill>
                  </a:rPr>
                  <a:t>divergence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KL-</a:t>
                </a:r>
                <a:r>
                  <a:rPr lang="it-IT" dirty="0" err="1">
                    <a:solidFill>
                      <a:schemeClr val="tx1"/>
                    </a:solidFill>
                  </a:rPr>
                  <a:t>divergence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is</a:t>
                </a:r>
                <a:r>
                  <a:rPr lang="it-IT" dirty="0">
                    <a:solidFill>
                      <a:schemeClr val="tx1"/>
                    </a:solidFill>
                  </a:rPr>
                  <a:t> a </a:t>
                </a:r>
                <a:r>
                  <a:rPr lang="it-IT" dirty="0" err="1">
                    <a:solidFill>
                      <a:schemeClr val="tx1"/>
                    </a:solidFill>
                  </a:rPr>
                  <a:t>meaningful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metric</a:t>
                </a:r>
                <a:r>
                  <a:rPr lang="it-IT" dirty="0">
                    <a:solidFill>
                      <a:schemeClr val="tx1"/>
                    </a:solidFill>
                  </a:rPr>
                  <a:t> to </a:t>
                </a:r>
                <a:r>
                  <a:rPr lang="it-IT" dirty="0" err="1">
                    <a:solidFill>
                      <a:schemeClr val="tx1"/>
                    </a:solidFill>
                  </a:rPr>
                  <a:t>evaluate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amount</a:t>
                </a:r>
                <a:r>
                  <a:rPr lang="it-IT" dirty="0">
                    <a:solidFill>
                      <a:schemeClr val="tx1"/>
                    </a:solidFill>
                  </a:rPr>
                  <a:t> of information </a:t>
                </a:r>
                <a:r>
                  <a:rPr lang="it-IT" dirty="0" err="1">
                    <a:solidFill>
                      <a:schemeClr val="tx1"/>
                    </a:solidFill>
                  </a:rPr>
                  <a:t>loss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incurred</a:t>
                </a:r>
                <a:r>
                  <a:rPr lang="it-IT" dirty="0">
                    <a:solidFill>
                      <a:schemeClr val="tx1"/>
                    </a:solidFill>
                  </a:rPr>
                  <a:t> by data </a:t>
                </a:r>
                <a:r>
                  <a:rPr lang="it-IT" dirty="0" err="1">
                    <a:solidFill>
                      <a:schemeClr val="tx1"/>
                    </a:solidFill>
                  </a:rPr>
                  <a:t>anonymization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𝑑𝑖𝑣𝑒𝑟𝑔𝑒𝑛𝑐𝑒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𝐸𝑠𝑡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𝑐𝑒𝑙𝑙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func>
                          <m:func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𝐴𝑐𝑡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𝐸𝑠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den>
                            </m:f>
                          </m:e>
                        </m:func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9" t="-1261" r="-1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25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TESting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evaluated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our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implementation</a:t>
            </a:r>
            <a:r>
              <a:rPr lang="it-IT" dirty="0">
                <a:solidFill>
                  <a:schemeClr val="tx1"/>
                </a:solidFill>
              </a:rPr>
              <a:t> of 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differents</a:t>
            </a:r>
            <a:r>
              <a:rPr lang="it-IT" dirty="0">
                <a:solidFill>
                  <a:schemeClr val="tx1"/>
                </a:solidFill>
              </a:rPr>
              <a:t> datasets, </a:t>
            </a:r>
            <a:r>
              <a:rPr lang="en-US" dirty="0">
                <a:solidFill>
                  <a:schemeClr val="tx1"/>
                </a:solidFill>
              </a:rPr>
              <a:t>BMSWebView1 (BMS1) and BMSWebView2 (BMS2), using a thousand items.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We have organized the data as a band matrix, so that consecutive rows are likely to share a large number of common items. Band matrix organization has been acknowledged as a beneficial mode to represent sparse data in various scientific applications.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it-IT" dirty="0">
                <a:solidFill>
                  <a:schemeClr val="tx1"/>
                </a:solidFill>
              </a:rPr>
              <a:t>The </a:t>
            </a:r>
            <a:r>
              <a:rPr lang="it-IT" dirty="0" err="1">
                <a:solidFill>
                  <a:schemeClr val="tx1"/>
                </a:solidFill>
              </a:rPr>
              <a:t>differences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between</a:t>
            </a:r>
            <a:r>
              <a:rPr lang="it-IT" dirty="0">
                <a:solidFill>
                  <a:schemeClr val="tx1"/>
                </a:solidFill>
              </a:rPr>
              <a:t> the </a:t>
            </a:r>
            <a:r>
              <a:rPr lang="it-IT" dirty="0" err="1">
                <a:solidFill>
                  <a:schemeClr val="tx1"/>
                </a:solidFill>
              </a:rPr>
              <a:t>initial</a:t>
            </a:r>
            <a:r>
              <a:rPr lang="it-IT" dirty="0">
                <a:solidFill>
                  <a:schemeClr val="tx1"/>
                </a:solidFill>
              </a:rPr>
              <a:t> dataset and the band </a:t>
            </a:r>
            <a:r>
              <a:rPr lang="it-IT" dirty="0" err="1">
                <a:solidFill>
                  <a:schemeClr val="tx1"/>
                </a:solidFill>
              </a:rPr>
              <a:t>matrix</a:t>
            </a:r>
            <a:r>
              <a:rPr lang="it-IT" dirty="0">
                <a:solidFill>
                  <a:schemeClr val="tx1"/>
                </a:solidFill>
              </a:rPr>
              <a:t> are:</a:t>
            </a:r>
          </a:p>
        </p:txBody>
      </p:sp>
    </p:spTree>
    <p:extLst>
      <p:ext uri="{BB962C8B-B14F-4D97-AF65-F5344CB8AC3E}">
        <p14:creationId xmlns:p14="http://schemas.microsoft.com/office/powerpoint/2010/main" val="90538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D8F9556E-DB88-47A0-A2C9-BFB267D98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10" y="1875840"/>
            <a:ext cx="5521325" cy="4121737"/>
          </a:xfrm>
        </p:spPr>
      </p:pic>
      <p:pic>
        <p:nvPicPr>
          <p:cNvPr id="5" name="Segnaposto contenuto 6">
            <a:extLst>
              <a:ext uri="{FF2B5EF4-FFF2-40B4-BE49-F238E27FC236}">
                <a16:creationId xmlns:a16="http://schemas.microsoft.com/office/drawing/2014/main" id="{D7156655-EA38-48F3-BB71-30FA7AB05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067" y="1875840"/>
            <a:ext cx="5527675" cy="412647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BMS1</a:t>
            </a:r>
          </a:p>
        </p:txBody>
      </p:sp>
    </p:spTree>
    <p:extLst>
      <p:ext uri="{BB962C8B-B14F-4D97-AF65-F5344CB8AC3E}">
        <p14:creationId xmlns:p14="http://schemas.microsoft.com/office/powerpoint/2010/main" val="25206138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0</TotalTime>
  <Words>572</Words>
  <Application>Microsoft Office PowerPoint</Application>
  <PresentationFormat>Widescreen</PresentationFormat>
  <Paragraphs>61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Univers</vt:lpstr>
      <vt:lpstr>GradientUnivers</vt:lpstr>
      <vt:lpstr>Correlation-aware anonymization of high-dimensional data (CAHD)</vt:lpstr>
      <vt:lpstr>introduction</vt:lpstr>
      <vt:lpstr>definitions</vt:lpstr>
      <vt:lpstr>requirements</vt:lpstr>
      <vt:lpstr>behaviour</vt:lpstr>
      <vt:lpstr>Privacy requirements</vt:lpstr>
      <vt:lpstr>Utility requirements</vt:lpstr>
      <vt:lpstr>TESting</vt:lpstr>
      <vt:lpstr>DIFFERENCES ON BMS1</vt:lpstr>
      <vt:lpstr>DIFFERENCES ON BMS2</vt:lpstr>
      <vt:lpstr>TESting</vt:lpstr>
      <vt:lpstr>DIFFERENCES ON BMS1</vt:lpstr>
      <vt:lpstr>DIFFERENCES ON BMS2</vt:lpstr>
      <vt:lpstr>Evaluation of rcm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Luca Repetto</dc:creator>
  <cp:lastModifiedBy>Luca Repetto</cp:lastModifiedBy>
  <cp:revision>41</cp:revision>
  <dcterms:created xsi:type="dcterms:W3CDTF">2021-05-22T10:05:44Z</dcterms:created>
  <dcterms:modified xsi:type="dcterms:W3CDTF">2021-06-07T10:39:15Z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