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  <p:sldId id="263" r:id="rId3"/>
    <p:sldId id="264" r:id="rId4"/>
    <p:sldId id="265" r:id="rId5"/>
    <p:sldId id="266" r:id="rId6"/>
    <p:sldId id="272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0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25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054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767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153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502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2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47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87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11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83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18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8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49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C2-8794-458B-B795-F93CFA6F0210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08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F66AC2-8794-458B-B795-F93CFA6F0210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55CD80-6F2F-40A3-80D8-E82CDFEE24D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692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34.png"/><Relationship Id="rId10" Type="http://schemas.openxmlformats.org/officeDocument/2006/relationships/image" Target="../media/image21.png"/><Relationship Id="rId4" Type="http://schemas.openxmlformats.org/officeDocument/2006/relationships/image" Target="../media/image33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7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simbolo, logo, Carattere, Elementi grafici">
            <a:extLst>
              <a:ext uri="{FF2B5EF4-FFF2-40B4-BE49-F238E27FC236}">
                <a16:creationId xmlns:a16="http://schemas.microsoft.com/office/drawing/2014/main" id="{79D761C2-151C-4B64-DBDD-3306EBDEE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5" t="34754" r="15798" b="33610"/>
          <a:stretch/>
        </p:blipFill>
        <p:spPr>
          <a:xfrm>
            <a:off x="4153251" y="1063177"/>
            <a:ext cx="2284828" cy="64791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FCDE6A5-07AF-2031-34F9-A94C53795BBB}"/>
              </a:ext>
            </a:extLst>
          </p:cNvPr>
          <p:cNvSpPr txBox="1"/>
          <p:nvPr/>
        </p:nvSpPr>
        <p:spPr>
          <a:xfrm>
            <a:off x="2043416" y="2890391"/>
            <a:ext cx="81051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Design and Development of a Web Application</a:t>
            </a:r>
          </a:p>
          <a:p>
            <a:pPr algn="ctr"/>
            <a:r>
              <a:rPr lang="en-GB" sz="3200" b="1" dirty="0"/>
              <a:t>in a Containerized Environment</a:t>
            </a:r>
            <a:endParaRPr lang="it-IT" sz="3200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E4BA9A-34BD-25F1-939E-A9040072BBEF}"/>
              </a:ext>
            </a:extLst>
          </p:cNvPr>
          <p:cNvSpPr txBox="1"/>
          <p:nvPr/>
        </p:nvSpPr>
        <p:spPr>
          <a:xfrm>
            <a:off x="622571" y="4864745"/>
            <a:ext cx="24511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Supervisor:</a:t>
            </a:r>
          </a:p>
          <a:p>
            <a:r>
              <a:rPr lang="it-IT" dirty="0"/>
              <a:t>Prof. Pierpaolo Baglietto</a:t>
            </a:r>
          </a:p>
          <a:p>
            <a:endParaRPr lang="it-IT" dirty="0"/>
          </a:p>
          <a:p>
            <a:r>
              <a:rPr lang="it-IT" i="1" dirty="0" err="1"/>
              <a:t>Cosupervisor</a:t>
            </a:r>
            <a:r>
              <a:rPr lang="it-IT" i="1" dirty="0"/>
              <a:t>:</a:t>
            </a:r>
          </a:p>
          <a:p>
            <a:r>
              <a:rPr lang="it-IT" dirty="0"/>
              <a:t>Dott. Marco Risso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FA70BBC-8E24-86DE-5CC3-4DE612EEF4AA}"/>
              </a:ext>
            </a:extLst>
          </p:cNvPr>
          <p:cNvSpPr txBox="1"/>
          <p:nvPr/>
        </p:nvSpPr>
        <p:spPr>
          <a:xfrm>
            <a:off x="9291882" y="4864745"/>
            <a:ext cx="2280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Candidate:</a:t>
            </a:r>
          </a:p>
          <a:p>
            <a:r>
              <a:rPr lang="it-IT" dirty="0"/>
              <a:t>Fabrizio Durante</a:t>
            </a:r>
          </a:p>
          <a:p>
            <a:endParaRPr lang="it-IT" dirty="0"/>
          </a:p>
          <a:p>
            <a:r>
              <a:rPr lang="it-IT" dirty="0" err="1"/>
              <a:t>Student</a:t>
            </a:r>
            <a:r>
              <a:rPr lang="it-IT" dirty="0"/>
              <a:t> ID n. 3941665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F223AA2-A1C4-C2DC-440C-F76F9E290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9833" y="1063177"/>
            <a:ext cx="1973349" cy="647916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089B1C93-5342-0F9D-EED9-03BEDCBF7064}"/>
              </a:ext>
            </a:extLst>
          </p:cNvPr>
          <p:cNvGrpSpPr/>
          <p:nvPr/>
        </p:nvGrpSpPr>
        <p:grpSpPr>
          <a:xfrm>
            <a:off x="371826" y="7239209"/>
            <a:ext cx="3781425" cy="5543550"/>
            <a:chOff x="442913" y="765175"/>
            <a:chExt cx="3781425" cy="554355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15E1B01F-5BC1-9E50-03A3-DB8F465B1D08}"/>
                </a:ext>
              </a:extLst>
            </p:cNvPr>
            <p:cNvSpPr/>
            <p:nvPr/>
          </p:nvSpPr>
          <p:spPr>
            <a:xfrm>
              <a:off x="442913" y="765175"/>
              <a:ext cx="3781425" cy="5543550"/>
            </a:xfrm>
            <a:prstGeom prst="roundRect">
              <a:avLst>
                <a:gd name="adj" fmla="val 869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4400" dirty="0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C79E1D2D-3AAB-3E37-514F-8FEE18CBE814}"/>
                </a:ext>
              </a:extLst>
            </p:cNvPr>
            <p:cNvSpPr txBox="1"/>
            <p:nvPr/>
          </p:nvSpPr>
          <p:spPr>
            <a:xfrm>
              <a:off x="442913" y="3176587"/>
              <a:ext cx="3781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dirty="0">
                  <a:solidFill>
                    <a:schemeClr val="bg1"/>
                  </a:solidFill>
                </a:rPr>
                <a:t>METHODOLOGY</a:t>
              </a:r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252C1632-639C-3C4C-D52B-7869BD698B12}"/>
              </a:ext>
            </a:extLst>
          </p:cNvPr>
          <p:cNvGrpSpPr/>
          <p:nvPr/>
        </p:nvGrpSpPr>
        <p:grpSpPr>
          <a:xfrm>
            <a:off x="4648213" y="8020903"/>
            <a:ext cx="5290698" cy="993717"/>
            <a:chOff x="5287389" y="765175"/>
            <a:chExt cx="5290698" cy="993717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98F6F0E2-90CB-6508-4E07-52530DA9C6DB}"/>
                </a:ext>
              </a:extLst>
            </p:cNvPr>
            <p:cNvSpPr/>
            <p:nvPr/>
          </p:nvSpPr>
          <p:spPr>
            <a:xfrm>
              <a:off x="5287389" y="765175"/>
              <a:ext cx="5290698" cy="993717"/>
            </a:xfrm>
            <a:prstGeom prst="roundRect">
              <a:avLst>
                <a:gd name="adj" fmla="val 8692"/>
              </a:avLst>
            </a:prstGeom>
            <a:solidFill>
              <a:srgbClr val="4590B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4400" dirty="0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A13E56E-1346-098E-2735-42059C32A20B}"/>
                </a:ext>
              </a:extLst>
            </p:cNvPr>
            <p:cNvSpPr txBox="1"/>
            <p:nvPr/>
          </p:nvSpPr>
          <p:spPr>
            <a:xfrm>
              <a:off x="5287389" y="1031200"/>
              <a:ext cx="5290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Examine the popularity of disassemblers</a:t>
              </a:r>
              <a:endParaRPr lang="it-IT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753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5D573-9A6B-3EA1-7E60-83C50E4D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46766"/>
            <a:ext cx="8534400" cy="1507067"/>
          </a:xfrm>
        </p:spPr>
        <p:txBody>
          <a:bodyPr/>
          <a:lstStyle/>
          <a:p>
            <a:r>
              <a:rPr lang="it-IT" dirty="0" err="1"/>
              <a:t>TESTing</a:t>
            </a:r>
          </a:p>
        </p:txBody>
      </p:sp>
      <p:pic>
        <p:nvPicPr>
          <p:cNvPr id="3" name="Immagine 2" descr="File:JUnit 5 Banner.png - Wikipedia">
            <a:extLst>
              <a:ext uri="{FF2B5EF4-FFF2-40B4-BE49-F238E27FC236}">
                <a16:creationId xmlns:a16="http://schemas.microsoft.com/office/drawing/2014/main" id="{9F9C6007-A4FB-717E-A100-42687BF3E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212" y="796549"/>
            <a:ext cx="2743197" cy="836675"/>
          </a:xfrm>
          <a:prstGeom prst="rect">
            <a:avLst/>
          </a:prstGeom>
        </p:spPr>
      </p:pic>
      <p:pic>
        <p:nvPicPr>
          <p:cNvPr id="5" name="Immagine 4" descr="SPRING BOOT: come far generare un WAR a Spring Boot – ultimatecodingblog">
            <a:extLst>
              <a:ext uri="{FF2B5EF4-FFF2-40B4-BE49-F238E27FC236}">
                <a16:creationId xmlns:a16="http://schemas.microsoft.com/office/drawing/2014/main" id="{D3FE881D-55D5-10B2-C420-2A756CA5B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212" y="2608968"/>
            <a:ext cx="2743199" cy="1438780"/>
          </a:xfrm>
          <a:prstGeom prst="rect">
            <a:avLst/>
          </a:prstGeom>
        </p:spPr>
      </p:pic>
      <p:pic>
        <p:nvPicPr>
          <p:cNvPr id="6" name="Immagine 5" descr="pytest - Wikipedia">
            <a:extLst>
              <a:ext uri="{FF2B5EF4-FFF2-40B4-BE49-F238E27FC236}">
                <a16:creationId xmlns:a16="http://schemas.microsoft.com/office/drawing/2014/main" id="{E51FAB8E-6D5B-2C1B-C1E6-2E0DD73D5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98" y="404003"/>
            <a:ext cx="1621767" cy="1621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magine 6" descr="Achieving 100% Code Coverage with Python Unittest Library for Reliable  Programs - Future Tech Forge">
            <a:extLst>
              <a:ext uri="{FF2B5EF4-FFF2-40B4-BE49-F238E27FC236}">
                <a16:creationId xmlns:a16="http://schemas.microsoft.com/office/drawing/2014/main" id="{C3933671-895E-B856-9A29-92C4B23E7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316" y="181783"/>
            <a:ext cx="1718275" cy="1994320"/>
          </a:xfrm>
          <a:prstGeom prst="rect">
            <a:avLst/>
          </a:prstGeom>
        </p:spPr>
      </p:pic>
      <p:pic>
        <p:nvPicPr>
          <p:cNvPr id="9" name="Immagine 8" descr="Python (programming language) - Wikipedia">
            <a:extLst>
              <a:ext uri="{FF2B5EF4-FFF2-40B4-BE49-F238E27FC236}">
                <a16:creationId xmlns:a16="http://schemas.microsoft.com/office/drawing/2014/main" id="{0C2D0867-289D-8C96-D2FE-BC23E4A64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4551" y="2917993"/>
            <a:ext cx="1650522" cy="1784015"/>
          </a:xfrm>
          <a:prstGeom prst="rect">
            <a:avLst/>
          </a:prstGeom>
        </p:spPr>
      </p:pic>
      <p:pic>
        <p:nvPicPr>
          <p:cNvPr id="10" name="Immagine 9" descr="Cypress for Software Testing: Fast and Reliable End-to-End Testing">
            <a:extLst>
              <a:ext uri="{FF2B5EF4-FFF2-40B4-BE49-F238E27FC236}">
                <a16:creationId xmlns:a16="http://schemas.microsoft.com/office/drawing/2014/main" id="{523C63A1-AB72-E2A8-FF65-39018D407B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7458" y="282241"/>
            <a:ext cx="3577083" cy="902008"/>
          </a:xfrm>
          <a:prstGeom prst="rect">
            <a:avLst/>
          </a:prstGeom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5C1E7426-E1CF-D362-6910-F7662406A132}"/>
              </a:ext>
            </a:extLst>
          </p:cNvPr>
          <p:cNvGraphicFramePr>
            <a:graphicFrameLocks noGrp="1"/>
          </p:cNvGraphicFramePr>
          <p:nvPr/>
        </p:nvGraphicFramePr>
        <p:xfrm>
          <a:off x="4557622" y="2006441"/>
          <a:ext cx="2954156" cy="447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156">
                  <a:extLst>
                    <a:ext uri="{9D8B030D-6E8A-4147-A177-3AD203B41FA5}">
                      <a16:colId xmlns:a16="http://schemas.microsoft.com/office/drawing/2014/main" val="1933285794"/>
                    </a:ext>
                  </a:extLst>
                </a:gridCol>
              </a:tblGrid>
              <a:tr h="45503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985647"/>
                  </a:ext>
                </a:extLst>
              </a:tr>
              <a:tr h="401946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660680"/>
                  </a:ext>
                </a:extLst>
              </a:tr>
            </a:tbl>
          </a:graphicData>
        </a:graphic>
      </p:graphicFrame>
      <p:pic>
        <p:nvPicPr>
          <p:cNvPr id="17" name="Immagine 16" descr="Immagine che contiene cerchio, Elementi grafici, arte, simbolo&#10;&#10;Descrizione generata automaticamente">
            <a:extLst>
              <a:ext uri="{FF2B5EF4-FFF2-40B4-BE49-F238E27FC236}">
                <a16:creationId xmlns:a16="http://schemas.microsoft.com/office/drawing/2014/main" id="{5F742E58-9F53-87D6-FC17-97EB310E4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0777" y="2827390"/>
            <a:ext cx="1204825" cy="1204825"/>
          </a:xfrm>
          <a:prstGeom prst="rect">
            <a:avLst/>
          </a:prstGeom>
        </p:spPr>
      </p:pic>
      <p:pic>
        <p:nvPicPr>
          <p:cNvPr id="19" name="Immagine 18" descr="Cos'è Axios e a cosa serve">
            <a:extLst>
              <a:ext uri="{FF2B5EF4-FFF2-40B4-BE49-F238E27FC236}">
                <a16:creationId xmlns:a16="http://schemas.microsoft.com/office/drawing/2014/main" id="{4A22E3C7-F5D1-2C84-4569-E981A311F2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0021" y="4202906"/>
            <a:ext cx="1391729" cy="1101881"/>
          </a:xfrm>
          <a:prstGeom prst="rect">
            <a:avLst/>
          </a:prstGeom>
        </p:spPr>
      </p:pic>
      <p:pic>
        <p:nvPicPr>
          <p:cNvPr id="21" name="Immagine 20" descr="SockJS-node download | SourceForge.net">
            <a:extLst>
              <a:ext uri="{FF2B5EF4-FFF2-40B4-BE49-F238E27FC236}">
                <a16:creationId xmlns:a16="http://schemas.microsoft.com/office/drawing/2014/main" id="{BDBE34E4-8C8B-D560-DE8E-86098E5DF8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6807" y="4934928"/>
            <a:ext cx="1317325" cy="1245438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5EAEF316-166F-B359-FDDD-B964D74C0E56}"/>
              </a:ext>
            </a:extLst>
          </p:cNvPr>
          <p:cNvCxnSpPr>
            <a:cxnSpLocks/>
          </p:cNvCxnSpPr>
          <p:nvPr/>
        </p:nvCxnSpPr>
        <p:spPr>
          <a:xfrm>
            <a:off x="6544574" y="3899939"/>
            <a:ext cx="281798" cy="1403229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2B6D314-3086-8CC8-5EEB-571CDD236811}"/>
              </a:ext>
            </a:extLst>
          </p:cNvPr>
          <p:cNvCxnSpPr>
            <a:cxnSpLocks/>
          </p:cNvCxnSpPr>
          <p:nvPr/>
        </p:nvCxnSpPr>
        <p:spPr>
          <a:xfrm flipH="1">
            <a:off x="5245928" y="4012828"/>
            <a:ext cx="494313" cy="542452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63F2F33-48EE-0C4F-29A7-35BB777931C9}"/>
              </a:ext>
            </a:extLst>
          </p:cNvPr>
          <p:cNvCxnSpPr>
            <a:cxnSpLocks/>
          </p:cNvCxnSpPr>
          <p:nvPr/>
        </p:nvCxnSpPr>
        <p:spPr>
          <a:xfrm>
            <a:off x="1323463" y="2150161"/>
            <a:ext cx="747465" cy="796451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A76AABF-199A-FC86-2D88-CFD18BBCDFEB}"/>
              </a:ext>
            </a:extLst>
          </p:cNvPr>
          <p:cNvCxnSpPr>
            <a:cxnSpLocks/>
          </p:cNvCxnSpPr>
          <p:nvPr/>
        </p:nvCxnSpPr>
        <p:spPr>
          <a:xfrm flipH="1">
            <a:off x="2720038" y="2150161"/>
            <a:ext cx="494314" cy="725895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6E09D23-DDB6-56FF-FA14-1810A5E42917}"/>
              </a:ext>
            </a:extLst>
          </p:cNvPr>
          <p:cNvCxnSpPr>
            <a:cxnSpLocks/>
          </p:cNvCxnSpPr>
          <p:nvPr/>
        </p:nvCxnSpPr>
        <p:spPr>
          <a:xfrm>
            <a:off x="10269906" y="1712716"/>
            <a:ext cx="13687" cy="1064563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EDA7A8C-8347-1AC6-EA16-5AF44DBB9A7D}"/>
              </a:ext>
            </a:extLst>
          </p:cNvPr>
          <p:cNvCxnSpPr>
            <a:cxnSpLocks/>
          </p:cNvCxnSpPr>
          <p:nvPr/>
        </p:nvCxnSpPr>
        <p:spPr>
          <a:xfrm>
            <a:off x="6022463" y="1218828"/>
            <a:ext cx="13687" cy="683562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90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7F9A5-F4F6-2048-D304-DE5C0B26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CI/CD PIPELINES</a:t>
            </a:r>
          </a:p>
        </p:txBody>
      </p:sp>
      <p:pic>
        <p:nvPicPr>
          <p:cNvPr id="3" name="Immagine 2" descr="File:GitLab logo.svg - Wikipedia">
            <a:extLst>
              <a:ext uri="{FF2B5EF4-FFF2-40B4-BE49-F238E27FC236}">
                <a16:creationId xmlns:a16="http://schemas.microsoft.com/office/drawing/2014/main" id="{7589B3E3-2D39-C9C5-5F1F-C3CA806F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45594"/>
            <a:ext cx="2743199" cy="8390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A41C4EE-7D3B-F200-3CC6-D25E7443B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4" y="3139397"/>
            <a:ext cx="11407421" cy="3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4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8B878C-AC0D-80D3-4B8A-54732D74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824" y="1377276"/>
            <a:ext cx="5483323" cy="1507067"/>
          </a:xfrm>
        </p:spPr>
        <p:txBody>
          <a:bodyPr/>
          <a:lstStyle/>
          <a:p>
            <a:r>
              <a:rPr lang="it-IT" dirty="0" err="1"/>
              <a:t>architecture</a:t>
            </a:r>
            <a:endParaRPr lang="en-GB" dirty="0"/>
          </a:p>
        </p:txBody>
      </p:sp>
      <p:pic>
        <p:nvPicPr>
          <p:cNvPr id="10" name="Immagine 9" descr="Immagine che contiene diagramma, testo, schizzo, Disegno tecnico&#10;&#10;Descrizione generata automaticamente">
            <a:extLst>
              <a:ext uri="{FF2B5EF4-FFF2-40B4-BE49-F238E27FC236}">
                <a16:creationId xmlns:a16="http://schemas.microsoft.com/office/drawing/2014/main" id="{42BAE2D0-6306-673A-C07A-0CECE7215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" y="0"/>
            <a:ext cx="4832977" cy="6858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1D7E95B-DD69-0A5F-34F0-3AA96C200FD6}"/>
              </a:ext>
            </a:extLst>
          </p:cNvPr>
          <p:cNvSpPr txBox="1"/>
          <p:nvPr/>
        </p:nvSpPr>
        <p:spPr>
          <a:xfrm>
            <a:off x="5477347" y="3536207"/>
            <a:ext cx="617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Groups: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Input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145961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2C43BE-3C0B-63DE-9821-D3A30442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Core technologies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1692F4-FEAF-2D27-C33E-B0F3D3A82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52548" y="582484"/>
            <a:ext cx="7286904" cy="410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1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D3F037-0EED-D04D-970C-284483AC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 Streaming Bus</a:t>
            </a:r>
            <a:endParaRPr lang="en-GB" dirty="0"/>
          </a:p>
        </p:txBody>
      </p:sp>
      <p:pic>
        <p:nvPicPr>
          <p:cNvPr id="2050" name="Picture 2" descr="Apache Kafka: flusso di dati in tempo reale | OVHcloud">
            <a:extLst>
              <a:ext uri="{FF2B5EF4-FFF2-40B4-BE49-F238E27FC236}">
                <a16:creationId xmlns:a16="http://schemas.microsoft.com/office/drawing/2014/main" id="{C6A6D6A0-0581-38F0-FED0-B837039F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5" y="921826"/>
            <a:ext cx="5165977" cy="199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ache ZooKeeper - Wikipedia">
            <a:extLst>
              <a:ext uri="{FF2B5EF4-FFF2-40B4-BE49-F238E27FC236}">
                <a16:creationId xmlns:a16="http://schemas.microsoft.com/office/drawing/2014/main" id="{40E4FC86-CE64-9271-D618-BF9D43407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476" y="372742"/>
            <a:ext cx="2454498" cy="132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iteBoard Coder: Prometheus and JMX">
            <a:extLst>
              <a:ext uri="{FF2B5EF4-FFF2-40B4-BE49-F238E27FC236}">
                <a16:creationId xmlns:a16="http://schemas.microsoft.com/office/drawing/2014/main" id="{84F5E5C8-A0C4-418F-FCDC-3F7A22974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113" y="1920789"/>
            <a:ext cx="1894046" cy="189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092863E-A9EA-83E3-B409-581C015EB131}"/>
              </a:ext>
            </a:extLst>
          </p:cNvPr>
          <p:cNvCxnSpPr>
            <a:cxnSpLocks/>
            <a:stCxn id="2050" idx="3"/>
            <a:endCxn id="2056" idx="1"/>
          </p:cNvCxnSpPr>
          <p:nvPr/>
        </p:nvCxnSpPr>
        <p:spPr>
          <a:xfrm>
            <a:off x="5438732" y="1920789"/>
            <a:ext cx="2408381" cy="947023"/>
          </a:xfrm>
          <a:prstGeom prst="straightConnector1">
            <a:avLst/>
          </a:prstGeom>
          <a:ln w="476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F24A481B-1D10-98E9-DEAF-F34F6DCC9627}"/>
              </a:ext>
            </a:extLst>
          </p:cNvPr>
          <p:cNvCxnSpPr>
            <a:cxnSpLocks/>
            <a:stCxn id="2050" idx="3"/>
            <a:endCxn id="2054" idx="1"/>
          </p:cNvCxnSpPr>
          <p:nvPr/>
        </p:nvCxnSpPr>
        <p:spPr>
          <a:xfrm flipV="1">
            <a:off x="5438732" y="1035457"/>
            <a:ext cx="2129744" cy="885332"/>
          </a:xfrm>
          <a:prstGeom prst="straightConnector1">
            <a:avLst/>
          </a:prstGeom>
          <a:ln w="476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7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EF96AF-38BD-E1C9-A2DF-38E1AE50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701" y="117198"/>
            <a:ext cx="4961299" cy="987833"/>
          </a:xfrm>
        </p:spPr>
        <p:txBody>
          <a:bodyPr/>
          <a:lstStyle/>
          <a:p>
            <a:pPr algn="ctr"/>
            <a:r>
              <a:rPr lang="it-IT" dirty="0"/>
              <a:t>Input Flow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221B54-FA8F-C73D-EDDB-24D9ADB07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74703" y="112163"/>
            <a:ext cx="441338" cy="200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F2AD655-51CF-3FFB-7CE1-F58E138F0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55" y="2211355"/>
            <a:ext cx="1573235" cy="1048567"/>
          </a:xfrm>
          <a:prstGeom prst="rect">
            <a:avLst/>
          </a:prstGeom>
        </p:spPr>
      </p:pic>
      <p:pic>
        <p:nvPicPr>
          <p:cNvPr id="3076" name="Picture 4" descr="Solarimetro modbus con ingresso sonda temperatura esterna - PDM - cod.  SUNMETER-PRO - ITSensor - ITSensor">
            <a:extLst>
              <a:ext uri="{FF2B5EF4-FFF2-40B4-BE49-F238E27FC236}">
                <a16:creationId xmlns:a16="http://schemas.microsoft.com/office/drawing/2014/main" id="{9CAFE88C-F3CD-3838-6C60-5AB814636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00" y="3259922"/>
            <a:ext cx="1518946" cy="15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 descr="Immagine che contiene cilindro&#10;&#10;Descrizione generata automaticamente">
            <a:extLst>
              <a:ext uri="{FF2B5EF4-FFF2-40B4-BE49-F238E27FC236}">
                <a16:creationId xmlns:a16="http://schemas.microsoft.com/office/drawing/2014/main" id="{3DB1B7C3-29CE-E0A9-12F0-497A9EA47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60" y="4778868"/>
            <a:ext cx="1126427" cy="1692981"/>
          </a:xfrm>
          <a:prstGeom prst="rect">
            <a:avLst/>
          </a:prstGeom>
        </p:spPr>
      </p:pic>
      <p:pic>
        <p:nvPicPr>
          <p:cNvPr id="3080" name="Picture 8" descr="Resistenza al vento">
            <a:extLst>
              <a:ext uri="{FF2B5EF4-FFF2-40B4-BE49-F238E27FC236}">
                <a16:creationId xmlns:a16="http://schemas.microsoft.com/office/drawing/2014/main" id="{A13CDD06-8382-FBBD-CC5D-4BA8722E5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5" y="2346299"/>
            <a:ext cx="778678" cy="77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C9F0979C-DEBD-2112-D3E5-DF91F71FE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3496473"/>
            <a:ext cx="1045844" cy="104584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5C6C55C-F6EF-8501-01F8-8ACE4F72AC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5" y="5321258"/>
            <a:ext cx="792004" cy="901667"/>
          </a:xfrm>
          <a:prstGeom prst="rect">
            <a:avLst/>
          </a:prstGeom>
        </p:spPr>
      </p:pic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41606BAD-1118-91DF-B236-8ACF89BCE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72" y="396851"/>
            <a:ext cx="1292428" cy="141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ython (programming language) - Wikipedia">
            <a:extLst>
              <a:ext uri="{FF2B5EF4-FFF2-40B4-BE49-F238E27FC236}">
                <a16:creationId xmlns:a16="http://schemas.microsoft.com/office/drawing/2014/main" id="{E8921F0D-4F6F-519A-4C1B-F2389D84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175" y="2106273"/>
            <a:ext cx="1292428" cy="141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 (programming language) - Wikipedia">
            <a:extLst>
              <a:ext uri="{FF2B5EF4-FFF2-40B4-BE49-F238E27FC236}">
                <a16:creationId xmlns:a16="http://schemas.microsoft.com/office/drawing/2014/main" id="{6AD22AFA-BE2D-08FD-15AE-F9BAE63A6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72" y="3522632"/>
            <a:ext cx="1292428" cy="141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ython (programming language) - Wikipedia">
            <a:extLst>
              <a:ext uri="{FF2B5EF4-FFF2-40B4-BE49-F238E27FC236}">
                <a16:creationId xmlns:a16="http://schemas.microsoft.com/office/drawing/2014/main" id="{E03FE147-5A3F-6288-9389-ECB46C3B9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98" y="5078480"/>
            <a:ext cx="1292428" cy="141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kafka - Download free icons">
            <a:extLst>
              <a:ext uri="{FF2B5EF4-FFF2-40B4-BE49-F238E27FC236}">
                <a16:creationId xmlns:a16="http://schemas.microsoft.com/office/drawing/2014/main" id="{B2E7A650-B21E-17A5-B501-9237BFD3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378" y="851025"/>
            <a:ext cx="2096940" cy="209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2" descr="Python (programming language) - Wikipedia">
            <a:extLst>
              <a:ext uri="{FF2B5EF4-FFF2-40B4-BE49-F238E27FC236}">
                <a16:creationId xmlns:a16="http://schemas.microsoft.com/office/drawing/2014/main" id="{9F5168A4-A072-043F-6FAD-903E2107C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848" y="4654465"/>
            <a:ext cx="1292428" cy="141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CasellaDiTesto 1043">
            <a:extLst>
              <a:ext uri="{FF2B5EF4-FFF2-40B4-BE49-F238E27FC236}">
                <a16:creationId xmlns:a16="http://schemas.microsoft.com/office/drawing/2014/main" id="{CA9274CB-D7B3-9D11-A19D-5235238961FC}"/>
              </a:ext>
            </a:extLst>
          </p:cNvPr>
          <p:cNvSpPr txBox="1"/>
          <p:nvPr/>
        </p:nvSpPr>
        <p:spPr>
          <a:xfrm>
            <a:off x="3724098" y="49147"/>
            <a:ext cx="12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1045" name="CasellaDiTesto 1044">
            <a:extLst>
              <a:ext uri="{FF2B5EF4-FFF2-40B4-BE49-F238E27FC236}">
                <a16:creationId xmlns:a16="http://schemas.microsoft.com/office/drawing/2014/main" id="{25814D70-8EC9-327A-A715-CB85BEA868BF}"/>
              </a:ext>
            </a:extLst>
          </p:cNvPr>
          <p:cNvSpPr txBox="1"/>
          <p:nvPr/>
        </p:nvSpPr>
        <p:spPr>
          <a:xfrm>
            <a:off x="7666060" y="6097064"/>
            <a:ext cx="129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AdaptersManager</a:t>
            </a:r>
            <a:endParaRPr lang="en-GB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F5F8718-2060-1234-796C-D7EC0040B706}"/>
              </a:ext>
            </a:extLst>
          </p:cNvPr>
          <p:cNvCxnSpPr>
            <a:cxnSpLocks/>
            <a:stCxn id="1040" idx="0"/>
            <a:endCxn id="1028" idx="2"/>
          </p:cNvCxnSpPr>
          <p:nvPr/>
        </p:nvCxnSpPr>
        <p:spPr>
          <a:xfrm flipH="1" flipV="1">
            <a:off x="7660848" y="2947965"/>
            <a:ext cx="646214" cy="1706500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788A286-6383-B43F-5ECC-E0B560A61143}"/>
              </a:ext>
            </a:extLst>
          </p:cNvPr>
          <p:cNvCxnSpPr>
            <a:cxnSpLocks/>
            <a:stCxn id="10" idx="3"/>
            <a:endCxn id="1028" idx="1"/>
          </p:cNvCxnSpPr>
          <p:nvPr/>
        </p:nvCxnSpPr>
        <p:spPr>
          <a:xfrm flipV="1">
            <a:off x="5016526" y="1899495"/>
            <a:ext cx="1595852" cy="3887165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C9A4AD5-3FBD-20E4-C914-0B3D89ACF1CC}"/>
              </a:ext>
            </a:extLst>
          </p:cNvPr>
          <p:cNvCxnSpPr>
            <a:cxnSpLocks/>
            <a:stCxn id="6" idx="3"/>
            <a:endCxn id="1028" idx="1"/>
          </p:cNvCxnSpPr>
          <p:nvPr/>
        </p:nvCxnSpPr>
        <p:spPr>
          <a:xfrm flipV="1">
            <a:off x="4961300" y="1899495"/>
            <a:ext cx="1651078" cy="2331317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E412F84-55C7-BD2C-3500-3F4598071280}"/>
              </a:ext>
            </a:extLst>
          </p:cNvPr>
          <p:cNvCxnSpPr>
            <a:cxnSpLocks/>
            <a:stCxn id="3" idx="3"/>
            <a:endCxn id="1028" idx="1"/>
          </p:cNvCxnSpPr>
          <p:nvPr/>
        </p:nvCxnSpPr>
        <p:spPr>
          <a:xfrm flipV="1">
            <a:off x="4966603" y="1899495"/>
            <a:ext cx="1645775" cy="914958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DB64B9A8-D043-B5CE-C8A4-A94F711767B0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>
            <a:off x="4961300" y="1105031"/>
            <a:ext cx="1651078" cy="794464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ttore 2 1026">
            <a:extLst>
              <a:ext uri="{FF2B5EF4-FFF2-40B4-BE49-F238E27FC236}">
                <a16:creationId xmlns:a16="http://schemas.microsoft.com/office/drawing/2014/main" id="{ABE79D9B-014F-BE79-C5F6-7A1D50547926}"/>
              </a:ext>
            </a:extLst>
          </p:cNvPr>
          <p:cNvCxnSpPr>
            <a:cxnSpLocks/>
            <a:stCxn id="3074" idx="3"/>
            <a:endCxn id="1026" idx="1"/>
          </p:cNvCxnSpPr>
          <p:nvPr/>
        </p:nvCxnSpPr>
        <p:spPr>
          <a:xfrm flipV="1">
            <a:off x="2516041" y="1105031"/>
            <a:ext cx="1152831" cy="10174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2 1032">
            <a:extLst>
              <a:ext uri="{FF2B5EF4-FFF2-40B4-BE49-F238E27FC236}">
                <a16:creationId xmlns:a16="http://schemas.microsoft.com/office/drawing/2014/main" id="{006FEFFD-7A58-6879-39BD-D5CFD972F5AD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011262" y="2814453"/>
            <a:ext cx="662913" cy="10174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2 1035">
            <a:extLst>
              <a:ext uri="{FF2B5EF4-FFF2-40B4-BE49-F238E27FC236}">
                <a16:creationId xmlns:a16="http://schemas.microsoft.com/office/drawing/2014/main" id="{F7295E44-C988-A75D-825E-7BC448EB579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54846" y="4230811"/>
            <a:ext cx="614026" cy="1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ttore 2 1042">
            <a:extLst>
              <a:ext uri="{FF2B5EF4-FFF2-40B4-BE49-F238E27FC236}">
                <a16:creationId xmlns:a16="http://schemas.microsoft.com/office/drawing/2014/main" id="{7D4174FF-7EE0-328D-76C9-3605845678D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08510" y="5786660"/>
            <a:ext cx="815588" cy="0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nettore 2 1048">
            <a:extLst>
              <a:ext uri="{FF2B5EF4-FFF2-40B4-BE49-F238E27FC236}">
                <a16:creationId xmlns:a16="http://schemas.microsoft.com/office/drawing/2014/main" id="{F1B55002-1655-4EB6-89A6-9DE505FF226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66649" y="5772092"/>
            <a:ext cx="865511" cy="14567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ttore 2 1051">
            <a:extLst>
              <a:ext uri="{FF2B5EF4-FFF2-40B4-BE49-F238E27FC236}">
                <a16:creationId xmlns:a16="http://schemas.microsoft.com/office/drawing/2014/main" id="{57359FD0-C3D5-D28D-C255-2BEE4CB2CBC2}"/>
              </a:ext>
            </a:extLst>
          </p:cNvPr>
          <p:cNvCxnSpPr>
            <a:cxnSpLocks/>
          </p:cNvCxnSpPr>
          <p:nvPr/>
        </p:nvCxnSpPr>
        <p:spPr>
          <a:xfrm>
            <a:off x="1049583" y="4230811"/>
            <a:ext cx="486317" cy="10175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ttore 2 1054">
            <a:extLst>
              <a:ext uri="{FF2B5EF4-FFF2-40B4-BE49-F238E27FC236}">
                <a16:creationId xmlns:a16="http://schemas.microsoft.com/office/drawing/2014/main" id="{811C2549-504D-965B-9058-17ABEC00E24F}"/>
              </a:ext>
            </a:extLst>
          </p:cNvPr>
          <p:cNvCxnSpPr>
            <a:cxnSpLocks/>
          </p:cNvCxnSpPr>
          <p:nvPr/>
        </p:nvCxnSpPr>
        <p:spPr>
          <a:xfrm>
            <a:off x="866649" y="2868991"/>
            <a:ext cx="642106" cy="0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4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AE8830-4B9B-5D91-CFC4-10A9E705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55" y="5119936"/>
            <a:ext cx="8534400" cy="1507067"/>
          </a:xfrm>
        </p:spPr>
        <p:txBody>
          <a:bodyPr/>
          <a:lstStyle/>
          <a:p>
            <a:r>
              <a:rPr lang="it-IT" dirty="0"/>
              <a:t>Data Management</a:t>
            </a:r>
          </a:p>
        </p:txBody>
      </p:sp>
      <p:pic>
        <p:nvPicPr>
          <p:cNvPr id="3" name="Immagine 2" descr="database mysql&quot; Icon - Download for free – Iconduck">
            <a:extLst>
              <a:ext uri="{FF2B5EF4-FFF2-40B4-BE49-F238E27FC236}">
                <a16:creationId xmlns:a16="http://schemas.microsoft.com/office/drawing/2014/main" id="{2837DFDB-9CBF-7EA8-CD6A-8201788D1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48" y="4550587"/>
            <a:ext cx="1794294" cy="1883128"/>
          </a:xfrm>
          <a:prstGeom prst="rect">
            <a:avLst/>
          </a:prstGeom>
        </p:spPr>
      </p:pic>
      <p:pic>
        <p:nvPicPr>
          <p:cNvPr id="4" name="Immagine 3" descr="SPRING BOOT: come far generare un WAR a Spring Boot – ultimatecodingblog">
            <a:extLst>
              <a:ext uri="{FF2B5EF4-FFF2-40B4-BE49-F238E27FC236}">
                <a16:creationId xmlns:a16="http://schemas.microsoft.com/office/drawing/2014/main" id="{7DF408A7-EEC9-DA84-8CAE-686D1B427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4" y="3097799"/>
            <a:ext cx="2743199" cy="1438780"/>
          </a:xfrm>
          <a:prstGeom prst="rect">
            <a:avLst/>
          </a:prstGeom>
        </p:spPr>
      </p:pic>
      <p:pic>
        <p:nvPicPr>
          <p:cNvPr id="5" name="Immagine 4" descr="SPRING BOOT: come far generare un WAR a Spring Boot – ultimatecodingblog">
            <a:extLst>
              <a:ext uri="{FF2B5EF4-FFF2-40B4-BE49-F238E27FC236}">
                <a16:creationId xmlns:a16="http://schemas.microsoft.com/office/drawing/2014/main" id="{1B047C9F-A2F9-8FD3-4540-996F6FDA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378930"/>
            <a:ext cx="2743199" cy="1438780"/>
          </a:xfrm>
          <a:prstGeom prst="rect">
            <a:avLst/>
          </a:prstGeom>
        </p:spPr>
      </p:pic>
      <p:pic>
        <p:nvPicPr>
          <p:cNvPr id="6" name="Immagine 5" descr="SPRING BOOT: come far generare un WAR a Spring Boot – ultimatecodingblog">
            <a:extLst>
              <a:ext uri="{FF2B5EF4-FFF2-40B4-BE49-F238E27FC236}">
                <a16:creationId xmlns:a16="http://schemas.microsoft.com/office/drawing/2014/main" id="{3C4A8E70-EE7E-CE8F-181A-E103FA17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2327"/>
            <a:ext cx="2743199" cy="1438780"/>
          </a:xfrm>
          <a:prstGeom prst="rect">
            <a:avLst/>
          </a:prstGeom>
        </p:spPr>
      </p:pic>
      <p:pic>
        <p:nvPicPr>
          <p:cNvPr id="7" name="Immagine 6" descr="Apache kafka - Download free icons">
            <a:extLst>
              <a:ext uri="{FF2B5EF4-FFF2-40B4-BE49-F238E27FC236}">
                <a16:creationId xmlns:a16="http://schemas.microsoft.com/office/drawing/2014/main" id="{073B7136-42DF-EB6F-7239-E99824BB9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343" y="461513"/>
            <a:ext cx="2743200" cy="27432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139A3A5B-3639-1A93-129A-0D3BAA016844}"/>
              </a:ext>
            </a:extLst>
          </p:cNvPr>
          <p:cNvSpPr/>
          <p:nvPr/>
        </p:nvSpPr>
        <p:spPr>
          <a:xfrm>
            <a:off x="343181" y="468201"/>
            <a:ext cx="2401018" cy="107830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63401CB-1B23-C1E3-A7F0-6B38D4EA750A}"/>
              </a:ext>
            </a:extLst>
          </p:cNvPr>
          <p:cNvSpPr/>
          <p:nvPr/>
        </p:nvSpPr>
        <p:spPr>
          <a:xfrm>
            <a:off x="486954" y="611974"/>
            <a:ext cx="2401018" cy="107830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6E1B245-75CF-0712-0EB3-9DE13809C93A}"/>
              </a:ext>
            </a:extLst>
          </p:cNvPr>
          <p:cNvSpPr/>
          <p:nvPr/>
        </p:nvSpPr>
        <p:spPr>
          <a:xfrm>
            <a:off x="630728" y="755748"/>
            <a:ext cx="2401018" cy="107830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User Interface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202BC1A-0CCD-86FA-AA5C-564CAD3B633E}"/>
              </a:ext>
            </a:extLst>
          </p:cNvPr>
          <p:cNvCxnSpPr/>
          <p:nvPr/>
        </p:nvCxnSpPr>
        <p:spPr>
          <a:xfrm flipV="1">
            <a:off x="3036498" y="967596"/>
            <a:ext cx="1676401" cy="235789"/>
          </a:xfrm>
          <a:prstGeom prst="straightConnector1">
            <a:avLst/>
          </a:prstGeom>
          <a:ln w="47625"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0634CE3-9122-8AD7-56DB-5787025B049B}"/>
              </a:ext>
            </a:extLst>
          </p:cNvPr>
          <p:cNvCxnSpPr>
            <a:cxnSpLocks/>
          </p:cNvCxnSpPr>
          <p:nvPr/>
        </p:nvCxnSpPr>
        <p:spPr>
          <a:xfrm>
            <a:off x="1800044" y="1879121"/>
            <a:ext cx="8629" cy="1331342"/>
          </a:xfrm>
          <a:prstGeom prst="straightConnector1">
            <a:avLst/>
          </a:prstGeom>
          <a:ln w="47625"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9A314C2-082E-D8AA-B193-8CE16DB64565}"/>
              </a:ext>
            </a:extLst>
          </p:cNvPr>
          <p:cNvCxnSpPr>
            <a:cxnSpLocks/>
          </p:cNvCxnSpPr>
          <p:nvPr/>
        </p:nvCxnSpPr>
        <p:spPr>
          <a:xfrm>
            <a:off x="7407214" y="1016479"/>
            <a:ext cx="2093344" cy="698739"/>
          </a:xfrm>
          <a:prstGeom prst="straightConnector1">
            <a:avLst/>
          </a:prstGeom>
          <a:ln w="47625"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84303BF-BEF9-9E1C-136C-1F73A9C931D6}"/>
              </a:ext>
            </a:extLst>
          </p:cNvPr>
          <p:cNvCxnSpPr>
            <a:cxnSpLocks/>
          </p:cNvCxnSpPr>
          <p:nvPr/>
        </p:nvCxnSpPr>
        <p:spPr>
          <a:xfrm flipH="1">
            <a:off x="7487730" y="2252931"/>
            <a:ext cx="2018577" cy="785003"/>
          </a:xfrm>
          <a:prstGeom prst="straightConnector1">
            <a:avLst/>
          </a:prstGeom>
          <a:ln w="47625"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7E7E267-64A3-83D2-818D-2670BD743061}"/>
              </a:ext>
            </a:extLst>
          </p:cNvPr>
          <p:cNvCxnSpPr>
            <a:cxnSpLocks/>
          </p:cNvCxnSpPr>
          <p:nvPr/>
        </p:nvCxnSpPr>
        <p:spPr>
          <a:xfrm>
            <a:off x="3065252" y="4121989"/>
            <a:ext cx="2884100" cy="741871"/>
          </a:xfrm>
          <a:prstGeom prst="straightConnector1">
            <a:avLst/>
          </a:prstGeom>
          <a:ln w="47625"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D62C473-063D-9F01-1AB2-EE51D29C0526}"/>
              </a:ext>
            </a:extLst>
          </p:cNvPr>
          <p:cNvCxnSpPr>
            <a:cxnSpLocks/>
          </p:cNvCxnSpPr>
          <p:nvPr/>
        </p:nvCxnSpPr>
        <p:spPr>
          <a:xfrm>
            <a:off x="6889629" y="3676290"/>
            <a:ext cx="8628" cy="813758"/>
          </a:xfrm>
          <a:prstGeom prst="straightConnector1">
            <a:avLst/>
          </a:prstGeom>
          <a:ln w="47625"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6838ED6-CBA0-9BE5-299A-C40323298D6F}"/>
              </a:ext>
            </a:extLst>
          </p:cNvPr>
          <p:cNvSpPr txBox="1"/>
          <p:nvPr/>
        </p:nvSpPr>
        <p:spPr>
          <a:xfrm>
            <a:off x="832758" y="4366769"/>
            <a:ext cx="2121647" cy="373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REST SERVICE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60E0930-0EDE-61E7-1233-0A5971650D6C}"/>
              </a:ext>
            </a:extLst>
          </p:cNvPr>
          <p:cNvSpPr txBox="1"/>
          <p:nvPr/>
        </p:nvSpPr>
        <p:spPr>
          <a:xfrm>
            <a:off x="4724400" y="3631720"/>
            <a:ext cx="21105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CONFIGURATION SCHEDULER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5E83588-26D7-205C-8E16-B3D20C5F1FC8}"/>
              </a:ext>
            </a:extLst>
          </p:cNvPr>
          <p:cNvSpPr txBox="1"/>
          <p:nvPr/>
        </p:nvSpPr>
        <p:spPr>
          <a:xfrm>
            <a:off x="4725358" y="1394040"/>
            <a:ext cx="22561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SOCKET SERVICE</a:t>
            </a:r>
          </a:p>
        </p:txBody>
      </p:sp>
    </p:spTree>
    <p:extLst>
      <p:ext uri="{BB962C8B-B14F-4D97-AF65-F5344CB8AC3E}">
        <p14:creationId xmlns:p14="http://schemas.microsoft.com/office/powerpoint/2010/main" val="215155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7BA3F627-9833-1AD2-4FEA-A866267529F9}"/>
              </a:ext>
            </a:extLst>
          </p:cNvPr>
          <p:cNvGraphicFramePr>
            <a:graphicFrameLocks noGrp="1"/>
          </p:cNvGraphicFramePr>
          <p:nvPr/>
        </p:nvGraphicFramePr>
        <p:xfrm>
          <a:off x="3939396" y="201283"/>
          <a:ext cx="2954156" cy="6462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156">
                  <a:extLst>
                    <a:ext uri="{9D8B030D-6E8A-4147-A177-3AD203B41FA5}">
                      <a16:colId xmlns:a16="http://schemas.microsoft.com/office/drawing/2014/main" val="1933285794"/>
                    </a:ext>
                  </a:extLst>
                </a:gridCol>
              </a:tblGrid>
              <a:tr h="65443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985647"/>
                  </a:ext>
                </a:extLst>
              </a:tr>
              <a:tr h="580815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660680"/>
                  </a:ext>
                </a:extLst>
              </a:tr>
            </a:tbl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2CEACD3D-6281-5159-5D50-DAB13FCE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571" y="361030"/>
            <a:ext cx="3042250" cy="1507067"/>
          </a:xfrm>
        </p:spPr>
        <p:txBody>
          <a:bodyPr/>
          <a:lstStyle/>
          <a:p>
            <a:r>
              <a:rPr lang="it-IT" dirty="0"/>
              <a:t>USER</a:t>
            </a:r>
            <a:br>
              <a:rPr lang="it-IT" dirty="0"/>
            </a:br>
            <a:r>
              <a:rPr lang="it-IT" dirty="0" err="1"/>
              <a:t>interface</a:t>
            </a:r>
          </a:p>
        </p:txBody>
      </p:sp>
      <p:sp>
        <p:nvSpPr>
          <p:cNvPr id="7" name="Nuvola 6">
            <a:extLst>
              <a:ext uri="{FF2B5EF4-FFF2-40B4-BE49-F238E27FC236}">
                <a16:creationId xmlns:a16="http://schemas.microsoft.com/office/drawing/2014/main" id="{814ADE5E-82FD-C2D5-B26F-67FF49006960}"/>
              </a:ext>
            </a:extLst>
          </p:cNvPr>
          <p:cNvSpPr/>
          <p:nvPr/>
        </p:nvSpPr>
        <p:spPr>
          <a:xfrm>
            <a:off x="438822" y="4783597"/>
            <a:ext cx="3220527" cy="1667773"/>
          </a:xfrm>
          <a:prstGeom prst="clou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DATA MANAGEMENT</a:t>
            </a:r>
          </a:p>
        </p:txBody>
      </p:sp>
      <p:sp>
        <p:nvSpPr>
          <p:cNvPr id="8" name="Nuvola 7">
            <a:extLst>
              <a:ext uri="{FF2B5EF4-FFF2-40B4-BE49-F238E27FC236}">
                <a16:creationId xmlns:a16="http://schemas.microsoft.com/office/drawing/2014/main" id="{A8616987-2FE5-C939-1312-EB8FB05A57CA}"/>
              </a:ext>
            </a:extLst>
          </p:cNvPr>
          <p:cNvSpPr/>
          <p:nvPr/>
        </p:nvSpPr>
        <p:spPr>
          <a:xfrm>
            <a:off x="438821" y="355369"/>
            <a:ext cx="3220527" cy="1667773"/>
          </a:xfrm>
          <a:prstGeom prst="clou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AUTHENTICATION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E6BA7D5-9B22-AE9C-A507-38850211E355}"/>
              </a:ext>
            </a:extLst>
          </p:cNvPr>
          <p:cNvCxnSpPr/>
          <p:nvPr/>
        </p:nvCxnSpPr>
        <p:spPr>
          <a:xfrm>
            <a:off x="2677065" y="1936630"/>
            <a:ext cx="1216325" cy="569343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C0FBFC9-E534-203D-2093-A96E75E8EFEF}"/>
              </a:ext>
            </a:extLst>
          </p:cNvPr>
          <p:cNvCxnSpPr>
            <a:cxnSpLocks/>
          </p:cNvCxnSpPr>
          <p:nvPr/>
        </p:nvCxnSpPr>
        <p:spPr>
          <a:xfrm flipH="1">
            <a:off x="3418936" y="3805686"/>
            <a:ext cx="695863" cy="113006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 descr="Immagine che contiene cerchio, Elementi grafici, arte, simbolo&#10;&#10;Descrizione generata automaticamente">
            <a:extLst>
              <a:ext uri="{FF2B5EF4-FFF2-40B4-BE49-F238E27FC236}">
                <a16:creationId xmlns:a16="http://schemas.microsoft.com/office/drawing/2014/main" id="{10FC92B9-A9D7-1D4B-74C1-0052E5E6A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85" y="1079741"/>
            <a:ext cx="1880560" cy="1880560"/>
          </a:xfrm>
          <a:prstGeom prst="rect">
            <a:avLst/>
          </a:prstGeom>
        </p:spPr>
      </p:pic>
      <p:pic>
        <p:nvPicPr>
          <p:cNvPr id="14" name="Immagine 13" descr="Cos'è Axios e a cosa serve">
            <a:extLst>
              <a:ext uri="{FF2B5EF4-FFF2-40B4-BE49-F238E27FC236}">
                <a16:creationId xmlns:a16="http://schemas.microsoft.com/office/drawing/2014/main" id="{3EA29BAF-44B6-9447-06C5-A507A2E0E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116" y="2719908"/>
            <a:ext cx="2182483" cy="1748862"/>
          </a:xfrm>
          <a:prstGeom prst="rect">
            <a:avLst/>
          </a:prstGeom>
        </p:spPr>
      </p:pic>
      <p:pic>
        <p:nvPicPr>
          <p:cNvPr id="15" name="Immagine 14" descr="SockJS-node download | SourceForge.net">
            <a:extLst>
              <a:ext uri="{FF2B5EF4-FFF2-40B4-BE49-F238E27FC236}">
                <a16:creationId xmlns:a16="http://schemas.microsoft.com/office/drawing/2014/main" id="{73051527-E9C0-553B-3BDD-F3B21ECCC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525" y="4538753"/>
            <a:ext cx="1734268" cy="1676758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531CB7D-874E-10BE-AD90-6981DBA63A3C}"/>
              </a:ext>
            </a:extLst>
          </p:cNvPr>
          <p:cNvCxnSpPr>
            <a:cxnSpLocks/>
          </p:cNvCxnSpPr>
          <p:nvPr/>
        </p:nvCxnSpPr>
        <p:spPr>
          <a:xfrm flipH="1">
            <a:off x="3648972" y="5358440"/>
            <a:ext cx="1429108" cy="8627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A6DCE66-2752-61B4-79F3-EB25AE02A60B}"/>
              </a:ext>
            </a:extLst>
          </p:cNvPr>
          <p:cNvCxnSpPr>
            <a:cxnSpLocks/>
          </p:cNvCxnSpPr>
          <p:nvPr/>
        </p:nvCxnSpPr>
        <p:spPr>
          <a:xfrm>
            <a:off x="6098876" y="2727384"/>
            <a:ext cx="181156" cy="2395267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EFD044D-DE30-B5DF-726D-399661529AED}"/>
              </a:ext>
            </a:extLst>
          </p:cNvPr>
          <p:cNvCxnSpPr>
            <a:cxnSpLocks/>
          </p:cNvCxnSpPr>
          <p:nvPr/>
        </p:nvCxnSpPr>
        <p:spPr>
          <a:xfrm flipH="1">
            <a:off x="4482861" y="2756138"/>
            <a:ext cx="250166" cy="65560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 descr="Monitor Screen Sketch Computer PNG &amp; SVG Design For T-Shirts">
            <a:extLst>
              <a:ext uri="{FF2B5EF4-FFF2-40B4-BE49-F238E27FC236}">
                <a16:creationId xmlns:a16="http://schemas.microsoft.com/office/drawing/2014/main" id="{C6B4C2EC-6FD1-E9F2-4904-D2985E1E3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284" y="1805755"/>
            <a:ext cx="1751244" cy="1636226"/>
          </a:xfrm>
          <a:prstGeom prst="rect">
            <a:avLst/>
          </a:prstGeom>
        </p:spPr>
      </p:pic>
      <p:pic>
        <p:nvPicPr>
          <p:cNvPr id="21" name="Immagine 20" descr="Mobile, phone, screen, smartphone, tablet icon - Download on Iconfinder">
            <a:extLst>
              <a:ext uri="{FF2B5EF4-FFF2-40B4-BE49-F238E27FC236}">
                <a16:creationId xmlns:a16="http://schemas.microsoft.com/office/drawing/2014/main" id="{58C29E1F-F28B-7CEA-C1F3-FD16FF0E44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1796" y="3653286"/>
            <a:ext cx="1506748" cy="1506748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1088B56-8AE9-7724-27AA-1826AC91691E}"/>
              </a:ext>
            </a:extLst>
          </p:cNvPr>
          <p:cNvCxnSpPr>
            <a:cxnSpLocks/>
          </p:cNvCxnSpPr>
          <p:nvPr/>
        </p:nvCxnSpPr>
        <p:spPr>
          <a:xfrm>
            <a:off x="6357667" y="2022893"/>
            <a:ext cx="1575760" cy="20990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19F62E31-60E8-3347-EAAC-8BA6D305EBB6}"/>
              </a:ext>
            </a:extLst>
          </p:cNvPr>
          <p:cNvCxnSpPr>
            <a:cxnSpLocks/>
          </p:cNvCxnSpPr>
          <p:nvPr/>
        </p:nvCxnSpPr>
        <p:spPr>
          <a:xfrm>
            <a:off x="6343291" y="2267310"/>
            <a:ext cx="1547004" cy="1547001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55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2DEC12-F274-D112-6885-EE923E92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78" y="5278087"/>
            <a:ext cx="8879456" cy="1507067"/>
          </a:xfrm>
        </p:spPr>
        <p:txBody>
          <a:bodyPr/>
          <a:lstStyle/>
          <a:p>
            <a:r>
              <a:rPr lang="it-IT" dirty="0"/>
              <a:t>Authentication and user profiling</a:t>
            </a:r>
          </a:p>
        </p:txBody>
      </p:sp>
      <p:pic>
        <p:nvPicPr>
          <p:cNvPr id="4" name="Immagine 3" descr="SPRING BOOT: come far generare un WAR a Spring Boot – ultimatecodingblog">
            <a:extLst>
              <a:ext uri="{FF2B5EF4-FFF2-40B4-BE49-F238E27FC236}">
                <a16:creationId xmlns:a16="http://schemas.microsoft.com/office/drawing/2014/main" id="{40505066-D494-68D9-CA12-34802AD7E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514" y="524251"/>
            <a:ext cx="2743199" cy="143878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C3A309-3E4B-B431-C0B8-E56AB552F887}"/>
              </a:ext>
            </a:extLst>
          </p:cNvPr>
          <p:cNvSpPr txBox="1"/>
          <p:nvPr/>
        </p:nvSpPr>
        <p:spPr>
          <a:xfrm>
            <a:off x="4653472" y="1667210"/>
            <a:ext cx="22561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GATEWAY</a:t>
            </a:r>
          </a:p>
        </p:txBody>
      </p:sp>
      <p:pic>
        <p:nvPicPr>
          <p:cNvPr id="7" name="Immagine 6" descr="Keycloak">
            <a:extLst>
              <a:ext uri="{FF2B5EF4-FFF2-40B4-BE49-F238E27FC236}">
                <a16:creationId xmlns:a16="http://schemas.microsoft.com/office/drawing/2014/main" id="{7CD14020-59A5-A27D-9A06-78C3ADA3F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533" y="1941366"/>
            <a:ext cx="4382218" cy="123560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6E187693-86F9-9B8F-A97F-14D35B585997}"/>
              </a:ext>
            </a:extLst>
          </p:cNvPr>
          <p:cNvSpPr/>
          <p:nvPr/>
        </p:nvSpPr>
        <p:spPr>
          <a:xfrm>
            <a:off x="415067" y="3602465"/>
            <a:ext cx="2789206" cy="127958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11" name="Nuvola 10">
            <a:extLst>
              <a:ext uri="{FF2B5EF4-FFF2-40B4-BE49-F238E27FC236}">
                <a16:creationId xmlns:a16="http://schemas.microsoft.com/office/drawing/2014/main" id="{4044CA8C-425B-5F32-390B-49B6B6E533B5}"/>
              </a:ext>
            </a:extLst>
          </p:cNvPr>
          <p:cNvSpPr/>
          <p:nvPr/>
        </p:nvSpPr>
        <p:spPr>
          <a:xfrm>
            <a:off x="4220067" y="3403371"/>
            <a:ext cx="3220527" cy="1667773"/>
          </a:xfrm>
          <a:prstGeom prst="clou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DATA MANAGEMENT</a:t>
            </a:r>
          </a:p>
        </p:txBody>
      </p:sp>
      <p:pic>
        <p:nvPicPr>
          <p:cNvPr id="13" name="Immagine 12" descr="Young User Icon transparent PNG - StickPNG">
            <a:extLst>
              <a:ext uri="{FF2B5EF4-FFF2-40B4-BE49-F238E27FC236}">
                <a16:creationId xmlns:a16="http://schemas.microsoft.com/office/drawing/2014/main" id="{0729579C-35E9-E738-8CCF-0683F78AC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419" y="257013"/>
            <a:ext cx="1463616" cy="1455672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862D1FA-38C9-0B78-7721-543E285B4BC2}"/>
              </a:ext>
            </a:extLst>
          </p:cNvPr>
          <p:cNvCxnSpPr/>
          <p:nvPr/>
        </p:nvCxnSpPr>
        <p:spPr>
          <a:xfrm>
            <a:off x="7286446" y="1355785"/>
            <a:ext cx="1015042" cy="727493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910AD20-DFBE-3749-7DEE-263390E8A84C}"/>
              </a:ext>
            </a:extLst>
          </p:cNvPr>
          <p:cNvCxnSpPr/>
          <p:nvPr/>
        </p:nvCxnSpPr>
        <p:spPr>
          <a:xfrm flipH="1">
            <a:off x="2127851" y="1910750"/>
            <a:ext cx="2449901" cy="1647646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45C1812-7A0C-1805-293D-CF2D10EFAE26}"/>
              </a:ext>
            </a:extLst>
          </p:cNvPr>
          <p:cNvCxnSpPr/>
          <p:nvPr/>
        </p:nvCxnSpPr>
        <p:spPr>
          <a:xfrm>
            <a:off x="5506529" y="2106284"/>
            <a:ext cx="8626" cy="133134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80356AE-4083-58DA-E986-1DB42D315F13}"/>
              </a:ext>
            </a:extLst>
          </p:cNvPr>
          <p:cNvCxnSpPr/>
          <p:nvPr/>
        </p:nvCxnSpPr>
        <p:spPr>
          <a:xfrm>
            <a:off x="2481533" y="1223512"/>
            <a:ext cx="2064589" cy="8627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0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EDE0B-9261-4D1E-198A-6D5018D5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74" y="5033672"/>
            <a:ext cx="8534400" cy="1507067"/>
          </a:xfrm>
        </p:spPr>
        <p:txBody>
          <a:bodyPr/>
          <a:lstStyle/>
          <a:p>
            <a:r>
              <a:rPr lang="it-IT" dirty="0"/>
              <a:t>monitoring</a:t>
            </a:r>
          </a:p>
        </p:txBody>
      </p:sp>
      <p:pic>
        <p:nvPicPr>
          <p:cNvPr id="4" name="Immagine 3" descr="Apache kafka - Download free icons">
            <a:extLst>
              <a:ext uri="{FF2B5EF4-FFF2-40B4-BE49-F238E27FC236}">
                <a16:creationId xmlns:a16="http://schemas.microsoft.com/office/drawing/2014/main" id="{BA72B014-4EAB-9213-4691-64CA82F8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380" y="1437"/>
            <a:ext cx="2024333" cy="2024333"/>
          </a:xfrm>
          <a:prstGeom prst="rect">
            <a:avLst/>
          </a:prstGeom>
        </p:spPr>
      </p:pic>
      <p:pic>
        <p:nvPicPr>
          <p:cNvPr id="5" name="Immagine 4" descr="InfluxDB Driver for Tridium Niagara N4 | NiagaraMarketplace">
            <a:extLst>
              <a:ext uri="{FF2B5EF4-FFF2-40B4-BE49-F238E27FC236}">
                <a16:creationId xmlns:a16="http://schemas.microsoft.com/office/drawing/2014/main" id="{C785FE91-9DF6-CC69-467B-4BFE68479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711" y="168485"/>
            <a:ext cx="1848390" cy="1862767"/>
          </a:xfrm>
          <a:prstGeom prst="rect">
            <a:avLst/>
          </a:prstGeom>
        </p:spPr>
      </p:pic>
      <p:pic>
        <p:nvPicPr>
          <p:cNvPr id="3" name="Immagine 2" descr="Build a Homelab Dashboard: Part 5, Telegraf Introduction - Homelab Rat">
            <a:extLst>
              <a:ext uri="{FF2B5EF4-FFF2-40B4-BE49-F238E27FC236}">
                <a16:creationId xmlns:a16="http://schemas.microsoft.com/office/drawing/2014/main" id="{03955BFA-8566-5E82-1BBC-324C825D3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382" y="750628"/>
            <a:ext cx="2743199" cy="612216"/>
          </a:xfrm>
          <a:prstGeom prst="rect">
            <a:avLst/>
          </a:prstGeom>
        </p:spPr>
      </p:pic>
      <p:pic>
        <p:nvPicPr>
          <p:cNvPr id="7" name="Immagine 6" descr="Grafana - Wikipedia">
            <a:extLst>
              <a:ext uri="{FF2B5EF4-FFF2-40B4-BE49-F238E27FC236}">
                <a16:creationId xmlns:a16="http://schemas.microsoft.com/office/drawing/2014/main" id="{A6FFB04F-38BE-B2A8-E62F-FB981C3ED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966" y="3235951"/>
            <a:ext cx="1923691" cy="1938852"/>
          </a:xfrm>
          <a:prstGeom prst="rect">
            <a:avLst/>
          </a:prstGeom>
        </p:spPr>
      </p:pic>
      <p:pic>
        <p:nvPicPr>
          <p:cNvPr id="8" name="Immagine 7" descr="Prometheus (software) - Wikipedia">
            <a:extLst>
              <a:ext uri="{FF2B5EF4-FFF2-40B4-BE49-F238E27FC236}">
                <a16:creationId xmlns:a16="http://schemas.microsoft.com/office/drawing/2014/main" id="{5B8C2A0A-32BE-DF66-94C0-5D00A0262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1872" y="3118948"/>
            <a:ext cx="1679276" cy="1684028"/>
          </a:xfrm>
          <a:prstGeom prst="rect">
            <a:avLst/>
          </a:prstGeom>
        </p:spPr>
      </p:pic>
      <p:pic>
        <p:nvPicPr>
          <p:cNvPr id="10" name="Immagine 9" descr="Monitor Screen Sketch Computer PNG &amp; SVG Design For T-Shirts">
            <a:extLst>
              <a:ext uri="{FF2B5EF4-FFF2-40B4-BE49-F238E27FC236}">
                <a16:creationId xmlns:a16="http://schemas.microsoft.com/office/drawing/2014/main" id="{B03B99E6-0AF0-8D8B-67C4-FFECFCDE8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75" y="1949529"/>
            <a:ext cx="1751244" cy="1636226"/>
          </a:xfrm>
          <a:prstGeom prst="rect">
            <a:avLst/>
          </a:prstGeom>
        </p:spPr>
      </p:pic>
      <p:pic>
        <p:nvPicPr>
          <p:cNvPr id="11" name="Immagine 10" descr="cadvisor">
            <a:extLst>
              <a:ext uri="{FF2B5EF4-FFF2-40B4-BE49-F238E27FC236}">
                <a16:creationId xmlns:a16="http://schemas.microsoft.com/office/drawing/2014/main" id="{11033FE1-7E84-E63E-2DDC-6E1A69E79E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8976" y="5037646"/>
            <a:ext cx="1610085" cy="1757273"/>
          </a:xfrm>
          <a:prstGeom prst="rect">
            <a:avLst/>
          </a:prstGeom>
        </p:spPr>
      </p:pic>
      <p:pic>
        <p:nvPicPr>
          <p:cNvPr id="12" name="Immagine 11" descr="Research Computing Services / Platforms / Infrastructure / Ansible Roles / Node  Exporter Role · GitLab">
            <a:extLst>
              <a:ext uri="{FF2B5EF4-FFF2-40B4-BE49-F238E27FC236}">
                <a16:creationId xmlns:a16="http://schemas.microsoft.com/office/drawing/2014/main" id="{A708B5CB-4500-C2CB-DD88-3F51520F9C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9420" y="3076575"/>
            <a:ext cx="2095500" cy="2228850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3386A53-F06E-B6FD-CA21-36C87C85C00C}"/>
              </a:ext>
            </a:extLst>
          </p:cNvPr>
          <p:cNvCxnSpPr/>
          <p:nvPr/>
        </p:nvCxnSpPr>
        <p:spPr>
          <a:xfrm flipH="1" flipV="1">
            <a:off x="9319405" y="1030856"/>
            <a:ext cx="868392" cy="20128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AD985D4-36E3-A2DD-B683-6BFF262A7AB2}"/>
              </a:ext>
            </a:extLst>
          </p:cNvPr>
          <p:cNvCxnSpPr/>
          <p:nvPr/>
        </p:nvCxnSpPr>
        <p:spPr>
          <a:xfrm flipH="1" flipV="1">
            <a:off x="7421593" y="1117121"/>
            <a:ext cx="595223" cy="5750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6B9753E-82B7-5BD1-B21C-C8B9A69E0392}"/>
              </a:ext>
            </a:extLst>
          </p:cNvPr>
          <p:cNvCxnSpPr/>
          <p:nvPr/>
        </p:nvCxnSpPr>
        <p:spPr>
          <a:xfrm flipH="1" flipV="1">
            <a:off x="3769745" y="1160253"/>
            <a:ext cx="782127" cy="5749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36D7979-1580-5F81-93E6-62560379A92F}"/>
              </a:ext>
            </a:extLst>
          </p:cNvPr>
          <p:cNvCxnSpPr/>
          <p:nvPr/>
        </p:nvCxnSpPr>
        <p:spPr>
          <a:xfrm flipH="1">
            <a:off x="3094009" y="2028644"/>
            <a:ext cx="5750" cy="1043797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F2ADA63-A246-E6E1-C2C2-FD9943B17D8A}"/>
              </a:ext>
            </a:extLst>
          </p:cNvPr>
          <p:cNvCxnSpPr/>
          <p:nvPr/>
        </p:nvCxnSpPr>
        <p:spPr>
          <a:xfrm flipH="1" flipV="1">
            <a:off x="3841632" y="4035723"/>
            <a:ext cx="638353" cy="5751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16AC810-2B8F-27C1-AB66-0E0CC48305D8}"/>
              </a:ext>
            </a:extLst>
          </p:cNvPr>
          <p:cNvCxnSpPr/>
          <p:nvPr/>
        </p:nvCxnSpPr>
        <p:spPr>
          <a:xfrm flipH="1" flipV="1">
            <a:off x="5940725" y="4754591"/>
            <a:ext cx="724619" cy="566468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1E29587-446A-8AE5-C2BC-2257BED89513}"/>
              </a:ext>
            </a:extLst>
          </p:cNvPr>
          <p:cNvCxnSpPr/>
          <p:nvPr/>
        </p:nvCxnSpPr>
        <p:spPr>
          <a:xfrm flipH="1" flipV="1">
            <a:off x="6257028" y="4165120"/>
            <a:ext cx="2162353" cy="120768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C5B8F07-0944-C706-85A6-89B129DB3FE7}"/>
              </a:ext>
            </a:extLst>
          </p:cNvPr>
          <p:cNvCxnSpPr/>
          <p:nvPr/>
        </p:nvCxnSpPr>
        <p:spPr>
          <a:xfrm flipH="1">
            <a:off x="6070122" y="3236341"/>
            <a:ext cx="365184" cy="123647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8E239BC2-4FDD-BD43-6F2C-4592C63B2910}"/>
              </a:ext>
            </a:extLst>
          </p:cNvPr>
          <p:cNvCxnSpPr/>
          <p:nvPr/>
        </p:nvCxnSpPr>
        <p:spPr>
          <a:xfrm flipH="1" flipV="1">
            <a:off x="1742538" y="3129950"/>
            <a:ext cx="623977" cy="336430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uvola 32">
            <a:extLst>
              <a:ext uri="{FF2B5EF4-FFF2-40B4-BE49-F238E27FC236}">
                <a16:creationId xmlns:a16="http://schemas.microsoft.com/office/drawing/2014/main" id="{2A28F309-1CC2-440D-F740-0406DD5C2B23}"/>
              </a:ext>
            </a:extLst>
          </p:cNvPr>
          <p:cNvSpPr/>
          <p:nvPr/>
        </p:nvSpPr>
        <p:spPr>
          <a:xfrm>
            <a:off x="10358400" y="651703"/>
            <a:ext cx="1611861" cy="835219"/>
          </a:xfrm>
          <a:prstGeom prst="cloud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INPUT FLOW</a:t>
            </a:r>
            <a:endParaRPr lang="it-IT" dirty="0"/>
          </a:p>
        </p:txBody>
      </p:sp>
      <p:pic>
        <p:nvPicPr>
          <p:cNvPr id="6" name="Picture 8" descr="WhiteBoard Coder: Prometheus and JMX">
            <a:extLst>
              <a:ext uri="{FF2B5EF4-FFF2-40B4-BE49-F238E27FC236}">
                <a16:creationId xmlns:a16="http://schemas.microsoft.com/office/drawing/2014/main" id="{1C7EAB98-EC82-E0C2-56E7-3456BCCB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58" y="2025770"/>
            <a:ext cx="1476424" cy="14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B469B1A-8320-A711-B3AC-294AA1EC09B5}"/>
              </a:ext>
            </a:extLst>
          </p:cNvPr>
          <p:cNvCxnSpPr>
            <a:cxnSpLocks/>
          </p:cNvCxnSpPr>
          <p:nvPr/>
        </p:nvCxnSpPr>
        <p:spPr>
          <a:xfrm flipH="1">
            <a:off x="7793877" y="1824406"/>
            <a:ext cx="392904" cy="325011"/>
          </a:xfrm>
          <a:prstGeom prst="straightConnector1">
            <a:avLst/>
          </a:prstGeom>
          <a:ln w="5715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03975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TM02900771[[fn=Sezione]]</Template>
  <TotalTime>210</TotalTime>
  <Words>97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Sezione</vt:lpstr>
      <vt:lpstr>Presentazione standard di PowerPoint</vt:lpstr>
      <vt:lpstr>architecture</vt:lpstr>
      <vt:lpstr>Core technologies</vt:lpstr>
      <vt:lpstr>Event Streaming Bus</vt:lpstr>
      <vt:lpstr>Input Flow</vt:lpstr>
      <vt:lpstr>Data Management</vt:lpstr>
      <vt:lpstr>USER interface</vt:lpstr>
      <vt:lpstr>Authentication and user profiling</vt:lpstr>
      <vt:lpstr>monitoring</vt:lpstr>
      <vt:lpstr>TESTing</vt:lpstr>
      <vt:lpstr>CI/CD PIPELINES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Fabrizio Durante</dc:creator>
  <cp:lastModifiedBy>Fabrizio Durante</cp:lastModifiedBy>
  <cp:revision>12</cp:revision>
  <dcterms:created xsi:type="dcterms:W3CDTF">2023-10-10T20:26:43Z</dcterms:created>
  <dcterms:modified xsi:type="dcterms:W3CDTF">2023-10-14T17:34:16Z</dcterms:modified>
</cp:coreProperties>
</file>