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5" r:id="rId9"/>
    <p:sldId id="264" r:id="rId10"/>
    <p:sldId id="269" r:id="rId11"/>
    <p:sldId id="270" r:id="rId12"/>
    <p:sldId id="263" r:id="rId13"/>
    <p:sldId id="275" r:id="rId14"/>
    <p:sldId id="274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86" y="-23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AA6A-03C1-4CE0-A54B-6D5BAF8FD4C9}" type="datetimeFigureOut">
              <a:rPr lang="es-ES" smtClean="0"/>
              <a:t>05/03/2019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AD5B5-C5D9-400F-A00D-23524F61FB7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99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AD5B5-C5D9-400F-A00D-23524F61FB73}" type="slidenum">
              <a:rPr lang="es-ES" smtClean="0"/>
              <a:t>4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2215-2B9B-46B8-B567-825FCBB1B42E}" type="datetimeFigureOut">
              <a:rPr lang="es-ES" smtClean="0"/>
              <a:t>05/03/2019</a:t>
            </a:fld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AEB964-18BF-4FB0-A0EC-7FC2308AE36B}" type="slidenum">
              <a:rPr lang="es-ES" smtClean="0"/>
              <a:t>‹#›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2215-2B9B-46B8-B567-825FCBB1B42E}" type="datetimeFigureOut">
              <a:rPr lang="es-ES" smtClean="0"/>
              <a:t>05/03/2019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B964-18BF-4FB0-A0EC-7FC2308AE36B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2215-2B9B-46B8-B567-825FCBB1B42E}" type="datetimeFigureOut">
              <a:rPr lang="es-ES" smtClean="0"/>
              <a:t>05/03/2019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B964-18BF-4FB0-A0EC-7FC2308AE36B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80604020202020204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2215-2B9B-46B8-B567-825FCBB1B42E}" type="datetimeFigureOut">
              <a:rPr lang="es-ES" smtClean="0"/>
              <a:t>05/03/2019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B964-18BF-4FB0-A0EC-7FC2308AE36B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2215-2B9B-46B8-B567-825FCBB1B42E}" type="datetimeFigureOut">
              <a:rPr lang="es-ES" smtClean="0"/>
              <a:t>05/03/2019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B964-18BF-4FB0-A0EC-7FC2308AE36B}" type="slidenum">
              <a:rPr lang="es-ES" smtClean="0"/>
              <a:t>‹#›</a:t>
            </a:fld>
            <a:endParaRPr lang="es-E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2215-2B9B-46B8-B567-825FCBB1B42E}" type="datetimeFigureOut">
              <a:rPr lang="es-ES" smtClean="0"/>
              <a:t>05/03/2019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B964-18BF-4FB0-A0EC-7FC2308AE36B}" type="slidenum">
              <a:rPr lang="es-ES" smtClean="0"/>
              <a:t>‹#›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2215-2B9B-46B8-B567-825FCBB1B42E}" type="datetimeFigureOut">
              <a:rPr lang="es-ES" smtClean="0"/>
              <a:t>05/03/2019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B964-18BF-4FB0-A0EC-7FC2308AE36B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2215-2B9B-46B8-B567-825FCBB1B42E}" type="datetimeFigureOut">
              <a:rPr lang="es-ES" smtClean="0"/>
              <a:t>05/03/2019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B964-18BF-4FB0-A0EC-7FC2308AE36B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2215-2B9B-46B8-B567-825FCBB1B42E}" type="datetimeFigureOut">
              <a:rPr lang="es-ES" smtClean="0"/>
              <a:t>05/03/2019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B964-18BF-4FB0-A0EC-7FC2308AE36B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2215-2B9B-46B8-B567-825FCBB1B42E}" type="datetimeFigureOut">
              <a:rPr lang="es-ES" smtClean="0"/>
              <a:t>05/03/2019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B964-18BF-4FB0-A0EC-7FC2308AE36B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2215-2B9B-46B8-B567-825FCBB1B42E}" type="datetimeFigureOut">
              <a:rPr lang="es-ES" smtClean="0"/>
              <a:t>05/03/2019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B964-18BF-4FB0-A0EC-7FC2308AE36B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37B2215-2B9B-46B8-B567-825FCBB1B42E}" type="datetimeFigureOut">
              <a:rPr lang="es-ES" smtClean="0"/>
              <a:t>05/03/2019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9AEB964-18BF-4FB0-A0EC-7FC2308AE36B}" type="slidenum">
              <a:rPr lang="es-ES" smtClean="0"/>
              <a:t>‹#›</a:t>
            </a:fld>
            <a:endParaRPr lang="es-E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Cadena de valor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80604020202020204" pitchFamily="34" charset="0"/>
              <a:buChar char="•"/>
            </a:pPr>
            <a:r>
              <a:rPr lang="es-ES" dirty="0" smtClean="0"/>
              <a:t>Actividades de apoyo </a:t>
            </a: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s-ES" dirty="0" smtClean="0"/>
              <a:t>Actividades primarias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Pagina de Administrador</a:t>
            </a:r>
            <a:endParaRPr lang="es-VE" dirty="0"/>
          </a:p>
        </p:txBody>
      </p:sp>
      <p:pic>
        <p:nvPicPr>
          <p:cNvPr id="3" name="Picture 2" descr="Screenshot from 2019-01-18 17-37-3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85950"/>
            <a:ext cx="7653456" cy="4783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511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Formulario de Ingreso</a:t>
            </a:r>
            <a:endParaRPr lang="es-VE" dirty="0"/>
          </a:p>
        </p:txBody>
      </p:sp>
      <p:pic>
        <p:nvPicPr>
          <p:cNvPr id="3" name="Picture 2" descr="Screenshot from 2019-01-18 17-37-1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84784"/>
            <a:ext cx="585216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Screenshot from 2019-01-18 17-37-24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310260"/>
            <a:ext cx="585216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5320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69848" y="1506474"/>
            <a:ext cx="7662672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VE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Facilitación de órdenes → Creando un pág. Web con una interfaz sencilla.</a:t>
            </a:r>
          </a:p>
          <a:p>
            <a:pPr algn="just">
              <a:lnSpc>
                <a:spcPct val="150000"/>
              </a:lnSpc>
            </a:pPr>
            <a:r>
              <a:rPr lang="es-VE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→ El cliente selecciona las preferencias a su gusto.</a:t>
            </a:r>
          </a:p>
          <a:p>
            <a:pPr algn="just">
              <a:lnSpc>
                <a:spcPct val="150000"/>
              </a:lnSpc>
            </a:pPr>
            <a:endParaRPr lang="es-VE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s-VE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VE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Minimizar el tiempo → Contando con un servicio de entregas eficaz.</a:t>
            </a:r>
          </a:p>
          <a:p>
            <a:pPr algn="just">
              <a:lnSpc>
                <a:spcPct val="150000"/>
              </a:lnSpc>
            </a:pPr>
            <a:endParaRPr lang="es-VE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VE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Mejor materia prima → Seleccionando los producto óptimos con la mejor relación calidad-precio.</a:t>
            </a:r>
          </a:p>
          <a:p>
            <a:pPr algn="just">
              <a:lnSpc>
                <a:spcPct val="150000"/>
              </a:lnSpc>
            </a:pPr>
            <a:endParaRPr lang="es-VE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VE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Publicidad → Haciendo uso de las redes sociales y otros medios informativos.</a:t>
            </a:r>
          </a:p>
          <a:p>
            <a:pPr algn="just">
              <a:lnSpc>
                <a:spcPct val="150000"/>
              </a:lnSpc>
            </a:pPr>
            <a:endParaRPr lang="es-VE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VE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de ofertas → Mediante la creación y manejo de una base de datos.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Base de Datos</a:t>
            </a:r>
            <a:endParaRPr lang="es-VE" dirty="0"/>
          </a:p>
        </p:txBody>
      </p:sp>
      <p:pic>
        <p:nvPicPr>
          <p:cNvPr id="3074" name="Picture 2" descr="C:\wampes\www\Diagram 2019-02-19 13-45-5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89"/>
          <a:stretch/>
        </p:blipFill>
        <p:spPr bwMode="auto">
          <a:xfrm>
            <a:off x="2267744" y="1556792"/>
            <a:ext cx="4673416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71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Base de Datos Expandida</a:t>
            </a:r>
            <a:endParaRPr lang="es-VE" dirty="0"/>
          </a:p>
        </p:txBody>
      </p:sp>
      <p:pic>
        <p:nvPicPr>
          <p:cNvPr id="3074" name="Picture 2" descr="C:\wampes\www\Diagram 2019-02-19 13-45-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7416824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88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Historias de Usuario</a:t>
            </a:r>
            <a:endParaRPr lang="es-V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164863"/>
              </p:ext>
            </p:extLst>
          </p:nvPr>
        </p:nvGraphicFramePr>
        <p:xfrm>
          <a:off x="1115616" y="2420888"/>
          <a:ext cx="7560840" cy="15840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780023"/>
                <a:gridCol w="3780817"/>
              </a:tblGrid>
              <a:tr h="396000">
                <a:tc gridSpan="2"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Historia de Usuario</a:t>
                      </a:r>
                      <a:endParaRPr lang="es-VE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Identificador: 01</a:t>
                      </a:r>
                      <a:endParaRPr lang="es-VE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Nombre: </a:t>
                      </a:r>
                      <a:r>
                        <a:rPr lang="es-VE" sz="1200" dirty="0" smtClean="0">
                          <a:effectLst/>
                        </a:rPr>
                        <a:t>Realizar Pedido</a:t>
                      </a:r>
                      <a:endParaRPr lang="es-VE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600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Usuario: Usuario de la aplicación</a:t>
                      </a:r>
                      <a:endParaRPr lang="es-VE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Prioridad: Alta</a:t>
                      </a:r>
                      <a:endParaRPr lang="es-VE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6000">
                <a:tc gridSpan="2"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Descripción: </a:t>
                      </a:r>
                      <a:r>
                        <a:rPr lang="es-VE" sz="1200" dirty="0" smtClean="0">
                          <a:effectLst/>
                        </a:rPr>
                        <a:t>Permite al usuario realizar un pedido especificando</a:t>
                      </a:r>
                      <a:r>
                        <a:rPr lang="es-VE" sz="1200" baseline="0" dirty="0" smtClean="0">
                          <a:effectLst/>
                        </a:rPr>
                        <a:t> sus gustos y fecha de entrega</a:t>
                      </a:r>
                      <a:endParaRPr lang="es-VE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039233"/>
              </p:ext>
            </p:extLst>
          </p:nvPr>
        </p:nvGraphicFramePr>
        <p:xfrm>
          <a:off x="971600" y="4509120"/>
          <a:ext cx="7408441" cy="161261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703832"/>
                <a:gridCol w="3704609"/>
              </a:tblGrid>
              <a:tr h="312490">
                <a:tc gridSpan="2"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Historia de Usuario</a:t>
                      </a:r>
                      <a:endParaRPr lang="es-VE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Identificador: </a:t>
                      </a:r>
                      <a:r>
                        <a:rPr lang="es-VE" sz="1200" dirty="0" smtClean="0">
                          <a:effectLst/>
                        </a:rPr>
                        <a:t>02</a:t>
                      </a:r>
                      <a:endParaRPr lang="es-VE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Nombre: </a:t>
                      </a:r>
                      <a:r>
                        <a:rPr lang="es-VE" sz="1200" dirty="0" smtClean="0">
                          <a:effectLst/>
                        </a:rPr>
                        <a:t>Pedido Personalizado</a:t>
                      </a:r>
                      <a:endParaRPr lang="es-VE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124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Usuario: </a:t>
                      </a:r>
                      <a:r>
                        <a:rPr lang="es-VE" sz="1200" dirty="0" smtClean="0">
                          <a:effectLst/>
                        </a:rPr>
                        <a:t>Usuario</a:t>
                      </a:r>
                      <a:endParaRPr lang="es-VE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Prioridad: Alta</a:t>
                      </a:r>
                      <a:endParaRPr lang="es-VE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91633">
                <a:tc gridSpan="2"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Descripción: </a:t>
                      </a:r>
                      <a:r>
                        <a:rPr lang="es-VE" sz="1200" dirty="0" smtClean="0">
                          <a:effectLst/>
                        </a:rPr>
                        <a:t>Permite al usuario realizar un pedido especificando</a:t>
                      </a:r>
                      <a:r>
                        <a:rPr lang="es-VE" sz="1200" baseline="0" dirty="0" smtClean="0">
                          <a:effectLst/>
                        </a:rPr>
                        <a:t> sus datos personales</a:t>
                      </a:r>
                      <a:endParaRPr lang="es-VE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85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Historias de Usuario</a:t>
            </a:r>
            <a:endParaRPr lang="es-V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363619"/>
              </p:ext>
            </p:extLst>
          </p:nvPr>
        </p:nvGraphicFramePr>
        <p:xfrm>
          <a:off x="611560" y="1916832"/>
          <a:ext cx="7920880" cy="15840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960024"/>
                <a:gridCol w="3960856"/>
              </a:tblGrid>
              <a:tr h="396000">
                <a:tc gridSpan="2"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Historia de Usuario</a:t>
                      </a:r>
                      <a:endParaRPr lang="es-VE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Identificador: </a:t>
                      </a:r>
                      <a:r>
                        <a:rPr lang="es-VE" sz="1200" dirty="0" smtClean="0">
                          <a:effectLst/>
                        </a:rPr>
                        <a:t>03</a:t>
                      </a:r>
                      <a:endParaRPr lang="es-VE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Nombre: </a:t>
                      </a:r>
                      <a:r>
                        <a:rPr lang="es-VE" sz="1200" dirty="0" smtClean="0">
                          <a:effectLst/>
                        </a:rPr>
                        <a:t>Revisar Pedidos</a:t>
                      </a:r>
                      <a:endParaRPr lang="es-VE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600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Usuario: </a:t>
                      </a:r>
                      <a:r>
                        <a:rPr lang="es-VE" sz="1200" dirty="0" smtClean="0">
                          <a:effectLst/>
                        </a:rPr>
                        <a:t>Administrador</a:t>
                      </a:r>
                      <a:endParaRPr lang="es-VE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Prioridad: Alta</a:t>
                      </a:r>
                      <a:endParaRPr lang="es-VE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6000">
                <a:tc gridSpan="2"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Descripción: </a:t>
                      </a:r>
                      <a:r>
                        <a:rPr lang="es-VE" sz="1200" dirty="0" smtClean="0">
                          <a:effectLst/>
                        </a:rPr>
                        <a:t>Permite al administrador revisar los pedidos realizados y quien los realizo</a:t>
                      </a:r>
                      <a:endParaRPr lang="es-VE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33546"/>
              </p:ext>
            </p:extLst>
          </p:nvPr>
        </p:nvGraphicFramePr>
        <p:xfrm>
          <a:off x="539552" y="4437112"/>
          <a:ext cx="7848872" cy="1707367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924024"/>
                <a:gridCol w="3924848"/>
              </a:tblGrid>
              <a:tr h="396000">
                <a:tc gridSpan="2"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Historia de Usuario</a:t>
                      </a:r>
                      <a:endParaRPr lang="es-VE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Identificador: </a:t>
                      </a:r>
                      <a:r>
                        <a:rPr lang="es-VE" sz="1200" dirty="0" smtClean="0">
                          <a:effectLst/>
                        </a:rPr>
                        <a:t>04</a:t>
                      </a:r>
                      <a:endParaRPr lang="es-VE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Nombre: </a:t>
                      </a:r>
                      <a:r>
                        <a:rPr lang="es-VE" sz="1200" dirty="0" smtClean="0">
                          <a:effectLst/>
                        </a:rPr>
                        <a:t>Autocompletado</a:t>
                      </a:r>
                      <a:r>
                        <a:rPr lang="es-VE" sz="1200" baseline="0" dirty="0" smtClean="0">
                          <a:effectLst/>
                        </a:rPr>
                        <a:t> de Usuario</a:t>
                      </a:r>
                      <a:endParaRPr lang="es-VE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600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Usuario: Usuario de la aplicación</a:t>
                      </a:r>
                      <a:endParaRPr lang="es-VE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Prioridad: Alta</a:t>
                      </a:r>
                      <a:endParaRPr lang="es-VE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6000">
                <a:tc gridSpan="2"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Descripción: </a:t>
                      </a:r>
                      <a:r>
                        <a:rPr lang="es-VE" sz="1200" dirty="0" smtClean="0">
                          <a:effectLst/>
                        </a:rPr>
                        <a:t>Permite al usuario realizar un pedido</a:t>
                      </a:r>
                      <a:r>
                        <a:rPr lang="es-VE" sz="1200" baseline="0" dirty="0" smtClean="0">
                          <a:effectLst/>
                        </a:rPr>
                        <a:t> y autocompletar su información de usuario si ya existe en el sistema</a:t>
                      </a:r>
                      <a:endParaRPr lang="es-VE" sz="12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5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Casos </a:t>
            </a:r>
            <a:r>
              <a:rPr lang="es-VE" smtClean="0"/>
              <a:t>de Usuario</a:t>
            </a:r>
            <a:endParaRPr lang="es-VE"/>
          </a:p>
        </p:txBody>
      </p:sp>
      <p:pic>
        <p:nvPicPr>
          <p:cNvPr id="2050" name="Picture 2" descr="F:\Downloads\Diagram 2019-03-05 21-42-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7271176" cy="420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80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don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3403082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Cadena de valor: Empresa Repostera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Una empresa dedicada a la  venta de postres variados, se le denomina una empresa repostera, ofrece diferentes tipos de tortas, tartas, donas, pan dulce, gelatinas, pasta seca, entre otros.</a:t>
            </a:r>
            <a:endParaRPr lang="es-ES" b="1" dirty="0"/>
          </a:p>
        </p:txBody>
      </p:sp>
      <p:pic>
        <p:nvPicPr>
          <p:cNvPr id="1026" name="Picture 2" descr="Resultado de imagen para tor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0" y="3912062"/>
            <a:ext cx="245745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Resultado de imagen para tart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ES"/>
          </a:p>
        </p:txBody>
      </p:sp>
      <p:sp>
        <p:nvSpPr>
          <p:cNvPr id="5" name="AutoShape 8" descr="Resultado de imagen para tarta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ES"/>
          </a:p>
        </p:txBody>
      </p:sp>
      <p:sp>
        <p:nvSpPr>
          <p:cNvPr id="8" name="AutoShape 10" descr="Resultado de imagen para tarta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ES"/>
          </a:p>
        </p:txBody>
      </p:sp>
      <p:sp>
        <p:nvSpPr>
          <p:cNvPr id="9" name="AutoShape 12" descr="Resultado de imagen para tarta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ES"/>
          </a:p>
        </p:txBody>
      </p:sp>
      <p:sp>
        <p:nvSpPr>
          <p:cNvPr id="10" name="AutoShape 14" descr="Resultado de imagen para tarta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ES"/>
          </a:p>
        </p:txBody>
      </p:sp>
      <p:sp>
        <p:nvSpPr>
          <p:cNvPr id="11" name="AutoShape 16" descr="Resultado de imagen para tarta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ES"/>
          </a:p>
        </p:txBody>
      </p:sp>
      <p:pic>
        <p:nvPicPr>
          <p:cNvPr id="1044" name="Picture 20" descr="Resultado de imagen para tarta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7" b="23549"/>
          <a:stretch>
            <a:fillRect/>
          </a:stretch>
        </p:blipFill>
        <p:spPr bwMode="auto">
          <a:xfrm>
            <a:off x="5945962" y="5115101"/>
            <a:ext cx="2143125" cy="127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Cadena de valor: Empresa Repostera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534442"/>
            <a:ext cx="8229600" cy="4525963"/>
          </a:xfrm>
        </p:spPr>
        <p:txBody>
          <a:bodyPr/>
          <a:lstStyle/>
          <a:p>
            <a:r>
              <a:rPr lang="es-ES" b="1" dirty="0" smtClean="0"/>
              <a:t>Actividades de apoyo</a:t>
            </a:r>
            <a:endParaRPr lang="es-ES" b="1" dirty="0"/>
          </a:p>
        </p:txBody>
      </p:sp>
      <p:sp>
        <p:nvSpPr>
          <p:cNvPr id="4" name="3 Rectángulo redondeado"/>
          <p:cNvSpPr/>
          <p:nvPr/>
        </p:nvSpPr>
        <p:spPr>
          <a:xfrm>
            <a:off x="661424" y="1956675"/>
            <a:ext cx="2664296" cy="8004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Comic Sans MS" pitchFamily="66" charset="0"/>
              </a:rPr>
              <a:t>INFRAESTRUCTURA</a:t>
            </a:r>
            <a:endParaRPr lang="es-ES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634440" y="2825316"/>
            <a:ext cx="2664296" cy="6480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Comic Sans MS" pitchFamily="66" charset="0"/>
              </a:rPr>
              <a:t>RECURSOS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  <a:latin typeface="Comic Sans MS" pitchFamily="66" charset="0"/>
              </a:rPr>
              <a:t>HUMANOS</a:t>
            </a:r>
            <a:endParaRPr lang="es-ES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632535" y="4285065"/>
            <a:ext cx="2671919" cy="6480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Comic Sans MS" pitchFamily="66" charset="0"/>
              </a:rPr>
              <a:t>DESARROLLO DE TECNOLOGIA</a:t>
            </a:r>
            <a:endParaRPr lang="es-ES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653801" y="5774507"/>
            <a:ext cx="2650653" cy="6480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Comic Sans MS" pitchFamily="66" charset="0"/>
              </a:rPr>
              <a:t>PROCESOS</a:t>
            </a:r>
            <a:endParaRPr lang="es-ES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342433" y="1964706"/>
            <a:ext cx="5184576" cy="800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8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Colección de fondos </a:t>
            </a:r>
          </a:p>
          <a:p>
            <a:pPr marL="285750" indent="-285750" algn="ctr">
              <a:buFont typeface="Arial" panose="0208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Tareas administrativas</a:t>
            </a:r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342433" y="2835119"/>
            <a:ext cx="5184576" cy="1372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Gestión de capital humano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Transferencia de conocimientos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Personal capacitado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Libertad de expresión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Reuniones periódicas</a:t>
            </a:r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3342433" y="4285065"/>
            <a:ext cx="5184576" cy="1372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Retroalimentación por parte los los clientes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Transferencia de conocimientos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Innovación, lanzamiento de nuevos productos. 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Mejora de los productos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Uso de ase de datos informática</a:t>
            </a:r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3366482" y="5736407"/>
            <a:ext cx="5184576" cy="6861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285750" indent="-285750" algn="ctr">
              <a:buFont typeface="Arial" panose="0208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Adquisición de recursos</a:t>
            </a:r>
          </a:p>
          <a:p>
            <a:pPr marL="285750" indent="-285750" algn="ctr">
              <a:buFont typeface="Arial" panose="0208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Ingredientes de proveedores locales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710319" y="-387424"/>
            <a:ext cx="10585176" cy="1600200"/>
          </a:xfrm>
        </p:spPr>
        <p:txBody>
          <a:bodyPr/>
          <a:lstStyle/>
          <a:p>
            <a:r>
              <a:rPr lang="es-ES" sz="4400" dirty="0"/>
              <a:t>Cadena de valor: Empresa Repostera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0" y="2016334"/>
            <a:ext cx="2195736" cy="36925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s-ES" dirty="0" smtClean="0"/>
              <a:t>Inventario</a:t>
            </a:r>
            <a:endParaRPr lang="es-ES" dirty="0" smtClean="0"/>
          </a:p>
          <a:p>
            <a:r>
              <a:rPr lang="es-ES" dirty="0" smtClean="0"/>
              <a:t>Compra de material primario como: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Harina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Huevos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Mantequilla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Esencias</a:t>
            </a:r>
          </a:p>
          <a:p>
            <a:pPr marL="285750" indent="-285750">
              <a:buFontTx/>
              <a:buChar char="-"/>
            </a:pPr>
            <a:r>
              <a:rPr lang="es-ES" dirty="0" err="1" smtClean="0"/>
              <a:t>Azucar</a:t>
            </a:r>
            <a:r>
              <a:rPr lang="es-ES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Chocolates </a:t>
            </a:r>
          </a:p>
          <a:p>
            <a:pPr marL="285750" indent="-285750">
              <a:buFontTx/>
              <a:buChar char="-"/>
            </a:pPr>
            <a:r>
              <a:rPr lang="es-ES" dirty="0" err="1" smtClean="0"/>
              <a:t>Arequipe</a:t>
            </a:r>
            <a:endParaRPr lang="es-ES" dirty="0" smtClean="0"/>
          </a:p>
          <a:p>
            <a:pPr marL="285750" indent="-285750">
              <a:buFontTx/>
              <a:buChar char="-"/>
            </a:pPr>
            <a:r>
              <a:rPr lang="es-ES" dirty="0" smtClean="0"/>
              <a:t>Frutas</a:t>
            </a:r>
          </a:p>
          <a:p>
            <a:pPr indent="0">
              <a:buFontTx/>
              <a:buNone/>
            </a:pP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195736" y="2052452"/>
            <a:ext cx="2267224" cy="31393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s-ES" dirty="0" smtClean="0"/>
              <a:t>Preparación de torta base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s-ES" dirty="0" smtClean="0"/>
              <a:t>Personalización de encargo</a:t>
            </a:r>
            <a:endParaRPr lang="es-E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s-ES" dirty="0" smtClean="0"/>
              <a:t>Preparación de tartas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s-ES" dirty="0" smtClean="0"/>
              <a:t>Preparación de donas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s-ES" dirty="0" smtClean="0"/>
              <a:t>Preparación de </a:t>
            </a:r>
            <a:r>
              <a:rPr lang="es-ES" dirty="0"/>
              <a:t>g</a:t>
            </a:r>
            <a:r>
              <a:rPr lang="es-ES" dirty="0" smtClean="0"/>
              <a:t>elatinas</a:t>
            </a:r>
          </a:p>
          <a:p>
            <a:endParaRPr lang="es-ES" dirty="0" smtClean="0"/>
          </a:p>
        </p:txBody>
      </p:sp>
      <p:sp>
        <p:nvSpPr>
          <p:cNvPr id="15" name="14 CuadroTexto"/>
          <p:cNvSpPr txBox="1"/>
          <p:nvPr/>
        </p:nvSpPr>
        <p:spPr>
          <a:xfrm>
            <a:off x="6598493" y="2065200"/>
            <a:ext cx="2376264" cy="28623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s-ES" dirty="0" smtClean="0"/>
              <a:t>Posicionamiento de la marca</a:t>
            </a:r>
            <a:endParaRPr lang="es-E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s-ES" dirty="0" smtClean="0"/>
              <a:t>Reinventar los sabores de los productos</a:t>
            </a:r>
            <a:endParaRPr lang="es-E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s-ES" dirty="0" smtClean="0"/>
              <a:t>Introducción de nuevas recetas</a:t>
            </a:r>
            <a:endParaRPr lang="es-E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s-ES" dirty="0" smtClean="0"/>
              <a:t>Distribución, publicidad, ofertas y promociones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4462960" y="2065200"/>
            <a:ext cx="2135533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s-ES" dirty="0" smtClean="0"/>
              <a:t>Transporte del pedido</a:t>
            </a:r>
          </a:p>
          <a:p>
            <a:endParaRPr lang="es-E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s-ES" dirty="0" smtClean="0"/>
              <a:t>Cuidado de la presentación al momento de la entrega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853563" y="5934670"/>
            <a:ext cx="3457412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s-ES" dirty="0" smtClean="0"/>
              <a:t>Conformidad del cliente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s-ES" dirty="0" smtClean="0"/>
              <a:t>Pedido online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s-ES" dirty="0" smtClean="0"/>
              <a:t>Entrega a domicilio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23321" y="1539167"/>
            <a:ext cx="2016224" cy="5260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latin typeface="Arial Narrow" pitchFamily="34" charset="0"/>
              </a:rPr>
              <a:t>Logistica</a:t>
            </a:r>
            <a:r>
              <a:rPr lang="es-ES" b="1" dirty="0" smtClean="0">
                <a:latin typeface="Arial Narrow" pitchFamily="34" charset="0"/>
              </a:rPr>
              <a:t> interna</a:t>
            </a:r>
            <a:endParaRPr lang="es-ES" b="1" dirty="0">
              <a:latin typeface="Arial Narrow" pitchFamily="34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2303679" y="1539167"/>
            <a:ext cx="2016224" cy="5260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latin typeface="Arial Narrow" pitchFamily="34" charset="0"/>
              </a:rPr>
              <a:t>Operaciones</a:t>
            </a:r>
            <a:endParaRPr lang="es-ES" b="1" dirty="0">
              <a:latin typeface="Arial Narrow" pitchFamily="34" charset="0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4582269" y="1526419"/>
            <a:ext cx="2016224" cy="5260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latin typeface="Arial Narrow" pitchFamily="34" charset="0"/>
              </a:rPr>
              <a:t>Logistica</a:t>
            </a:r>
            <a:r>
              <a:rPr lang="es-ES" b="1" dirty="0" smtClean="0">
                <a:latin typeface="Arial Narrow" pitchFamily="34" charset="0"/>
              </a:rPr>
              <a:t> externa</a:t>
            </a:r>
            <a:endParaRPr lang="es-ES" b="1" dirty="0">
              <a:latin typeface="Arial Narrow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6768244" y="1526419"/>
            <a:ext cx="2016224" cy="5260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latin typeface="Arial Narrow" pitchFamily="34" charset="0"/>
              </a:rPr>
              <a:t>Marketing y ventas</a:t>
            </a:r>
            <a:endParaRPr lang="es-ES" b="1" dirty="0">
              <a:latin typeface="Arial Narrow" pitchFamily="34" charset="0"/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3454848" y="5408637"/>
            <a:ext cx="2016224" cy="5260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latin typeface="Arial Narrow" pitchFamily="34" charset="0"/>
              </a:rPr>
              <a:t>servicios</a:t>
            </a:r>
            <a:endParaRPr lang="es-ES" b="1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ción de contenido 3" descr="Asignacion_1 (1)-Jerarquia de Proceso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240" y="351155"/>
            <a:ext cx="4777105" cy="5775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Conector recto 86"/>
          <p:cNvCxnSpPr/>
          <p:nvPr/>
        </p:nvCxnSpPr>
        <p:spPr>
          <a:xfrm flipV="1">
            <a:off x="1389041" y="1881098"/>
            <a:ext cx="0" cy="2483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onector recto 88"/>
          <p:cNvCxnSpPr/>
          <p:nvPr/>
        </p:nvCxnSpPr>
        <p:spPr>
          <a:xfrm flipV="1">
            <a:off x="3522600" y="1880981"/>
            <a:ext cx="0" cy="2484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 flipV="1">
            <a:off x="5617253" y="1880981"/>
            <a:ext cx="0" cy="337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 flipV="1">
            <a:off x="7685441" y="1880981"/>
            <a:ext cx="0" cy="467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97000" y="857250"/>
            <a:ext cx="1350000" cy="810000"/>
          </a:xfrm>
          <a:solidFill>
            <a:srgbClr val="C0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s-V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LOGRAR VENTAS AL POR MAYOR DE PASTELES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96115" y="3508934"/>
            <a:ext cx="1350000" cy="6451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V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FACILITACIÓN DE ÓRDENES VÍA WEB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714041" y="2104578"/>
            <a:ext cx="1350000" cy="8299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V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ASEGURAR LA SATISFACCIÓN DEL COMPRADOR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2808692" y="2111705"/>
            <a:ext cx="1350000" cy="82994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V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OTORGAR UN SERVICIO AL CLIENTE EJEMPLAR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981160" y="2129459"/>
            <a:ext cx="1350000" cy="81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GARANTIZAR UN PRODUCTO DE CALIDAD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969857" y="2129459"/>
            <a:ext cx="1350000" cy="81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OBTENER LA MAYOR CANTIDAD DE GANANCIA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588651" y="3426515"/>
            <a:ext cx="1350000" cy="810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V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MINIMIZAR EL TIEMPO DE RESPUESTA AL CLIENTE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035626" y="3422699"/>
            <a:ext cx="1350000" cy="810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CÁLCULO ADECUADO DE PRESUPUESTO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4671334" y="3422699"/>
            <a:ext cx="1350000" cy="810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USAR LA MEJOR MATERIA PRIMA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124922" y="3422699"/>
            <a:ext cx="1350000" cy="810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PUBLICIDAD Y MARKETING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7644856" y="3429000"/>
            <a:ext cx="1350000" cy="810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MANTENER UN CONTROL DE OFERTAS Y PEDIDOS</a:t>
            </a:r>
          </a:p>
        </p:txBody>
      </p:sp>
      <p:cxnSp>
        <p:nvCxnSpPr>
          <p:cNvPr id="52" name="Conector recto 51"/>
          <p:cNvCxnSpPr/>
          <p:nvPr/>
        </p:nvCxnSpPr>
        <p:spPr>
          <a:xfrm flipH="1">
            <a:off x="8394428" y="3192946"/>
            <a:ext cx="804" cy="2297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 flipV="1">
            <a:off x="6895285" y="3192946"/>
            <a:ext cx="0" cy="2360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5356331" y="3192946"/>
            <a:ext cx="0" cy="2360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3769401" y="3192946"/>
            <a:ext cx="0" cy="2360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 flipV="1">
            <a:off x="2263651" y="3192946"/>
            <a:ext cx="0" cy="2360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V="1">
            <a:off x="771116" y="3192947"/>
            <a:ext cx="0" cy="2360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6895285" y="3192946"/>
            <a:ext cx="14991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>
            <a:off x="771116" y="3192946"/>
            <a:ext cx="29982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>
            <a:off x="1296911" y="2930793"/>
            <a:ext cx="0" cy="262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80"/>
          <p:cNvCxnSpPr>
            <a:stCxn id="4" idx="2"/>
          </p:cNvCxnSpPr>
          <p:nvPr/>
        </p:nvCxnSpPr>
        <p:spPr>
          <a:xfrm>
            <a:off x="7644857" y="2939459"/>
            <a:ext cx="0" cy="2534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82"/>
          <p:cNvCxnSpPr>
            <a:stCxn id="3" idx="2"/>
          </p:cNvCxnSpPr>
          <p:nvPr/>
        </p:nvCxnSpPr>
        <p:spPr>
          <a:xfrm>
            <a:off x="5656160" y="2939459"/>
            <a:ext cx="0" cy="2534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84"/>
          <p:cNvCxnSpPr/>
          <p:nvPr/>
        </p:nvCxnSpPr>
        <p:spPr>
          <a:xfrm>
            <a:off x="5356331" y="3195176"/>
            <a:ext cx="2998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>
            <a:off x="1389041" y="1880981"/>
            <a:ext cx="6296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Conector recto 96"/>
          <p:cNvCxnSpPr>
            <a:stCxn id="2" idx="2"/>
          </p:cNvCxnSpPr>
          <p:nvPr/>
        </p:nvCxnSpPr>
        <p:spPr>
          <a:xfrm>
            <a:off x="4572000" y="1667250"/>
            <a:ext cx="0" cy="2137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89078" y="4676357"/>
            <a:ext cx="1350000" cy="87215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TRAVÉS DE UNA PÁG. WEB CON UNA INTERFAZ SENCILLA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1517384" y="4676357"/>
            <a:ext cx="1350000" cy="87215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CLIENTE SELECCIONA LAS PREFERENCIAS A SU GUSTO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2938651" y="4676357"/>
            <a:ext cx="1350000" cy="87215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CONTANDO CON UN SERVICIO DE ENTREGAS EFICAZ.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4572000" y="4661451"/>
            <a:ext cx="1350000" cy="8870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SELECCIONANDO LOS PRODUCTO ÓPTIMOS CON LA MEJOR RELACIÓN CALIDAD-PRECIO</a:t>
            </a:r>
          </a:p>
        </p:txBody>
      </p:sp>
      <p:cxnSp>
        <p:nvCxnSpPr>
          <p:cNvPr id="64" name="Conector recto 63"/>
          <p:cNvCxnSpPr>
            <a:stCxn id="76" idx="0"/>
          </p:cNvCxnSpPr>
          <p:nvPr/>
        </p:nvCxnSpPr>
        <p:spPr>
          <a:xfrm flipH="1" flipV="1">
            <a:off x="5246999" y="4239000"/>
            <a:ext cx="1" cy="42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/>
          <p:cNvSpPr/>
          <p:nvPr/>
        </p:nvSpPr>
        <p:spPr>
          <a:xfrm>
            <a:off x="6124922" y="4676357"/>
            <a:ext cx="1350000" cy="8870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HACIENDO USO DE LAS REDES SOCIALES Y OTROS MEDIOS INFORMATIVOS</a:t>
            </a:r>
          </a:p>
        </p:txBody>
      </p:sp>
      <p:sp>
        <p:nvSpPr>
          <p:cNvPr id="86" name="Rectángulo 85"/>
          <p:cNvSpPr/>
          <p:nvPr/>
        </p:nvSpPr>
        <p:spPr>
          <a:xfrm>
            <a:off x="7644856" y="4661438"/>
            <a:ext cx="1350000" cy="8870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MEDIANTE LA CREACIÓN Y MANEJO DE UNA BASE DE DATOS</a:t>
            </a:r>
          </a:p>
        </p:txBody>
      </p:sp>
      <p:cxnSp>
        <p:nvCxnSpPr>
          <p:cNvPr id="78" name="Conector recto 77"/>
          <p:cNvCxnSpPr>
            <a:stCxn id="84" idx="0"/>
            <a:endCxn id="17" idx="2"/>
          </p:cNvCxnSpPr>
          <p:nvPr/>
        </p:nvCxnSpPr>
        <p:spPr>
          <a:xfrm flipV="1">
            <a:off x="6799922" y="4232699"/>
            <a:ext cx="0" cy="443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/>
          <p:cNvCxnSpPr>
            <a:stCxn id="25" idx="2"/>
            <a:endCxn id="86" idx="0"/>
          </p:cNvCxnSpPr>
          <p:nvPr/>
        </p:nvCxnSpPr>
        <p:spPr>
          <a:xfrm>
            <a:off x="8319856" y="4239000"/>
            <a:ext cx="0" cy="422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angular 4"/>
          <p:cNvCxnSpPr>
            <a:stCxn id="7" idx="2"/>
            <a:endCxn id="72" idx="0"/>
          </p:cNvCxnSpPr>
          <p:nvPr/>
        </p:nvCxnSpPr>
        <p:spPr>
          <a:xfrm rot="5400000" flipV="1">
            <a:off x="2719070" y="3781425"/>
            <a:ext cx="439420" cy="1350010"/>
          </a:xfrm>
          <a:prstGeom prst="bentConnector3">
            <a:avLst>
              <a:gd name="adj1" fmla="val 1791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angular 5"/>
          <p:cNvCxnSpPr>
            <a:stCxn id="23" idx="2"/>
            <a:endCxn id="57" idx="0"/>
          </p:cNvCxnSpPr>
          <p:nvPr/>
        </p:nvCxnSpPr>
        <p:spPr>
          <a:xfrm rot="5400000">
            <a:off x="506095" y="4411345"/>
            <a:ext cx="521970" cy="6985"/>
          </a:xfrm>
          <a:prstGeom prst="bentConnector3">
            <a:avLst>
              <a:gd name="adj1" fmla="val 499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angular 10"/>
          <p:cNvCxnSpPr>
            <a:endCxn id="63" idx="0"/>
          </p:cNvCxnSpPr>
          <p:nvPr/>
        </p:nvCxnSpPr>
        <p:spPr>
          <a:xfrm>
            <a:off x="760730" y="4401185"/>
            <a:ext cx="1431925" cy="27495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69848" y="1506474"/>
            <a:ext cx="7662672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VE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Facilitación de órdenes → Creando un pág. Web con una interfaz sencilla.</a:t>
            </a:r>
          </a:p>
          <a:p>
            <a:pPr algn="just">
              <a:lnSpc>
                <a:spcPct val="150000"/>
              </a:lnSpc>
            </a:pPr>
            <a:r>
              <a:rPr lang="es-VE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→ El cliente selecciona las preferencias a su gusto.</a:t>
            </a:r>
          </a:p>
          <a:p>
            <a:pPr algn="just">
              <a:lnSpc>
                <a:spcPct val="150000"/>
              </a:lnSpc>
            </a:pPr>
            <a:endParaRPr lang="es-VE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s-VE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VE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Minimizar el tiempo → Contando con un servicio de entregas eficaz.</a:t>
            </a:r>
          </a:p>
          <a:p>
            <a:pPr algn="just">
              <a:lnSpc>
                <a:spcPct val="150000"/>
              </a:lnSpc>
            </a:pPr>
            <a:endParaRPr lang="es-VE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VE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Mejor materia prima → Seleccionando los producto óptimos con la mejor relación calidad-precio.</a:t>
            </a:r>
          </a:p>
          <a:p>
            <a:pPr algn="just">
              <a:lnSpc>
                <a:spcPct val="150000"/>
              </a:lnSpc>
            </a:pPr>
            <a:endParaRPr lang="es-VE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VE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Publicidad → Haciendo uso de las redes sociales y otros medios informativos.</a:t>
            </a:r>
          </a:p>
          <a:p>
            <a:pPr algn="just">
              <a:lnSpc>
                <a:spcPct val="150000"/>
              </a:lnSpc>
            </a:pPr>
            <a:endParaRPr lang="es-VE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VE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de ofertas → Mediante la creación y manejo de una base de datos.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smtClean="0"/>
              <a:t>Landing Page</a:t>
            </a:r>
            <a:endParaRPr lang="en-US" altLang="es-ES" dirty="0"/>
          </a:p>
        </p:txBody>
      </p:sp>
      <p:pic>
        <p:nvPicPr>
          <p:cNvPr id="5" name="Picture 4" descr="Screenshot from 2019-01-18 17-36-3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4921290" cy="2772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Screenshot from 2019-01-18 17-37-03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702" y="3526743"/>
            <a:ext cx="4921290" cy="3075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Inicio de Usuario</a:t>
            </a:r>
            <a:endParaRPr lang="es-VE" dirty="0"/>
          </a:p>
        </p:txBody>
      </p:sp>
      <p:pic>
        <p:nvPicPr>
          <p:cNvPr id="4" name="Picture 3" descr="Screenshot from 2019-01-18 17-37-4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2816"/>
            <a:ext cx="7488832" cy="468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640</Words>
  <Application>Microsoft Office PowerPoint</Application>
  <PresentationFormat>On-screen Show (4:3)</PresentationFormat>
  <Paragraphs>130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Ejecutivo</vt:lpstr>
      <vt:lpstr>Cadena de valor</vt:lpstr>
      <vt:lpstr>Cadena de valor: Empresa Repostera</vt:lpstr>
      <vt:lpstr>Cadena de valor: Empresa Repostera</vt:lpstr>
      <vt:lpstr>Cadena de valor: Empresa Repostera</vt:lpstr>
      <vt:lpstr>PowerPoint Presentation</vt:lpstr>
      <vt:lpstr>LOGRAR VENTAS AL POR MAYOR DE PASTELES</vt:lpstr>
      <vt:lpstr>PowerPoint Presentation</vt:lpstr>
      <vt:lpstr>Landing Page</vt:lpstr>
      <vt:lpstr>Inicio de Usuario</vt:lpstr>
      <vt:lpstr>Pagina de Administrador</vt:lpstr>
      <vt:lpstr>Formulario de Ingreso</vt:lpstr>
      <vt:lpstr>PowerPoint Presentation</vt:lpstr>
      <vt:lpstr>Base de Datos</vt:lpstr>
      <vt:lpstr>Base de Datos Expandida</vt:lpstr>
      <vt:lpstr>Historias de Usuario</vt:lpstr>
      <vt:lpstr>Historias de Usuario</vt:lpstr>
      <vt:lpstr>Casos de Usuario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Cadena de valor</dc:title>
  <dc:creator>LUISANNA</dc:creator>
  <cp:lastModifiedBy>Admin</cp:lastModifiedBy>
  <cp:revision>19</cp:revision>
  <dcterms:created xsi:type="dcterms:W3CDTF">2018-12-02T14:08:03Z</dcterms:created>
  <dcterms:modified xsi:type="dcterms:W3CDTF">2019-03-06T01:45:10Z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3082-10.1.0.6757</vt:lpwstr>
  </property>
</Properties>
</file>