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Average-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Oswald-bold.fntdata"/><Relationship Id="rId12" Type="http://schemas.openxmlformats.org/officeDocument/2006/relationships/slide" Target="slides/slide8.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GB"/>
              <a:t>Predicting SQL Execution Time</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GB"/>
              <a:t>Using Linear Regression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Exploratory data analysis - Collinearity </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8" name="Shape 118"/>
          <p:cNvPicPr preferRelativeResize="0"/>
          <p:nvPr/>
        </p:nvPicPr>
        <p:blipFill>
          <a:blip r:embed="rId3">
            <a:alphaModFix/>
          </a:blip>
          <a:stretch>
            <a:fillRect/>
          </a:stretch>
        </p:blipFill>
        <p:spPr>
          <a:xfrm>
            <a:off x="311700" y="1152475"/>
            <a:ext cx="4299475" cy="3416400"/>
          </a:xfrm>
          <a:prstGeom prst="rect">
            <a:avLst/>
          </a:prstGeom>
          <a:noFill/>
          <a:ln>
            <a:noFill/>
          </a:ln>
        </p:spPr>
      </p:pic>
      <p:pic>
        <p:nvPicPr>
          <p:cNvPr id="119" name="Shape 119"/>
          <p:cNvPicPr preferRelativeResize="0"/>
          <p:nvPr/>
        </p:nvPicPr>
        <p:blipFill>
          <a:blip r:embed="rId4">
            <a:alphaModFix/>
          </a:blip>
          <a:stretch>
            <a:fillRect/>
          </a:stretch>
        </p:blipFill>
        <p:spPr>
          <a:xfrm>
            <a:off x="4611174" y="1152475"/>
            <a:ext cx="4221125"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Stepwise regression</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Forward regression using Adjusted R-squared</a:t>
            </a:r>
          </a:p>
          <a:p>
            <a:pPr indent="-228600" lvl="0" marL="457200" rtl="0">
              <a:spcBef>
                <a:spcPts val="0"/>
              </a:spcBef>
            </a:pPr>
            <a:r>
              <a:rPr lang="en-GB"/>
              <a:t>Variables were tested in various random orders.</a:t>
            </a:r>
          </a:p>
          <a:p>
            <a:pPr indent="-228600" lvl="0" marL="457200" rtl="0">
              <a:spcBef>
                <a:spcPts val="0"/>
              </a:spcBef>
            </a:pPr>
            <a:r>
              <a:rPr lang="en-GB"/>
              <a:t>Significance of the variables was measured using p-value of the t-statistic.</a:t>
            </a:r>
          </a:p>
          <a:p>
            <a:pPr indent="-228600" lvl="0" marL="457200" rtl="0">
              <a:spcBef>
                <a:spcPts val="0"/>
              </a:spcBef>
            </a:pPr>
            <a:r>
              <a:rPr lang="en-GB"/>
              <a:t>Overall significance of the model was tested using the p-value of F-statistic.</a:t>
            </a:r>
          </a:p>
          <a:p>
            <a:pPr lvl="0" rtl="0">
              <a:spcBef>
                <a:spcPts val="0"/>
              </a:spcBef>
              <a:buNone/>
            </a:pPr>
            <a:r>
              <a:rPr lang="en-GB"/>
              <a:t>This method resulted in the following features for the model:</a:t>
            </a:r>
          </a:p>
          <a:p>
            <a:pPr indent="-228600" lvl="0" marL="457200" rtl="0">
              <a:spcBef>
                <a:spcPts val="0"/>
              </a:spcBef>
            </a:pPr>
            <a:r>
              <a:rPr lang="en-GB"/>
              <a:t>Average CPU time spent by the RDBMS</a:t>
            </a:r>
          </a:p>
          <a:p>
            <a:pPr indent="-228600" lvl="0" marL="457200" rtl="0">
              <a:spcBef>
                <a:spcPts val="0"/>
              </a:spcBef>
            </a:pPr>
            <a:r>
              <a:rPr lang="en-GB"/>
              <a:t>Table Size</a:t>
            </a:r>
          </a:p>
          <a:p>
            <a:pPr indent="-228600" lvl="0" marL="457200" rtl="0">
              <a:spcBef>
                <a:spcPts val="0"/>
              </a:spcBef>
            </a:pPr>
            <a:r>
              <a:rPr lang="en-GB"/>
              <a:t>Number of filters</a:t>
            </a:r>
          </a:p>
          <a:p>
            <a:pPr indent="-228600" lvl="0" marL="457200" rtl="0">
              <a:spcBef>
                <a:spcPts val="0"/>
              </a:spcBef>
            </a:pPr>
            <a:r>
              <a:rPr lang="en-GB"/>
              <a:t>Number of operations</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Residual Plot and Distribution</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32" name="Shape 132"/>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High influence data points and outliers</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39" name="Shape 139"/>
          <p:cNvPicPr preferRelativeResize="0"/>
          <p:nvPr/>
        </p:nvPicPr>
        <p:blipFill>
          <a:blip r:embed="rId3">
            <a:alphaModFix/>
          </a:blip>
          <a:stretch>
            <a:fillRect/>
          </a:stretch>
        </p:blipFill>
        <p:spPr>
          <a:xfrm>
            <a:off x="311700" y="1152475"/>
            <a:ext cx="8520600" cy="341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Residual plots after Removing high influence points</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46" name="Shape 146"/>
          <p:cNvPicPr preferRelativeResize="0"/>
          <p:nvPr/>
        </p:nvPicPr>
        <p:blipFill>
          <a:blip r:embed="rId3">
            <a:alphaModFix/>
          </a:blip>
          <a:stretch>
            <a:fillRect/>
          </a:stretch>
        </p:blipFill>
        <p:spPr>
          <a:xfrm>
            <a:off x="311700" y="1177975"/>
            <a:ext cx="8520600" cy="33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Influence plot after removing high influence points</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53" name="Shape 153"/>
          <p:cNvPicPr preferRelativeResize="0"/>
          <p:nvPr/>
        </p:nvPicPr>
        <p:blipFill>
          <a:blip r:embed="rId3">
            <a:alphaModFix/>
          </a:blip>
          <a:stretch>
            <a:fillRect/>
          </a:stretch>
        </p:blipFill>
        <p:spPr>
          <a:xfrm>
            <a:off x="311700" y="1152475"/>
            <a:ext cx="8520600" cy="3416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Regression coefficient estimates</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GB"/>
              <a:t>The relationship between SQL metrics and workload with execution time was estimated to be:</a:t>
            </a:r>
            <a:br>
              <a:rPr lang="en-GB"/>
            </a:br>
            <a:r>
              <a:rPr lang="en-GB"/>
              <a:t>Execution time = 0.1127 x (average CPU time) + 0.2458 x (Table size) – 4.0137 x (Number of Filters)+ 2.5848 x (Number of operations)</a:t>
            </a:r>
          </a:p>
          <a:p>
            <a:pPr indent="-228600" lvl="0" marL="457200" rtl="0">
              <a:spcBef>
                <a:spcPts val="0"/>
              </a:spcBef>
            </a:pPr>
            <a:r>
              <a:rPr lang="en-GB"/>
              <a:t>Regression coefficients represent the mean change in the execution time for one unit of change in the predictor variable while holding other predictors in the model constant</a:t>
            </a:r>
          </a:p>
          <a:p>
            <a:pPr indent="-228600" lvl="0" marL="457200">
              <a:spcBef>
                <a:spcPts val="0"/>
              </a:spcBef>
            </a:pPr>
            <a:r>
              <a:rPr lang="en-GB"/>
              <a:t>CPU time was log (base 2) transformed . So the coefficient for average cpu time represents the mean change in the execution time for every doubling of the CPU time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Conclusion</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Above analysis made it clear that the effect of workload on the execution time can be captured in the average CPU time consumed by the RDBMS in the prior hour. The other workload metrics were not improving the fit of the model.</a:t>
            </a:r>
          </a:p>
          <a:p>
            <a:pPr indent="-228600" lvl="0" marL="457200" rtl="0">
              <a:spcBef>
                <a:spcPts val="0"/>
              </a:spcBef>
            </a:pPr>
            <a:r>
              <a:rPr lang="en-GB"/>
              <a:t>Number of Filters is inversely proportional to the execution time, which is expected as the total number of filters increase the amount of data on which the operations have to be performed decreases, hence decreasing the execution time of the query.</a:t>
            </a:r>
          </a:p>
          <a:p>
            <a:pPr indent="-228600" lvl="0" marL="457200" rtl="0">
              <a:spcBef>
                <a:spcPts val="0"/>
              </a:spcBef>
            </a:pPr>
            <a:r>
              <a:rPr lang="en-GB"/>
              <a:t>The average CPU time further away (2,3,4 hours) from the execution window was also used to see if it would make a difference, but it did not. This was due to the fact that the average CPU load was pretty consistent across the working day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Background and motivation</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Create a statistical model of throughput in a transactional system to predict execution time of new SQL workload during development cycle.</a:t>
            </a:r>
          </a:p>
          <a:p>
            <a:pPr indent="-228600" lvl="0" marL="457200" rtl="0">
              <a:spcBef>
                <a:spcPts val="0"/>
              </a:spcBef>
            </a:pPr>
            <a:r>
              <a:rPr lang="en-GB"/>
              <a:t>The execution time would depend on the actual SQL and the workload on the system before execution.</a:t>
            </a:r>
          </a:p>
          <a:p>
            <a:pPr indent="-228600" lvl="0" marL="457200" rtl="0">
              <a:spcBef>
                <a:spcPts val="0"/>
              </a:spcBef>
            </a:pPr>
            <a:r>
              <a:rPr lang="en-GB"/>
              <a:t>We expect the execution time to vary depending on the time of day.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38100"/>
            <a:ext cx="8520600" cy="572700"/>
          </a:xfrm>
          <a:prstGeom prst="rect">
            <a:avLst/>
          </a:prstGeom>
        </p:spPr>
        <p:txBody>
          <a:bodyPr anchorCtr="0" anchor="t" bIns="91425" lIns="91425" rIns="91425" tIns="91425">
            <a:noAutofit/>
          </a:bodyPr>
          <a:lstStyle/>
          <a:p>
            <a:pPr lvl="0">
              <a:spcBef>
                <a:spcPts val="0"/>
              </a:spcBef>
              <a:buNone/>
            </a:pPr>
            <a:r>
              <a:rPr lang="en-GB"/>
              <a:t>Data collection and preparation</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Snapshot of the SQL cache in the production system is taken every one hour and stored in splunk -- A No-SQL storage engine for machine logs.</a:t>
            </a:r>
          </a:p>
          <a:p>
            <a:pPr indent="-228600" lvl="0" marL="457200" rtl="0">
              <a:spcBef>
                <a:spcPts val="0"/>
              </a:spcBef>
            </a:pPr>
            <a:r>
              <a:rPr lang="en-GB"/>
              <a:t>This snapshot includes the SQL text and the execution time along with other metrics. </a:t>
            </a:r>
          </a:p>
          <a:p>
            <a:pPr indent="-228600" lvl="0" marL="457200" rtl="0">
              <a:spcBef>
                <a:spcPts val="0"/>
              </a:spcBef>
            </a:pPr>
            <a:r>
              <a:rPr lang="en-GB"/>
              <a:t>The SQL metrics in the snapshot are cumulative from the start of the RDBMS engine to the time of the snapshot.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Data collection and preparation (Continued …)</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Workload metrics from the production system are collected every five minutes and stored in splunk. </a:t>
            </a:r>
          </a:p>
          <a:p>
            <a:pPr indent="-228600" lvl="0" marL="457200" rtl="0">
              <a:spcBef>
                <a:spcPts val="0"/>
              </a:spcBef>
            </a:pPr>
            <a:r>
              <a:rPr lang="en-GB"/>
              <a:t>All metrics are cumulative and hence difference between two snapshots is computed to capture the values of the metrics in a given time period</a:t>
            </a:r>
          </a:p>
          <a:p>
            <a:pPr indent="-228600" lvl="0" marL="457200" rtl="0">
              <a:spcBef>
                <a:spcPts val="0"/>
              </a:spcBef>
            </a:pPr>
            <a:r>
              <a:rPr lang="en-GB"/>
              <a:t>Python splunk API is used to pull the data from splunk and it is loaded into a pandas data frame for analysis.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Linear regression (Ordinary Least Squares)</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                                                                                                        </a:t>
            </a:r>
          </a:p>
        </p:txBody>
      </p:sp>
      <p:pic>
        <p:nvPicPr>
          <p:cNvPr descr="Image result for linear regression hi res image" id="85" name="Shape 85"/>
          <p:cNvPicPr preferRelativeResize="0"/>
          <p:nvPr/>
        </p:nvPicPr>
        <p:blipFill>
          <a:blip r:embed="rId3">
            <a:alphaModFix/>
          </a:blip>
          <a:stretch>
            <a:fillRect/>
          </a:stretch>
        </p:blipFill>
        <p:spPr>
          <a:xfrm>
            <a:off x="383987" y="1214700"/>
            <a:ext cx="616377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Feature selection - SQL features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GB"/>
              <a:t>Using domain expertise the following SQL features were identified:</a:t>
            </a:r>
          </a:p>
          <a:p>
            <a:pPr indent="-228600" lvl="0" marL="457200" rtl="0">
              <a:spcBef>
                <a:spcPts val="0"/>
              </a:spcBef>
            </a:pPr>
            <a:r>
              <a:rPr lang="en-GB"/>
              <a:t>Number of filters - fields in the ‘where clause’ of SQL.</a:t>
            </a:r>
          </a:p>
          <a:p>
            <a:pPr indent="-228600" lvl="0" marL="457200" rtl="0">
              <a:spcBef>
                <a:spcPts val="0"/>
              </a:spcBef>
            </a:pPr>
            <a:r>
              <a:rPr lang="en-GB"/>
              <a:t>Number of tables.</a:t>
            </a:r>
          </a:p>
          <a:p>
            <a:pPr indent="-228600" lvl="0" marL="457200" rtl="0">
              <a:spcBef>
                <a:spcPts val="0"/>
              </a:spcBef>
            </a:pPr>
            <a:r>
              <a:rPr lang="en-GB"/>
              <a:t>Size of the tables being addressed in the SQL.</a:t>
            </a:r>
          </a:p>
          <a:p>
            <a:pPr indent="-228600" lvl="0" marL="457200" rtl="0">
              <a:spcBef>
                <a:spcPts val="0"/>
              </a:spcBef>
            </a:pPr>
            <a:r>
              <a:rPr lang="en-GB"/>
              <a:t>Size of the indexes on tables. </a:t>
            </a:r>
          </a:p>
          <a:p>
            <a:pPr indent="-228600" lvl="0" marL="457200">
              <a:spcBef>
                <a:spcPts val="0"/>
              </a:spcBef>
            </a:pPr>
            <a:r>
              <a:rPr lang="en-GB"/>
              <a:t>Query depth.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Feature selection - Workload features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Similarly, the following workload features were identified:</a:t>
            </a:r>
          </a:p>
          <a:p>
            <a:pPr lvl="0">
              <a:spcBef>
                <a:spcPts val="0"/>
              </a:spcBef>
              <a:buNone/>
            </a:pPr>
            <a:r>
              <a:rPr lang="en-GB"/>
              <a:t>Time spent by the RDBMS engine on:</a:t>
            </a:r>
          </a:p>
          <a:p>
            <a:pPr indent="-228600" lvl="0" marL="457200" rtl="0">
              <a:spcBef>
                <a:spcPts val="0"/>
              </a:spcBef>
            </a:pPr>
            <a:r>
              <a:rPr lang="en-GB"/>
              <a:t>Waiting for locks.</a:t>
            </a:r>
          </a:p>
          <a:p>
            <a:pPr indent="-228600" lvl="0" marL="457200" rtl="0">
              <a:spcBef>
                <a:spcPts val="0"/>
              </a:spcBef>
            </a:pPr>
            <a:r>
              <a:rPr lang="en-GB"/>
              <a:t>Sorting.</a:t>
            </a:r>
          </a:p>
          <a:p>
            <a:pPr indent="-228600" lvl="0" marL="457200" rtl="0">
              <a:spcBef>
                <a:spcPts val="0"/>
              </a:spcBef>
            </a:pPr>
            <a:r>
              <a:rPr lang="en-GB"/>
              <a:t>Writing diagnostic logs.</a:t>
            </a:r>
          </a:p>
          <a:p>
            <a:pPr indent="-228600" lvl="0" marL="457200" rtl="0">
              <a:spcBef>
                <a:spcPts val="0"/>
              </a:spcBef>
            </a:pPr>
            <a:r>
              <a:rPr lang="en-GB"/>
              <a:t>Reading data directly from disk</a:t>
            </a:r>
          </a:p>
          <a:p>
            <a:pPr indent="-228600" lvl="0" marL="457200" rtl="0">
              <a:spcBef>
                <a:spcPts val="0"/>
              </a:spcBef>
            </a:pPr>
            <a:r>
              <a:rPr lang="en-GB"/>
              <a:t>Writing data directly to disk</a:t>
            </a:r>
          </a:p>
          <a:p>
            <a:pPr indent="-228600" lvl="0" marL="457200" rtl="0">
              <a:spcBef>
                <a:spcPts val="0"/>
              </a:spcBef>
            </a:pPr>
            <a:r>
              <a:rPr lang="en-GB"/>
              <a:t>Waiting for log buffers to be flushed</a:t>
            </a:r>
          </a:p>
          <a:p>
            <a:pPr indent="-228600" lvl="0" marL="457200" rtl="0">
              <a:spcBef>
                <a:spcPts val="0"/>
              </a:spcBef>
            </a:pPr>
            <a:r>
              <a:rPr lang="en-GB"/>
              <a:t>Waiting for disk I/O</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Feature selection - Workload features (Continued…)</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GB"/>
              <a:t>Time spent by the RDBMS engine on:</a:t>
            </a:r>
          </a:p>
          <a:p>
            <a:pPr indent="-228600" lvl="0" marL="457200">
              <a:spcBef>
                <a:spcPts val="0"/>
              </a:spcBef>
            </a:pPr>
            <a:r>
              <a:rPr lang="en-GB"/>
              <a:t>Reading data from buffer pool</a:t>
            </a:r>
          </a:p>
          <a:p>
            <a:pPr indent="-228600" lvl="0" marL="457200">
              <a:spcBef>
                <a:spcPts val="0"/>
              </a:spcBef>
            </a:pPr>
            <a:r>
              <a:rPr lang="en-GB"/>
              <a:t>Writing data to buffer pool</a:t>
            </a:r>
          </a:p>
          <a:p>
            <a:pPr indent="-228600" lvl="0" marL="457200" rtl="0">
              <a:spcBef>
                <a:spcPts val="0"/>
              </a:spcBef>
            </a:pPr>
            <a:r>
              <a:rPr lang="en-GB"/>
              <a:t>Prefetching data</a:t>
            </a:r>
          </a:p>
          <a:p>
            <a:pPr lvl="0">
              <a:spcBef>
                <a:spcPts val="0"/>
              </a:spcBef>
              <a:buNone/>
            </a:pPr>
            <a:r>
              <a:rPr lang="en-GB"/>
              <a:t> Aggregate time spent by RDBMS engine:</a:t>
            </a:r>
          </a:p>
          <a:p>
            <a:pPr indent="-228600" lvl="0" marL="457200">
              <a:spcBef>
                <a:spcPts val="0"/>
              </a:spcBef>
            </a:pPr>
            <a:r>
              <a:rPr lang="en-GB"/>
              <a:t>Total activity</a:t>
            </a:r>
          </a:p>
          <a:p>
            <a:pPr indent="-228600" lvl="0" marL="457200" rtl="0">
              <a:spcBef>
                <a:spcPts val="0"/>
              </a:spcBef>
            </a:pPr>
            <a:r>
              <a:rPr lang="en-GB"/>
              <a:t>Total CPU</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Exploratory Data Analysis - Distribution of features</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311700" y="1152475"/>
            <a:ext cx="4292549" cy="3416400"/>
          </a:xfrm>
          <a:prstGeom prst="rect">
            <a:avLst/>
          </a:prstGeom>
          <a:noFill/>
          <a:ln>
            <a:noFill/>
          </a:ln>
        </p:spPr>
      </p:pic>
      <p:pic>
        <p:nvPicPr>
          <p:cNvPr id="111" name="Shape 111"/>
          <p:cNvPicPr preferRelativeResize="0"/>
          <p:nvPr/>
        </p:nvPicPr>
        <p:blipFill>
          <a:blip r:embed="rId4">
            <a:alphaModFix/>
          </a:blip>
          <a:stretch>
            <a:fillRect/>
          </a:stretch>
        </p:blipFill>
        <p:spPr>
          <a:xfrm>
            <a:off x="4604249" y="1152475"/>
            <a:ext cx="422805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