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BD1E2C-4FF5-4AFF-8E15-74EEBC6B5258}">
  <a:tblStyle styleId="{0BBD1E2C-4FF5-4AFF-8E15-74EEBC6B52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agannadha.chidella@csus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CSC131 Spring ‘19</a:t>
            </a:r>
            <a:br>
              <a:rPr lang="en-US" sz="5400"/>
            </a:br>
            <a:r>
              <a:rPr lang="en-US" sz="5400"/>
              <a:t>Computer Software Engineering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Card Game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1 Preparation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 your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group should have 5-6 members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 yourself to your group mates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Shuffle your cards, and exchange with your adjacent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Try all means necessary to shuffle the cards. Your goal is to make it hard for the other group to sort the cards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691" y="4243475"/>
            <a:ext cx="3990109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926" y="1313411"/>
            <a:ext cx="9762074" cy="405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 Understanding the Rules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16378" y="1825624"/>
            <a:ext cx="11237422" cy="4691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 – to sort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the cards like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any moment, only one person can touch one card with one hand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 Assigning Roles &amp; Planning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5397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Company Alpha			  Plans: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Company Beta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990" y="3520517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2941" y="2185049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9271" y="2182369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0898" y="2573978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8607" y="2498089"/>
            <a:ext cx="328453" cy="502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5"/>
          <p:cNvGrpSpPr/>
          <p:nvPr/>
        </p:nvGrpSpPr>
        <p:grpSpPr>
          <a:xfrm>
            <a:off x="1572848" y="2749561"/>
            <a:ext cx="3043597" cy="1541913"/>
            <a:chOff x="892943" y="1110653"/>
            <a:chExt cx="3043597" cy="1541913"/>
          </a:xfrm>
        </p:grpSpPr>
        <p:sp>
          <p:nvSpPr>
            <p:cNvPr id="167" name="Google Shape;167;p25"/>
            <p:cNvSpPr/>
            <p:nvPr/>
          </p:nvSpPr>
          <p:spPr>
            <a:xfrm>
              <a:off x="892943" y="1110653"/>
              <a:ext cx="3043597" cy="1541913"/>
            </a:xfrm>
            <a:prstGeom prst="ellipse">
              <a:avLst/>
            </a:prstGeom>
            <a:solidFill>
              <a:srgbClr val="043709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8419" y="1314289"/>
              <a:ext cx="1552644" cy="1029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5"/>
          <p:cNvSpPr txBox="1"/>
          <p:nvPr/>
        </p:nvSpPr>
        <p:spPr>
          <a:xfrm>
            <a:off x="5657840" y="1954401"/>
            <a:ext cx="6291013" cy="26776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A can spread cards.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B can flip cards.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C can touch ”Club” only.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D can touch ”Spade” only.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E can touch “Heart” only.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G can touch “Diamond” only.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to touch cards: A –&gt; B –&gt; C –&gt; D –&gt; E -&gt; G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838200" y="3422046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736041" y="2448027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702781" y="1807183"/>
            <a:ext cx="410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235530" y="1925987"/>
            <a:ext cx="3754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177980" y="2217839"/>
            <a:ext cx="3866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42833" y="6121599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12621" y="5054220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3942" y="5341095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88956" y="6121599"/>
            <a:ext cx="328453" cy="50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81712" y="5341095"/>
            <a:ext cx="328453" cy="50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1998024" y="5573780"/>
            <a:ext cx="2163869" cy="1181279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420254" y="6009328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4436748" y="6008614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4290721" y="5184397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664580" y="5195828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2377865" y="4906367"/>
            <a:ext cx="351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657840" y="5446007"/>
            <a:ext cx="280545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your own plan.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1640" y="5045273"/>
            <a:ext cx="328453" cy="50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3629432" y="4932288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66021" y="3741919"/>
            <a:ext cx="328453" cy="50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4713813" y="3628934"/>
            <a:ext cx="4138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ctrTitle"/>
          </p:nvPr>
        </p:nvSpPr>
        <p:spPr>
          <a:xfrm>
            <a:off x="1219200" y="2235200"/>
            <a:ext cx="9753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Game Start!</a:t>
            </a:r>
            <a:br>
              <a:rPr lang="en-US" sz="5400"/>
            </a:br>
            <a:br>
              <a:rPr lang="en-US" sz="5400"/>
            </a:br>
            <a:r>
              <a:rPr lang="en-US" sz="5400"/>
              <a:t>You have 2 mins to sort the cards!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1185949" y="1403927"/>
            <a:ext cx="9753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Time is up.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5 Reflection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Company Alpha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went well with the plan?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went wrong?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can you do better as an individual?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can you do better as a team?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Company Beta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Did you like your plan?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would you like to change? (It is OK if you think your plan is perfect.)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ctrTitle"/>
          </p:nvPr>
        </p:nvSpPr>
        <p:spPr>
          <a:xfrm>
            <a:off x="1185949" y="1403927"/>
            <a:ext cx="9753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Let’s rematch!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970" y="2128603"/>
            <a:ext cx="6006059" cy="337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Shuffle Cards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ctrTitle"/>
          </p:nvPr>
        </p:nvSpPr>
        <p:spPr>
          <a:xfrm>
            <a:off x="1219200" y="2235200"/>
            <a:ext cx="9753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Game Start!</a:t>
            </a:r>
            <a:br>
              <a:rPr lang="en-US" sz="5400"/>
            </a:br>
            <a:br>
              <a:rPr lang="en-US" sz="5400"/>
            </a:br>
            <a:r>
              <a:rPr lang="en-US" sz="5400"/>
              <a:t>You have 2 mins to sort the cards!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Class time &amp; location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Section </a:t>
            </a:r>
            <a:r>
              <a:rPr b="1" lang="en-US" sz="2040"/>
              <a:t>2</a:t>
            </a:r>
            <a:r>
              <a:rPr lang="en-US" sz="2040"/>
              <a:t>: M/W, 4:00PM - 5:15PM, SLN 2002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Section </a:t>
            </a:r>
            <a:r>
              <a:rPr b="1" lang="en-US" sz="2040"/>
              <a:t>3</a:t>
            </a:r>
            <a:r>
              <a:rPr lang="en-US" sz="2040"/>
              <a:t>: Tu/Th, 5:30PM - 6:45PM, SHS (Shastha) 143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Section </a:t>
            </a:r>
            <a:r>
              <a:rPr b="1" lang="en-US" sz="2040"/>
              <a:t>5</a:t>
            </a:r>
            <a:r>
              <a:rPr lang="en-US" sz="2040"/>
              <a:t>: M/W, 5:30PM – 6:45PM, Riverside 1002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Instructor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Email: </a:t>
            </a:r>
            <a:r>
              <a:rPr lang="en-US" sz="2040" u="sng">
                <a:solidFill>
                  <a:schemeClr val="hlink"/>
                </a:solidFill>
                <a:hlinkClick r:id="rId3"/>
              </a:rPr>
              <a:t>jagannadha.chidella@csus.edu</a:t>
            </a:r>
            <a:endParaRPr sz="204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Office: Riverside Hall 5004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Phone: (916) 316-8506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Tentative office hours: (subject to change)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T/TR : 6:45-7:15pm</a:t>
            </a:r>
            <a:endParaRPr sz="27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M/W: 6:45-7:15pm</a:t>
            </a:r>
            <a:endParaRPr sz="272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1185949" y="1403927"/>
            <a:ext cx="9753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Time is up.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Follow-up Interview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you feel like a team?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would happen if something happened to kill the project 75% of the way through? (Considering a full suit of same rank is a feature)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Company Alpha, what do you like/dislike about your plan?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Company Beta, did you change your process after Game 1 at all? How would you change things next time to be even better?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Factors influencing our process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strength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Collaboration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Risk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Exception handling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Before Wed Class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Complete the survey in Canvas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 assignment in Week01 Module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assignment on CodingBat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1. Introduction to 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Software?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the Hardware: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b="1" lang="en-US">
                <a:solidFill>
                  <a:srgbClr val="0070C0"/>
                </a:solidFill>
              </a:rPr>
              <a:t>instructions</a:t>
            </a:r>
            <a:r>
              <a:rPr lang="en-US"/>
              <a:t> to be executed by a computer/processor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the Developer: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b="1" lang="en-US">
                <a:solidFill>
                  <a:srgbClr val="0070C0"/>
                </a:solidFill>
              </a:rPr>
              <a:t>human-readable statements </a:t>
            </a:r>
            <a:r>
              <a:rPr lang="en-US"/>
              <a:t>(in a language) that can be converted to a collection of instructions to be executed by a computer/processor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the User?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Organization of Software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piece of software that can "</a:t>
            </a:r>
            <a:r>
              <a:rPr b="1" lang="en-US">
                <a:solidFill>
                  <a:srgbClr val="0070C0"/>
                </a:solidFill>
              </a:rPr>
              <a:t>run on its own</a:t>
            </a:r>
            <a:r>
              <a:rPr lang="en-US"/>
              <a:t>" (including utilities, tools, scripts, apps, etc...)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Sub-Program: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instructions/statements that implement an </a:t>
            </a:r>
            <a:r>
              <a:rPr b="1" lang="en-US">
                <a:solidFill>
                  <a:srgbClr val="0070C0"/>
                </a:solidFill>
              </a:rPr>
              <a:t>algorithm</a:t>
            </a:r>
            <a:r>
              <a:rPr lang="en-US"/>
              <a:t> for accomplishing </a:t>
            </a:r>
            <a:r>
              <a:rPr b="1" lang="en-US">
                <a:solidFill>
                  <a:srgbClr val="0070C0"/>
                </a:solidFill>
              </a:rPr>
              <a:t>a specific task or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group of related sub-programs for accomplishing </a:t>
            </a:r>
            <a:r>
              <a:rPr b="1" lang="en-US">
                <a:solidFill>
                  <a:srgbClr val="0070C0"/>
                </a:solidFill>
              </a:rPr>
              <a:t>a specific collection of (usually related) tasks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Software to Software Product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People (Other than Us) Care About: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Having </a:t>
            </a:r>
            <a:r>
              <a:rPr b="1" i="1" lang="en-US">
                <a:solidFill>
                  <a:srgbClr val="0070C0"/>
                </a:solidFill>
              </a:rPr>
              <a:t>everything</a:t>
            </a:r>
            <a:r>
              <a:rPr lang="en-US"/>
              <a:t> they need to </a:t>
            </a:r>
            <a:r>
              <a:rPr b="1" lang="en-US">
                <a:solidFill>
                  <a:srgbClr val="0070C0"/>
                </a:solidFill>
              </a:rPr>
              <a:t>solve</a:t>
            </a:r>
            <a:r>
              <a:rPr lang="en-US"/>
              <a:t> one or more problems or achieve one or more goals (i.e., a complete means to one or more ends)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</a:t>
            </a:r>
            <a:r>
              <a:rPr i="1" lang="en-US"/>
              <a:t>software product</a:t>
            </a:r>
            <a:r>
              <a:rPr lang="en-US"/>
              <a:t> is one or more programs, sub-programs, or libraries, </a:t>
            </a:r>
            <a:r>
              <a:rPr lang="en-US" u="sng"/>
              <a:t>along with the data and supporting materials and services</a:t>
            </a:r>
            <a:r>
              <a:rPr lang="en-US"/>
              <a:t>, that a client can use to </a:t>
            </a:r>
            <a:r>
              <a:rPr b="1" lang="en-US">
                <a:solidFill>
                  <a:srgbClr val="0070C0"/>
                </a:solidFill>
              </a:rPr>
              <a:t>solve problems </a:t>
            </a:r>
            <a:r>
              <a:rPr lang="en-US"/>
              <a:t>or </a:t>
            </a:r>
            <a:r>
              <a:rPr b="1" lang="en-US">
                <a:solidFill>
                  <a:srgbClr val="0070C0"/>
                </a:solidFill>
              </a:rPr>
              <a:t>achieve goals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Software Products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Bespoke: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products that are developed (usually under contract) for </a:t>
            </a:r>
            <a:r>
              <a:rPr b="1" lang="en-US">
                <a:solidFill>
                  <a:srgbClr val="0070C0"/>
                </a:solidFill>
              </a:rPr>
              <a:t>a specific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Generic: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products that are developed (usually speculatively) and then sold to </a:t>
            </a:r>
            <a:r>
              <a:rPr b="1" lang="en-US">
                <a:solidFill>
                  <a:srgbClr val="0070C0"/>
                </a:solidFill>
              </a:rPr>
              <a:t>market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clients (either a mass market or a niche market)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Engineering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application of (scientific) theories, methods and tools to the specification, design, creation, verification/validation, deployment, operation, and maintenance of software products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Scope: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specification to maintenance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Involves technical and managerial concerns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Involves theories/methods from psychology, mathematics/statistics, computer science, and management (of people and resources)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Consists of science and art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(cont.)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Course Content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develop high-quality software systems that are delivered on time and within budget using modern development tools.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aspects: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Managing the effort and,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Applying effective tools and techniques.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survey both aspects and apply them by building a system in teams of 5-6 members during the semester.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Engineering vs. Computer Science/Engineering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Engineering: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application of theories (often from physics) to the creation of </a:t>
            </a:r>
            <a:r>
              <a:rPr b="1" lang="en-US">
                <a:solidFill>
                  <a:srgbClr val="0070C0"/>
                </a:solidFill>
              </a:rPr>
              <a:t>computational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Usually thought of as a subset of electrical and electronic engineering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Science: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theories and methods </a:t>
            </a:r>
            <a:r>
              <a:rPr lang="en-US"/>
              <a:t>that underlie computation and the use of computational devices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Software Engineering?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experience</a:t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4611" y="2524726"/>
            <a:ext cx="5174735" cy="241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2. System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Commonly Used Phrases: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systems needs to...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... is a complex system...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Interesting/Troubling Observation: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people can't define the word "system"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set of entities, their attributes, and the relationships between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Entities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components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the system that are </a:t>
            </a:r>
            <a:r>
              <a:rPr b="1" lang="en-US">
                <a:solidFill>
                  <a:srgbClr val="0070C0"/>
                </a:solidFill>
              </a:rPr>
              <a:t>known/observed</a:t>
            </a:r>
            <a:r>
              <a:rPr lang="en-US"/>
              <a:t>.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properties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the entities (i.e., the external manifestations of the way the objects are known or observed).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Relationships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bonds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that link entities and attributes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Definition: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Abstract (verb): To extract what is important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Observations: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object/concept can be conceptualized in an enormous number of ways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 </a:t>
            </a:r>
            <a:r>
              <a:rPr i="1" lang="en-US"/>
              <a:t>level of detail</a:t>
            </a:r>
            <a:r>
              <a:rPr lang="en-US"/>
              <a:t> (which is the inverse of the </a:t>
            </a:r>
            <a:r>
              <a:rPr i="1" lang="en-US"/>
              <a:t>level of abstraction</a:t>
            </a:r>
            <a:r>
              <a:rPr lang="en-US"/>
              <a:t>) is a defining feature of the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Car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Detail - A source of emissions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Medium Detail - A contributor to traffic congestion at an intersection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Detail - A mechanical motive device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Systems (cont.)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gauge the level of detail/abstraction by viewing the system under consideration in relation to: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Car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Detail - A source of emissions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Medium Detail - A contributor to traffic congestion at an intersection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Detail - A mechanical motive device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48"/>
          <p:cNvGraphicFramePr/>
          <p:nvPr/>
        </p:nvGraphicFramePr>
        <p:xfrm>
          <a:off x="979603" y="30356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{0BBD1E2C-4FF5-4AFF-8E15-74EEBC6B5258}</a:tableStyleId>
              </a:tblPr>
              <a:tblGrid>
                <a:gridCol w="2013800"/>
                <a:gridCol w="854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70C0"/>
                          </a:solidFill>
                        </a:rPr>
                        <a:t>Environment</a:t>
                      </a:r>
                      <a:endParaRPr b="1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The set of all other systems (also known as the context and the domain)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b="1" sz="20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Parts of the whole which display a richness of interrelationships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Elements/Atoms</a:t>
                      </a:r>
                      <a:endParaRPr b="1" sz="20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smallest parts of the system (i.e., the black boxes)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and Conceptual Systems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Physical Systems: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"pointed to"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entities that exist in space and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Conceptual Systems: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other systems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State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unvarying (over space, and/or time, and/or some other dimension) description or summary of that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Specification: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of the attributes (at an appropriate level of abstraction) of the entities that </a:t>
            </a:r>
            <a:r>
              <a:rPr b="1" lang="en-US">
                <a:solidFill>
                  <a:srgbClr val="0070C0"/>
                </a:solidFill>
              </a:rPr>
              <a:t>comprise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3. Modeling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(cont.)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Book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Engineering: A Practitioner’s Approach,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R. Pressman, 8</a:t>
            </a:r>
            <a:r>
              <a:rPr baseline="30000" lang="en-US"/>
              <a:t>th</a:t>
            </a:r>
            <a:r>
              <a:rPr lang="en-US"/>
              <a:t> edition, 2014, McGraw Hill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Safari books (free through library)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(to be posted in Canvas)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Attendance &amp; Participation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In-class activities</a:t>
            </a:r>
            <a:endParaRPr/>
          </a:p>
        </p:txBody>
      </p:sp>
      <p:pic>
        <p:nvPicPr>
          <p:cNvPr descr="https://images-na.ssl-images-amazon.com/images/I/51LTQpJLHjL._SX403_BO1,204,203,200_.jpg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898" y="1825625"/>
            <a:ext cx="38576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Definition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mini-activity: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i="1" lang="en-US"/>
              <a:t>model</a:t>
            </a:r>
            <a:r>
              <a:rPr lang="en-US"/>
              <a:t> is a </a:t>
            </a:r>
            <a:r>
              <a:rPr b="1" lang="en-US">
                <a:solidFill>
                  <a:srgbClr val="0070C0"/>
                </a:solidFill>
              </a:rPr>
              <a:t>description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 system (that is created to help understand the system)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Methods</a:t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Physical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Paper, clay, plastic, wood, metal, etc...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Conceptual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Mathematical, computational/numerical, diagrammatic/visual/graphical, textual, etc...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Types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Models of the aspects of the system that </a:t>
            </a:r>
            <a:r>
              <a:rPr b="1" lang="en-US">
                <a:solidFill>
                  <a:srgbClr val="0070C0"/>
                </a:solidFill>
              </a:rPr>
              <a:t>do not change</a:t>
            </a:r>
            <a:r>
              <a:rPr lang="en-US"/>
              <a:t> (sometimes called </a:t>
            </a:r>
            <a:r>
              <a:rPr i="1" lang="en-US"/>
              <a:t>structural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Models of how the system </a:t>
            </a:r>
            <a:r>
              <a:rPr b="1" lang="en-US">
                <a:solidFill>
                  <a:srgbClr val="0070C0"/>
                </a:solidFill>
              </a:rPr>
              <a:t>changes</a:t>
            </a:r>
            <a:r>
              <a:rPr lang="en-US"/>
              <a:t> over time (sometimes called </a:t>
            </a:r>
            <a:r>
              <a:rPr i="1" lang="en-US"/>
              <a:t>behavioral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of Modeling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Observations: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 systems are hard to understand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Models can be used to make them easier to understand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probably build a doghouse without a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house would be very difficult to build without a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skyscraper would be impossible to build without a model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and Software</a:t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Common Problem: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with a doghouse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adding on until you have a skyscraper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Models Provide: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understanding of a system (as it is or should be)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specification of a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template for construction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record of the decisions that were made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 Revisited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same object/concept can be conceptualized at different levels of abstraction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system that is conceptualized at a particular level of abstraction can be modeled at different levels of abstraction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 Revisited: An Example</a:t>
            </a:r>
            <a:endParaRPr/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Viewing a Car as a System: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Detail - A source of emissions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Medium Detail - A contributor to traffic congestion at an intersection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Detail - A mechanical motive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Modeling a Car as a Source of Emissions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Detail - Relate the number of cars to total emissions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Medium Detail - Consider the number of miles and driven and the average drive cycle (e.g., EPA estimates)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Detail - Consider car following behavior and engine performance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(cont.)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84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Criteria: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curving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Note: Your overall grade in Canvas grade book will NOT be accurate until all grades (homework, labs, in-class activities, project, exams) are entered. However, it is a good indicator of your current performance.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3243695" y="2360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{0BBD1E2C-4FF5-4AFF-8E15-74EEBC6B5258}</a:tableStyleId>
              </a:tblPr>
              <a:tblGrid>
                <a:gridCol w="3563350"/>
                <a:gridCol w="2141275"/>
              </a:tblGrid>
              <a:tr h="47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Assignments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Weight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Labs + In-class Activities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10%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Homework Assignments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10%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Team Project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30%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Midterm Exam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20%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Final Exam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30%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(cont.)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Attendance is required.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Individual work unless advised otherwise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Late homework will be accepted within 2 days after due dates, with 25% penalty for each day.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30% of your grade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 as teams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 professional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Peer evaluation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 (cont.)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Dates (see syllabus)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Midterm – Week 8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Last day to withdraw – Note online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– Week 16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Academic Honesty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 to others’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Survey in Canvas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Question for You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do you take this class?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this class all about?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Programming skills?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Algorithm analysis?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Team building?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Process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does it matter?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