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4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4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 txBox="1"/>
          <p:nvPr>
            <p:ph idx="12" type="sldNum"/>
          </p:nvPr>
        </p:nvSpPr>
        <p:spPr>
          <a:xfrm>
            <a:off x="5797246" y="6743104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1023462" y="3416537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5144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Software Engineering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Other Software Design Principles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Standardization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Simplicity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Elegance/Beauty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Standardization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standard designs, algorithms, data structures, and documentation practices if possible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Easier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to understand and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likely to be </a:t>
            </a:r>
            <a:r>
              <a:rPr b="1" lang="en-US">
                <a:solidFill>
                  <a:srgbClr val="0070C0"/>
                </a:solidFill>
              </a:rPr>
              <a:t>re-used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likely to be </a:t>
            </a:r>
            <a:r>
              <a:rPr b="1" lang="en-US">
                <a:solidFill>
                  <a:srgbClr val="0070C0"/>
                </a:solidFill>
              </a:rPr>
              <a:t>portable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Simplicity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Simpler designs are better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Easier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to understand and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likely to be </a:t>
            </a:r>
            <a:r>
              <a:rPr b="1" lang="en-US">
                <a:solidFill>
                  <a:srgbClr val="0070C0"/>
                </a:solidFill>
              </a:rPr>
              <a:t>re-used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Think About: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Have I developed a complex solution to a simple problem?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Elegance/Beauty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Elegance matters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Elegant modules are more likely to be </a:t>
            </a:r>
            <a:r>
              <a:rPr b="1" lang="en-US">
                <a:solidFill>
                  <a:srgbClr val="0070C0"/>
                </a:solidFill>
              </a:rPr>
              <a:t>re-used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Elegance is usually directly proportional to </a:t>
            </a:r>
            <a:r>
              <a:rPr b="1" lang="en-US">
                <a:solidFill>
                  <a:srgbClr val="0070C0"/>
                </a:solidFill>
              </a:rPr>
              <a:t>clarity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Design Practices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Information Hiding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Cohesion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Hiding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Hide the </a:t>
            </a:r>
            <a:r>
              <a:rPr b="1" lang="en-US">
                <a:solidFill>
                  <a:srgbClr val="0070C0"/>
                </a:solidFill>
              </a:rPr>
              <a:t>internal</a:t>
            </a:r>
            <a:r>
              <a:rPr lang="en-US"/>
              <a:t> details of a component from all other components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Prevents damage </a:t>
            </a:r>
            <a:r>
              <a:rPr lang="en-US"/>
              <a:t>from errant external code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can't hurt what you can't see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Makes components </a:t>
            </a:r>
            <a:r>
              <a:rPr b="1" lang="en-US">
                <a:solidFill>
                  <a:srgbClr val="0070C0"/>
                </a:solidFill>
              </a:rPr>
              <a:t>easier </a:t>
            </a:r>
            <a:r>
              <a:rPr lang="en-US"/>
              <a:t>to understand/use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enhances abstraction (i.e., shields users from the details)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Simplifies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modification and repair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Changing internal details should not have any impact other components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Facilitates </a:t>
            </a:r>
            <a:r>
              <a:rPr b="1" lang="en-US">
                <a:solidFill>
                  <a:srgbClr val="0070C0"/>
                </a:solidFill>
              </a:rPr>
              <a:t>re-use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Hiding (cont.)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Private Information: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Local variables, data types, and data structures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Internal flow of control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Public Information: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Interface information (inputs and outputs)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Behavior/Functionality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Errors and exceptions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Coupling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Minimize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coupling between modules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Strongly coupled modules are difficult to </a:t>
            </a:r>
            <a:r>
              <a:rPr b="1" lang="en-US">
                <a:solidFill>
                  <a:srgbClr val="0070C0"/>
                </a:solidFill>
              </a:rPr>
              <a:t>change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Strongly coupled modules are difficult to </a:t>
            </a:r>
            <a:r>
              <a:rPr b="1" lang="en-US">
                <a:solidFill>
                  <a:srgbClr val="0070C0"/>
                </a:solidFill>
              </a:rPr>
              <a:t>debug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Weakly coupled/decoupled modules are </a:t>
            </a:r>
            <a:r>
              <a:rPr b="1" lang="en-US">
                <a:solidFill>
                  <a:srgbClr val="0070C0"/>
                </a:solidFill>
              </a:rPr>
              <a:t>easier to understand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Weakly coupled/decoupled modules are more likely to be </a:t>
            </a:r>
            <a:r>
              <a:rPr b="1" lang="en-US">
                <a:solidFill>
                  <a:srgbClr val="0070C0"/>
                </a:solidFill>
              </a:rPr>
              <a:t>re-used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Coupling (cont.)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Techniques: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Information hiding </a:t>
            </a:r>
            <a:r>
              <a:rPr lang="en-US"/>
              <a:t>decreases coupling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use of </a:t>
            </a:r>
            <a:r>
              <a:rPr b="1" lang="en-US">
                <a:solidFill>
                  <a:srgbClr val="0070C0"/>
                </a:solidFill>
              </a:rPr>
              <a:t>global entities </a:t>
            </a:r>
            <a:r>
              <a:rPr lang="en-US"/>
              <a:t>increases coupling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Modules that communicate </a:t>
            </a:r>
            <a:r>
              <a:rPr b="1" lang="en-US">
                <a:solidFill>
                  <a:srgbClr val="0070C0"/>
                </a:solidFill>
              </a:rPr>
              <a:t>complex data</a:t>
            </a:r>
            <a:r>
              <a:rPr lang="en-US"/>
              <a:t> structures are more tightly coupled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Think About: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Could I use module A elsewhere without module B?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Levels of Coupling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Coupling: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Modules share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Coupling: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Modules share </a:t>
            </a:r>
            <a:r>
              <a:rPr b="1" lang="en-US">
                <a:solidFill>
                  <a:srgbClr val="0070C0"/>
                </a:solidFill>
              </a:rPr>
              <a:t>"global"/"common" </a:t>
            </a:r>
            <a:r>
              <a:rPr lang="en-US"/>
              <a:t>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Import/Export Coupling: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share variables/operations that are explicitly "exported"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Design: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design is the process of specifying the </a:t>
            </a:r>
            <a:r>
              <a:rPr b="1" lang="en-US">
                <a:solidFill>
                  <a:srgbClr val="0070C0"/>
                </a:solidFill>
              </a:rPr>
              <a:t>nature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70C0"/>
                </a:solidFill>
              </a:rPr>
              <a:t>composition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 software system that satisfies client needs and desires, subject to constraints. (Fox, 2006)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Engineering Design: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engineering design is the process of specifying </a:t>
            </a:r>
            <a:r>
              <a:rPr b="1" lang="en-US">
                <a:solidFill>
                  <a:srgbClr val="0070C0"/>
                </a:solidFill>
              </a:rPr>
              <a:t>programs</a:t>
            </a:r>
            <a:r>
              <a:rPr b="1" lang="en-US"/>
              <a:t> </a:t>
            </a:r>
            <a:r>
              <a:rPr lang="en-US"/>
              <a:t>and </a:t>
            </a:r>
            <a:r>
              <a:rPr b="1" lang="en-US">
                <a:solidFill>
                  <a:srgbClr val="0070C0"/>
                </a:solidFill>
              </a:rPr>
              <a:t>sub-systems</a:t>
            </a:r>
            <a:r>
              <a:rPr lang="en-US"/>
              <a:t>, and </a:t>
            </a:r>
            <a:r>
              <a:rPr b="1" lang="en-US">
                <a:solidFill>
                  <a:srgbClr val="0070C0"/>
                </a:solidFill>
              </a:rPr>
              <a:t>their constituent parts and workings</a:t>
            </a:r>
            <a:r>
              <a:rPr lang="en-US"/>
              <a:t>, to meet software product specifications. (Fox, 2006)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Cohesion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parts of a module should be </a:t>
            </a:r>
            <a:r>
              <a:rPr b="1" lang="en-US">
                <a:solidFill>
                  <a:srgbClr val="0070C0"/>
                </a:solidFill>
              </a:rPr>
              <a:t>closely related </a:t>
            </a:r>
            <a:r>
              <a:rPr lang="en-US"/>
              <a:t>to each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Highly cohesive modules are </a:t>
            </a:r>
            <a:r>
              <a:rPr b="1" lang="en-US">
                <a:solidFill>
                  <a:srgbClr val="0070C0"/>
                </a:solidFill>
              </a:rPr>
              <a:t>easier</a:t>
            </a:r>
            <a:r>
              <a:rPr lang="en-US"/>
              <a:t> to understand (like a well-written paragraph and document)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 cohesion tends to </a:t>
            </a:r>
            <a:r>
              <a:rPr b="1" lang="en-US">
                <a:solidFill>
                  <a:srgbClr val="0070C0"/>
                </a:solidFill>
              </a:rPr>
              <a:t>reduce coupling </a:t>
            </a:r>
            <a:r>
              <a:rPr lang="en-US"/>
              <a:t>between modules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Separation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Cohesion (cont.)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Techniques: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Separate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input, input validation, calculations, and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Modules should not </a:t>
            </a:r>
            <a:r>
              <a:rPr b="1" lang="en-US">
                <a:solidFill>
                  <a:srgbClr val="0070C0"/>
                </a:solidFill>
              </a:rPr>
              <a:t>cross</a:t>
            </a:r>
            <a:r>
              <a:rPr lang="en-US"/>
              <a:t> levels of 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 modules that relate to </a:t>
            </a:r>
            <a:r>
              <a:rPr b="1" lang="en-US">
                <a:solidFill>
                  <a:srgbClr val="0070C0"/>
                </a:solidFill>
              </a:rPr>
              <a:t>real-world entities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Think About: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 this module have </a:t>
            </a:r>
            <a:r>
              <a:rPr b="1" lang="en-US">
                <a:solidFill>
                  <a:srgbClr val="0070C0"/>
                </a:solidFill>
              </a:rPr>
              <a:t>a single, clear </a:t>
            </a:r>
            <a:r>
              <a:rPr lang="en-US"/>
              <a:t>responsibility?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Levels of Cohesion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Coincidental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Cohesion: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meaningful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Logical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Cohesion: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Collection of functionally related components (e.g., I/O)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Temporal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Cohesion: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Functions are executed together (e.g., initialization)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Abstract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Cohesion: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Module provides services associated with a single data type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1: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It's OK but the methods should be static.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0578" y="1690688"/>
            <a:ext cx="2994102" cy="20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2: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class is not cohesive.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97" y="1825625"/>
            <a:ext cx="4651196" cy="173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3: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classes are strongly coupled. The Calculator would not have to use messages[].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703" y="1825625"/>
            <a:ext cx="6084298" cy="18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Design: 4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isn't cohesive. Though the buttons seem similar, they aren't. Some are in the elevator and some are outside of the elevator. So, it would be better to have an Elevator class and a CallStation class.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721" y="1825624"/>
            <a:ext cx="3129529" cy="177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838200" y="1825624"/>
            <a:ext cx="10515600" cy="46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Design: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tightly coupled. It could be improved by adding a Content interface.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781" y="1312437"/>
            <a:ext cx="4995746" cy="387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838200" y="1825625"/>
            <a:ext cx="10515600" cy="484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Design: 6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Discussion: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isn't a good design because, in the real world, Bold, Italic and Plain do not have a </a:t>
            </a:r>
            <a:r>
              <a:rPr b="1" lang="en-US" sz="2590">
                <a:solidFill>
                  <a:srgbClr val="0070C0"/>
                </a:solidFill>
              </a:rPr>
              <a:t>part-whole</a:t>
            </a:r>
            <a:r>
              <a:rPr lang="en-US" sz="2590"/>
              <a:t> relationship to Paragraph.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074" y="1490763"/>
            <a:ext cx="4570451" cy="405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Process</a:t>
            </a:r>
            <a:endParaRPr/>
          </a:p>
        </p:txBody>
      </p:sp>
      <p:pic>
        <p:nvPicPr>
          <p:cNvPr descr="age5image3847680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592" y="254296"/>
            <a:ext cx="5163013" cy="6349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software Design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(cont.)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Design: 7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not cohesive. A better design would be to have a ZipCodeReader class and a PostageFinder 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900" y="1825624"/>
            <a:ext cx="5223364" cy="179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Parts of the Process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Analysis: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Understanding</a:t>
            </a:r>
            <a:r>
              <a:rPr lang="en-US"/>
              <a:t> the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Resolution: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Solving</a:t>
            </a:r>
            <a:r>
              <a:rPr lang="en-US"/>
              <a:t> the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ge5image3847680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592" y="254296"/>
            <a:ext cx="5163013" cy="634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Evaluating Software Designs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Rationale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Qualitative Goals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Fundamental Principle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Software Design Principles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Rationale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Generation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Alternative: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Several alternative designs should/will be developed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Evaluation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Alternatives: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"measure(s)" must be used to evaluate/compare alternatives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be quantitative or qualitative "measures" of quality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Fundamental Principle of Engineering Design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Principle: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Designs should be </a:t>
            </a:r>
            <a:r>
              <a:rPr b="1" i="1" lang="en-US">
                <a:solidFill>
                  <a:srgbClr val="0070C0"/>
                </a:solidFill>
              </a:rPr>
              <a:t>modular</a:t>
            </a:r>
            <a:endParaRPr b="1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Understanding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is inversely proportional to scope/scale (due, in part, to human memory limitations of 7±2 "chunks")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Small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(and simple) components are easier to debug and fix than large (and complex) components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Reusability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is inversely proportional to scope/scale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Systems constructed from small (and simple) components are more </a:t>
            </a:r>
            <a:r>
              <a:rPr b="1" lang="en-US">
                <a:solidFill>
                  <a:srgbClr val="0070C0"/>
                </a:solidFill>
              </a:rPr>
              <a:t>portable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Modular Designs: Things to Think About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Decomposability: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the modules aid in </a:t>
            </a:r>
            <a:r>
              <a:rPr b="1" lang="en-US">
                <a:solidFill>
                  <a:srgbClr val="0070C0"/>
                </a:solidFill>
              </a:rPr>
              <a:t>decomposition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(i.e., top-down development)?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Composability: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the modules aid the </a:t>
            </a:r>
            <a:r>
              <a:rPr b="1" lang="en-US">
                <a:solidFill>
                  <a:srgbClr val="0070C0"/>
                </a:solidFill>
              </a:rPr>
              <a:t>constructions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of new systems (i.e., bottom-up development)?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Continuity: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the modules "</a:t>
            </a:r>
            <a:r>
              <a:rPr b="1" lang="en-US">
                <a:solidFill>
                  <a:srgbClr val="0070C0"/>
                </a:solidFill>
              </a:rPr>
              <a:t>localize</a:t>
            </a:r>
            <a:r>
              <a:rPr lang="en-US"/>
              <a:t>" small changes?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Protection: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the modules </a:t>
            </a:r>
            <a:r>
              <a:rPr b="1" lang="en-US">
                <a:solidFill>
                  <a:srgbClr val="0070C0"/>
                </a:solidFill>
              </a:rPr>
              <a:t>confine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problems?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