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ocs.oracle.com/javase/7/docs/api/java/lang/Iterable.html" TargetMode="External"/><Relationship Id="rId4" Type="http://schemas.openxmlformats.org/officeDocument/2006/relationships/hyperlink" Target="http://docs.oracle.com/javase/7/docs/api/java/util/List.html" TargetMode="External"/><Relationship Id="rId5" Type="http://schemas.openxmlformats.org/officeDocument/2006/relationships/hyperlink" Target="http://docs.oracle.com/javase/7/docs/api/java/util/ArrayList.html" TargetMode="External"/><Relationship Id="rId6" Type="http://schemas.openxmlformats.org/officeDocument/2006/relationships/hyperlink" Target="http://docs.oracle.com/javase/7/docs/api/java/util/Set.html" TargetMode="External"/><Relationship Id="rId7" Type="http://schemas.openxmlformats.org/officeDocument/2006/relationships/hyperlink" Target="http://docs.oracle.com/javase/7/docs/api/java/util/HashSet.html" TargetMode="External"/><Relationship Id="rId8" Type="http://schemas.openxmlformats.org/officeDocument/2006/relationships/hyperlink" Target="http://docs.oracle.com/javase/7/docs/api/java/util/Iterator.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http://docs.oracle.com/javase/7/docs/api/java/util/Map.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medium.com/exploring-code/digesting-singleton-design-pattern-in-java-5d434f4f32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8.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7.gi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0.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Design Patterns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Some Observations</a:t>
            </a:r>
            <a:endParaRPr/>
          </a:p>
        </p:txBody>
      </p:sp>
      <p:sp>
        <p:nvSpPr>
          <p:cNvPr id="145" name="Google Shape;14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Applications often "</a:t>
            </a:r>
            <a:r>
              <a:rPr b="1" lang="en-US">
                <a:solidFill>
                  <a:srgbClr val="0070C0"/>
                </a:solidFill>
              </a:rPr>
              <a:t>loop</a:t>
            </a:r>
            <a:r>
              <a:rPr lang="en-US"/>
              <a:t>" over the same aggregate object in many classes and methods</a:t>
            </a:r>
            <a:endParaRPr/>
          </a:p>
          <a:p>
            <a:pPr indent="-228600" lvl="0" marL="228600" rtl="0" algn="l">
              <a:lnSpc>
                <a:spcPct val="90000"/>
              </a:lnSpc>
              <a:spcBef>
                <a:spcPts val="1000"/>
              </a:spcBef>
              <a:spcAft>
                <a:spcPts val="0"/>
              </a:spcAft>
              <a:buClr>
                <a:schemeClr val="dk1"/>
              </a:buClr>
              <a:buSzPts val="2800"/>
              <a:buChar char="•"/>
            </a:pPr>
            <a:r>
              <a:rPr lang="en-US"/>
              <a:t>Changing from one aggregate to another is, as a result, very </a:t>
            </a:r>
            <a:r>
              <a:rPr b="1" lang="en-US">
                <a:solidFill>
                  <a:srgbClr val="0070C0"/>
                </a:solidFill>
              </a:rPr>
              <a:t>inconvenient</a:t>
            </a:r>
            <a:endParaRPr/>
          </a:p>
          <a:p>
            <a:pPr indent="-228600" lvl="0" marL="228600" rtl="0" algn="l">
              <a:lnSpc>
                <a:spcPct val="90000"/>
              </a:lnSpc>
              <a:spcBef>
                <a:spcPts val="1000"/>
              </a:spcBef>
              <a:spcAft>
                <a:spcPts val="0"/>
              </a:spcAft>
              <a:buClr>
                <a:schemeClr val="dk1"/>
              </a:buClr>
              <a:buSzPts val="2800"/>
              <a:buChar char="•"/>
            </a:pPr>
            <a:r>
              <a:rPr lang="en-US"/>
              <a:t>The </a:t>
            </a:r>
            <a:r>
              <a:rPr b="1" i="1" lang="en-US">
                <a:solidFill>
                  <a:srgbClr val="0070C0"/>
                </a:solidFill>
              </a:rPr>
              <a:t>Iterator</a:t>
            </a:r>
            <a:r>
              <a:rPr lang="en-US"/>
              <a:t> design pattern enables us to access the elements of an aggregate object while hiding its internal structure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Important Operations - Commonalities</a:t>
            </a:r>
            <a:endParaRPr/>
          </a:p>
        </p:txBody>
      </p:sp>
      <p:sp>
        <p:nvSpPr>
          <p:cNvPr id="151" name="Google Shape;15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Reset its "pointer" (or cursor) to the first element.</a:t>
            </a:r>
            <a:endParaRPr/>
          </a:p>
          <a:p>
            <a:pPr indent="-228600" lvl="0" marL="228600" rtl="0" algn="l">
              <a:lnSpc>
                <a:spcPct val="90000"/>
              </a:lnSpc>
              <a:spcBef>
                <a:spcPts val="1000"/>
              </a:spcBef>
              <a:spcAft>
                <a:spcPts val="0"/>
              </a:spcAft>
              <a:buClr>
                <a:schemeClr val="dk1"/>
              </a:buClr>
              <a:buSzPts val="2400"/>
              <a:buChar char="•"/>
            </a:pPr>
            <a:r>
              <a:rPr lang="en-US" sz="2400"/>
              <a:t>Determine if there are any more elements in the sequence.</a:t>
            </a:r>
            <a:endParaRPr/>
          </a:p>
          <a:p>
            <a:pPr indent="-228600" lvl="0" marL="228600" rtl="0" algn="l">
              <a:lnSpc>
                <a:spcPct val="90000"/>
              </a:lnSpc>
              <a:spcBef>
                <a:spcPts val="1000"/>
              </a:spcBef>
              <a:spcAft>
                <a:spcPts val="0"/>
              </a:spcAft>
              <a:buClr>
                <a:schemeClr val="dk1"/>
              </a:buClr>
              <a:buSzPts val="2400"/>
              <a:buChar char="•"/>
            </a:pPr>
            <a:r>
              <a:rPr lang="en-US" sz="2400"/>
              <a:t>Move its "pointer" to the next element.</a:t>
            </a:r>
            <a:endParaRPr/>
          </a:p>
          <a:p>
            <a:pPr indent="-228600" lvl="0" marL="228600" rtl="0" algn="l">
              <a:lnSpc>
                <a:spcPct val="90000"/>
              </a:lnSpc>
              <a:spcBef>
                <a:spcPts val="1000"/>
              </a:spcBef>
              <a:spcAft>
                <a:spcPts val="0"/>
              </a:spcAft>
              <a:buClr>
                <a:schemeClr val="dk1"/>
              </a:buClr>
              <a:buSzPts val="2400"/>
              <a:buChar char="•"/>
            </a:pPr>
            <a:r>
              <a:rPr lang="en-US" sz="2400"/>
              <a:t>Retrieve the "current" element.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2" name="Google Shape;152;p23"/>
          <p:cNvPicPr preferRelativeResize="0"/>
          <p:nvPr/>
        </p:nvPicPr>
        <p:blipFill rotWithShape="1">
          <a:blip r:embed="rId3">
            <a:alphaModFix/>
          </a:blip>
          <a:srcRect b="0" l="0" r="0" t="0"/>
          <a:stretch/>
        </p:blipFill>
        <p:spPr>
          <a:xfrm>
            <a:off x="1325369" y="4838144"/>
            <a:ext cx="5823759" cy="1677514"/>
          </a:xfrm>
          <a:prstGeom prst="rect">
            <a:avLst/>
          </a:prstGeom>
          <a:noFill/>
          <a:ln>
            <a:noFill/>
          </a:ln>
        </p:spPr>
      </p:pic>
      <p:pic>
        <p:nvPicPr>
          <p:cNvPr id="153" name="Google Shape;153;p23"/>
          <p:cNvPicPr preferRelativeResize="0"/>
          <p:nvPr/>
        </p:nvPicPr>
        <p:blipFill rotWithShape="1">
          <a:blip r:embed="rId4">
            <a:alphaModFix/>
          </a:blip>
          <a:srcRect b="0" l="0" r="0" t="0"/>
          <a:stretch/>
        </p:blipFill>
        <p:spPr>
          <a:xfrm>
            <a:off x="6096000" y="2660111"/>
            <a:ext cx="5996772" cy="1711864"/>
          </a:xfrm>
          <a:prstGeom prst="rect">
            <a:avLst/>
          </a:prstGeom>
          <a:noFill/>
          <a:ln>
            <a:noFill/>
          </a:ln>
        </p:spPr>
      </p:pic>
      <p:pic>
        <p:nvPicPr>
          <p:cNvPr id="154" name="Google Shape;154;p23"/>
          <p:cNvPicPr preferRelativeResize="0"/>
          <p:nvPr/>
        </p:nvPicPr>
        <p:blipFill rotWithShape="1">
          <a:blip r:embed="rId5">
            <a:alphaModFix/>
          </a:blip>
          <a:srcRect b="0" l="0" r="0" t="0"/>
          <a:stretch/>
        </p:blipFill>
        <p:spPr>
          <a:xfrm>
            <a:off x="7295443" y="4495801"/>
            <a:ext cx="5058482" cy="236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Iterator Pattern</a:t>
            </a:r>
            <a:endParaRPr/>
          </a:p>
        </p:txBody>
      </p:sp>
      <p:pic>
        <p:nvPicPr>
          <p:cNvPr id="160" name="Google Shape;160;p24"/>
          <p:cNvPicPr preferRelativeResize="0"/>
          <p:nvPr>
            <p:ph idx="1" type="body"/>
          </p:nvPr>
        </p:nvPicPr>
        <p:blipFill rotWithShape="1">
          <a:blip r:embed="rId3">
            <a:alphaModFix/>
          </a:blip>
          <a:srcRect b="0" l="0" r="0" t="0"/>
          <a:stretch/>
        </p:blipFill>
        <p:spPr>
          <a:xfrm>
            <a:off x="838200" y="2202787"/>
            <a:ext cx="10515600" cy="2528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Examples in Java</a:t>
            </a:r>
            <a:endParaRPr/>
          </a:p>
        </p:txBody>
      </p:sp>
      <p:sp>
        <p:nvSpPr>
          <p:cNvPr id="166" name="Google Shape;16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Aggregates:</a:t>
            </a:r>
            <a:endParaRPr/>
          </a:p>
          <a:p>
            <a:pPr indent="-228600" lvl="1" marL="685800" rtl="0" algn="l">
              <a:lnSpc>
                <a:spcPct val="90000"/>
              </a:lnSpc>
              <a:spcBef>
                <a:spcPts val="500"/>
              </a:spcBef>
              <a:spcAft>
                <a:spcPts val="0"/>
              </a:spcAft>
              <a:buClr>
                <a:schemeClr val="dk1"/>
              </a:buClr>
              <a:buSzPts val="2400"/>
              <a:buChar char="•"/>
            </a:pPr>
            <a:r>
              <a:rPr lang="en-US"/>
              <a:t>Classes that realize the </a:t>
            </a:r>
            <a:r>
              <a:rPr lang="en-US" u="sng">
                <a:solidFill>
                  <a:schemeClr val="hlink"/>
                </a:solidFill>
                <a:hlinkClick r:id="rId3"/>
              </a:rPr>
              <a:t>Iterable</a:t>
            </a:r>
            <a:r>
              <a:rPr lang="en-US"/>
              <a:t> interface (including classes that implement the </a:t>
            </a:r>
            <a:r>
              <a:rPr lang="en-US" u="sng">
                <a:solidFill>
                  <a:schemeClr val="hlink"/>
                </a:solidFill>
                <a:hlinkClick r:id="rId4"/>
              </a:rPr>
              <a:t>List </a:t>
            </a:r>
            <a:r>
              <a:rPr lang="en-US"/>
              <a:t>interface like </a:t>
            </a:r>
            <a:r>
              <a:rPr lang="en-US" u="sng">
                <a:solidFill>
                  <a:schemeClr val="hlink"/>
                </a:solidFill>
                <a:hlinkClick r:id="rId5"/>
              </a:rPr>
              <a:t>ArrayList </a:t>
            </a:r>
            <a:r>
              <a:rPr lang="en-US"/>
              <a:t>and classes that realize the </a:t>
            </a:r>
            <a:r>
              <a:rPr lang="en-US" u="sng">
                <a:solidFill>
                  <a:schemeClr val="hlink"/>
                </a:solidFill>
                <a:hlinkClick r:id="rId6"/>
              </a:rPr>
              <a:t>Set </a:t>
            </a:r>
            <a:r>
              <a:rPr lang="en-US"/>
              <a:t>interface like </a:t>
            </a:r>
            <a:r>
              <a:rPr lang="en-US" u="sng">
                <a:solidFill>
                  <a:schemeClr val="hlink"/>
                </a:solidFill>
                <a:hlinkClick r:id="rId7"/>
              </a:rPr>
              <a:t>HashSet</a:t>
            </a:r>
            <a:r>
              <a:rPr lang="en-US"/>
              <a:t>.</a:t>
            </a:r>
            <a:endParaRPr/>
          </a:p>
          <a:p>
            <a:pPr indent="-228600" lvl="0" marL="228600" rtl="0" algn="l">
              <a:lnSpc>
                <a:spcPct val="90000"/>
              </a:lnSpc>
              <a:spcBef>
                <a:spcPts val="1000"/>
              </a:spcBef>
              <a:spcAft>
                <a:spcPts val="0"/>
              </a:spcAft>
              <a:buClr>
                <a:schemeClr val="dk1"/>
              </a:buClr>
              <a:buSzPts val="2800"/>
              <a:buChar char="•"/>
            </a:pPr>
            <a:r>
              <a:rPr lang="en-US"/>
              <a:t>The Iterator:</a:t>
            </a:r>
            <a:endParaRPr/>
          </a:p>
          <a:p>
            <a:pPr indent="-228600" lvl="1" marL="685800" rtl="0" algn="l">
              <a:lnSpc>
                <a:spcPct val="90000"/>
              </a:lnSpc>
              <a:spcBef>
                <a:spcPts val="500"/>
              </a:spcBef>
              <a:spcAft>
                <a:spcPts val="0"/>
              </a:spcAft>
              <a:buClr>
                <a:schemeClr val="dk1"/>
              </a:buClr>
              <a:buSzPts val="2400"/>
              <a:buChar char="•"/>
            </a:pPr>
            <a:r>
              <a:rPr lang="en-US"/>
              <a:t>Classes that realize the </a:t>
            </a:r>
            <a:r>
              <a:rPr lang="en-US" u="sng">
                <a:solidFill>
                  <a:schemeClr val="hlink"/>
                </a:solidFill>
                <a:hlinkClick r:id="rId8"/>
              </a:rPr>
              <a:t>Iterator </a:t>
            </a:r>
            <a:r>
              <a:rPr lang="en-US"/>
              <a:t>interface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Examples in Java (cont.)</a:t>
            </a:r>
            <a:endParaRPr b="1"/>
          </a:p>
        </p:txBody>
      </p:sp>
      <p:pic>
        <p:nvPicPr>
          <p:cNvPr id="172" name="Google Shape;172;p26"/>
          <p:cNvPicPr preferRelativeResize="0"/>
          <p:nvPr/>
        </p:nvPicPr>
        <p:blipFill rotWithShape="1">
          <a:blip r:embed="rId3">
            <a:alphaModFix/>
          </a:blip>
          <a:srcRect b="0" l="0" r="0" t="0"/>
          <a:stretch/>
        </p:blipFill>
        <p:spPr>
          <a:xfrm>
            <a:off x="1881776" y="0"/>
            <a:ext cx="8428448" cy="6858000"/>
          </a:xfrm>
          <a:prstGeom prst="rect">
            <a:avLst/>
          </a:prstGeom>
          <a:noFill/>
          <a:ln>
            <a:noFill/>
          </a:ln>
        </p:spPr>
      </p:pic>
      <p:sp>
        <p:nvSpPr>
          <p:cNvPr id="173" name="Google Shape;173;p26"/>
          <p:cNvSpPr txBox="1"/>
          <p:nvPr>
            <p:ph idx="1" type="body"/>
          </p:nvPr>
        </p:nvSpPr>
        <p:spPr>
          <a:xfrm>
            <a:off x="7087060" y="706514"/>
            <a:ext cx="4922803" cy="117804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Note that the </a:t>
            </a:r>
            <a:r>
              <a:rPr lang="en-US" sz="2000" u="sng">
                <a:solidFill>
                  <a:schemeClr val="hlink"/>
                </a:solidFill>
                <a:hlinkClick r:id="rId4"/>
              </a:rPr>
              <a:t>Map </a:t>
            </a:r>
            <a:r>
              <a:rPr lang="en-US" sz="2000"/>
              <a:t>interface does not extend Iterable or Collection, but one can get a Set or Collection object from a Map.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Benefits of the Iterator</a:t>
            </a:r>
            <a:endParaRPr/>
          </a:p>
        </p:txBody>
      </p:sp>
      <p:sp>
        <p:nvSpPr>
          <p:cNvPr id="179" name="Google Shape;17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What code must change to use a HashSet instead of an ArrayList?</a:t>
            </a:r>
            <a:endParaRPr/>
          </a:p>
        </p:txBody>
      </p:sp>
      <p:pic>
        <p:nvPicPr>
          <p:cNvPr id="180" name="Google Shape;180;p27"/>
          <p:cNvPicPr preferRelativeResize="0"/>
          <p:nvPr/>
        </p:nvPicPr>
        <p:blipFill rotWithShape="1">
          <a:blip r:embed="rId3">
            <a:alphaModFix/>
          </a:blip>
          <a:srcRect b="0" l="0" r="0" t="0"/>
          <a:stretch/>
        </p:blipFill>
        <p:spPr>
          <a:xfrm>
            <a:off x="838200" y="2323157"/>
            <a:ext cx="8697951" cy="44060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Benefits of the Iterator (cont.)</a:t>
            </a:r>
            <a:endParaRPr/>
          </a:p>
        </p:txBody>
      </p:sp>
      <p:sp>
        <p:nvSpPr>
          <p:cNvPr id="186" name="Google Shape;18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Principle Benefit:</a:t>
            </a:r>
            <a:endParaRPr/>
          </a:p>
          <a:p>
            <a:pPr indent="-228600" lvl="1" marL="685800" rtl="0" algn="l">
              <a:lnSpc>
                <a:spcPct val="90000"/>
              </a:lnSpc>
              <a:spcBef>
                <a:spcPts val="500"/>
              </a:spcBef>
              <a:spcAft>
                <a:spcPts val="0"/>
              </a:spcAft>
              <a:buClr>
                <a:schemeClr val="dk1"/>
              </a:buClr>
              <a:buSzPts val="2400"/>
              <a:buChar char="•"/>
            </a:pPr>
            <a:r>
              <a:rPr lang="en-US"/>
              <a:t>You can </a:t>
            </a:r>
            <a:r>
              <a:rPr b="1" lang="en-US">
                <a:solidFill>
                  <a:srgbClr val="0070C0"/>
                </a:solidFill>
              </a:rPr>
              <a:t>easily change the type of aggregate </a:t>
            </a:r>
            <a:r>
              <a:rPr lang="en-US"/>
              <a:t>being used without having to change any loops (and, if you declare variables properly, without having to change any of the declarations, only the instantiations)</a:t>
            </a:r>
            <a:endParaRPr/>
          </a:p>
          <a:p>
            <a:pPr indent="-228600" lvl="0" marL="228600" rtl="0" algn="l">
              <a:lnSpc>
                <a:spcPct val="90000"/>
              </a:lnSpc>
              <a:spcBef>
                <a:spcPts val="1000"/>
              </a:spcBef>
              <a:spcAft>
                <a:spcPts val="0"/>
              </a:spcAft>
              <a:buClr>
                <a:schemeClr val="dk1"/>
              </a:buClr>
              <a:buSzPts val="2800"/>
              <a:buChar char="•"/>
            </a:pPr>
            <a:r>
              <a:rPr lang="en-US"/>
              <a:t>Other Benefits:</a:t>
            </a:r>
            <a:endParaRPr/>
          </a:p>
          <a:p>
            <a:pPr indent="-228600" lvl="1" marL="685800" rtl="0" algn="l">
              <a:lnSpc>
                <a:spcPct val="90000"/>
              </a:lnSpc>
              <a:spcBef>
                <a:spcPts val="500"/>
              </a:spcBef>
              <a:spcAft>
                <a:spcPts val="0"/>
              </a:spcAft>
              <a:buClr>
                <a:schemeClr val="dk1"/>
              </a:buClr>
              <a:buSzPts val="2400"/>
              <a:buChar char="•"/>
            </a:pPr>
            <a:r>
              <a:rPr lang="en-US"/>
              <a:t>Several objects can be "looping" over the elements in the aggregate at the same time</a:t>
            </a:r>
            <a:endParaRPr/>
          </a:p>
          <a:p>
            <a:pPr indent="-228600" lvl="1" marL="685800" rtl="0" algn="l">
              <a:lnSpc>
                <a:spcPct val="90000"/>
              </a:lnSpc>
              <a:spcBef>
                <a:spcPts val="500"/>
              </a:spcBef>
              <a:spcAft>
                <a:spcPts val="0"/>
              </a:spcAft>
              <a:buClr>
                <a:schemeClr val="dk1"/>
              </a:buClr>
              <a:buSzPts val="2400"/>
              <a:buChar char="•"/>
            </a:pPr>
            <a:r>
              <a:rPr lang="en-US"/>
              <a:t>A "filtered" list (e.g., names starting with the letter "A") is handled in exactly the same way that the "unfiltered" version is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"New" Loop</a:t>
            </a:r>
            <a:endParaRPr/>
          </a:p>
        </p:txBody>
      </p:sp>
      <p:sp>
        <p:nvSpPr>
          <p:cNvPr id="192" name="Google Shape;19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Idea:</a:t>
            </a:r>
            <a:endParaRPr/>
          </a:p>
          <a:p>
            <a:pPr indent="-228600" lvl="1" marL="685800" rtl="0" algn="l">
              <a:lnSpc>
                <a:spcPct val="90000"/>
              </a:lnSpc>
              <a:spcBef>
                <a:spcPts val="500"/>
              </a:spcBef>
              <a:spcAft>
                <a:spcPts val="0"/>
              </a:spcAft>
              <a:buClr>
                <a:schemeClr val="dk1"/>
              </a:buClr>
              <a:buSzPts val="2400"/>
              <a:buChar char="•"/>
            </a:pPr>
            <a:r>
              <a:rPr lang="en-US"/>
              <a:t>Include a control structure that takes advantage of the Iterator pattern (i.e., create a "</a:t>
            </a:r>
            <a:r>
              <a:rPr b="1" lang="en-US">
                <a:solidFill>
                  <a:srgbClr val="0070C0"/>
                </a:solidFill>
              </a:rPr>
              <a:t>for each</a:t>
            </a:r>
            <a:r>
              <a:rPr lang="en-US"/>
              <a:t>" loop for any Object that implements the Iterable interface)</a:t>
            </a:r>
            <a:endParaRPr/>
          </a:p>
          <a:p>
            <a:pPr indent="-228600" lvl="0" marL="228600" rtl="0" algn="l">
              <a:lnSpc>
                <a:spcPct val="90000"/>
              </a:lnSpc>
              <a:spcBef>
                <a:spcPts val="1000"/>
              </a:spcBef>
              <a:spcAft>
                <a:spcPts val="0"/>
              </a:spcAft>
              <a:buClr>
                <a:schemeClr val="dk1"/>
              </a:buClr>
              <a:buSzPts val="2800"/>
              <a:buChar char="•"/>
            </a:pPr>
            <a:r>
              <a:rPr lang="en-US"/>
              <a:t>Syntax:</a:t>
            </a:r>
            <a:endParaRPr/>
          </a:p>
          <a:p>
            <a:pPr indent="-228600" lvl="1" marL="685800" rtl="0" algn="l">
              <a:lnSpc>
                <a:spcPct val="90000"/>
              </a:lnSpc>
              <a:spcBef>
                <a:spcPts val="500"/>
              </a:spcBef>
              <a:spcAft>
                <a:spcPts val="0"/>
              </a:spcAft>
              <a:buClr>
                <a:schemeClr val="dk1"/>
              </a:buClr>
              <a:buSzPts val="2400"/>
              <a:buChar char="•"/>
            </a:pPr>
            <a:r>
              <a:rPr lang="en-US"/>
              <a:t>for (</a:t>
            </a:r>
            <a:r>
              <a:rPr i="1" lang="en-US"/>
              <a:t>Class</a:t>
            </a:r>
            <a:r>
              <a:rPr lang="en-US"/>
              <a:t> </a:t>
            </a:r>
            <a:r>
              <a:rPr i="1" lang="en-US"/>
              <a:t>element</a:t>
            </a:r>
            <a:r>
              <a:rPr lang="en-US"/>
              <a:t> : </a:t>
            </a:r>
            <a:r>
              <a:rPr i="1" lang="en-US"/>
              <a:t>Iterable</a:t>
            </a:r>
            <a:r>
              <a:rPr lang="en-US"/>
              <a:t>) </a:t>
            </a:r>
            <a:r>
              <a:rPr i="1" lang="en-US"/>
              <a:t>statement</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3" name="Google Shape;193;p29"/>
          <p:cNvPicPr preferRelativeResize="0"/>
          <p:nvPr/>
        </p:nvPicPr>
        <p:blipFill rotWithShape="1">
          <a:blip r:embed="rId3">
            <a:alphaModFix/>
          </a:blip>
          <a:srcRect b="0" l="0" r="0" t="0"/>
          <a:stretch/>
        </p:blipFill>
        <p:spPr>
          <a:xfrm>
            <a:off x="3191107" y="3825096"/>
            <a:ext cx="5809785" cy="30329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To Recap</a:t>
            </a:r>
            <a:endParaRPr/>
          </a:p>
        </p:txBody>
      </p:sp>
      <p:sp>
        <p:nvSpPr>
          <p:cNvPr id="199" name="Google Shape;19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Problems that Iterator can solve:</a:t>
            </a:r>
            <a:endParaRPr/>
          </a:p>
          <a:p>
            <a:pPr indent="-228600" lvl="1" marL="685800" rtl="0" algn="l">
              <a:lnSpc>
                <a:spcPct val="90000"/>
              </a:lnSpc>
              <a:spcBef>
                <a:spcPts val="500"/>
              </a:spcBef>
              <a:spcAft>
                <a:spcPts val="0"/>
              </a:spcAft>
              <a:buClr>
                <a:schemeClr val="dk1"/>
              </a:buClr>
              <a:buSzPts val="2400"/>
              <a:buChar char="•"/>
            </a:pPr>
            <a:r>
              <a:rPr lang="en-US"/>
              <a:t>The elements of an aggregate object should be </a:t>
            </a:r>
            <a:r>
              <a:rPr b="1" lang="en-US">
                <a:solidFill>
                  <a:srgbClr val="0070C0"/>
                </a:solidFill>
              </a:rPr>
              <a:t>accessed</a:t>
            </a:r>
            <a:r>
              <a:rPr lang="en-US">
                <a:solidFill>
                  <a:srgbClr val="0070C0"/>
                </a:solidFill>
              </a:rPr>
              <a:t> </a:t>
            </a:r>
            <a:r>
              <a:rPr lang="en-US"/>
              <a:t>and </a:t>
            </a:r>
            <a:r>
              <a:rPr b="1" lang="en-US">
                <a:solidFill>
                  <a:srgbClr val="0070C0"/>
                </a:solidFill>
              </a:rPr>
              <a:t>traversed</a:t>
            </a:r>
            <a:r>
              <a:rPr lang="en-US">
                <a:solidFill>
                  <a:srgbClr val="0070C0"/>
                </a:solidFill>
              </a:rPr>
              <a:t> </a:t>
            </a:r>
            <a:r>
              <a:rPr lang="en-US"/>
              <a:t>without </a:t>
            </a:r>
            <a:r>
              <a:rPr b="1" lang="en-US">
                <a:solidFill>
                  <a:srgbClr val="0070C0"/>
                </a:solidFill>
              </a:rPr>
              <a:t>exposing its representation </a:t>
            </a:r>
            <a:r>
              <a:rPr lang="en-US"/>
              <a:t>(data structures).</a:t>
            </a:r>
            <a:endParaRPr/>
          </a:p>
          <a:p>
            <a:pPr indent="-228600" lvl="1" marL="685800" rtl="0" algn="l">
              <a:lnSpc>
                <a:spcPct val="90000"/>
              </a:lnSpc>
              <a:spcBef>
                <a:spcPts val="500"/>
              </a:spcBef>
              <a:spcAft>
                <a:spcPts val="0"/>
              </a:spcAft>
              <a:buClr>
                <a:schemeClr val="dk1"/>
              </a:buClr>
              <a:buSzPts val="2400"/>
              <a:buChar char="•"/>
            </a:pPr>
            <a:r>
              <a:rPr lang="en-US"/>
              <a:t>New traversal operations should be defined for an aggregate object without changing its interface.</a:t>
            </a:r>
            <a:endParaRPr/>
          </a:p>
          <a:p>
            <a:pPr indent="-228600" lvl="0" marL="228600" rtl="0" algn="l">
              <a:lnSpc>
                <a:spcPct val="90000"/>
              </a:lnSpc>
              <a:spcBef>
                <a:spcPts val="1000"/>
              </a:spcBef>
              <a:spcAft>
                <a:spcPts val="0"/>
              </a:spcAft>
              <a:buClr>
                <a:schemeClr val="dk1"/>
              </a:buClr>
              <a:buSzPts val="2800"/>
              <a:buChar char="•"/>
            </a:pPr>
            <a:r>
              <a:rPr lang="en-US"/>
              <a:t>Solution</a:t>
            </a:r>
            <a:endParaRPr/>
          </a:p>
          <a:p>
            <a:pPr indent="-228600" lvl="1" marL="685800" rtl="0" algn="l">
              <a:lnSpc>
                <a:spcPct val="90000"/>
              </a:lnSpc>
              <a:spcBef>
                <a:spcPts val="500"/>
              </a:spcBef>
              <a:spcAft>
                <a:spcPts val="0"/>
              </a:spcAft>
              <a:buClr>
                <a:srgbClr val="0070C0"/>
              </a:buClr>
              <a:buSzPts val="2400"/>
              <a:buChar char="•"/>
            </a:pPr>
            <a:r>
              <a:rPr b="1" lang="en-US">
                <a:solidFill>
                  <a:srgbClr val="0070C0"/>
                </a:solidFill>
              </a:rPr>
              <a:t>Define a separate (iterator) object </a:t>
            </a:r>
            <a:r>
              <a:rPr lang="en-US"/>
              <a:t>that encapsulates accessing and traversing an aggregate object.</a:t>
            </a:r>
            <a:endParaRPr/>
          </a:p>
          <a:p>
            <a:pPr indent="-228600" lvl="1" marL="685800" rtl="0" algn="l">
              <a:lnSpc>
                <a:spcPct val="90000"/>
              </a:lnSpc>
              <a:spcBef>
                <a:spcPts val="500"/>
              </a:spcBef>
              <a:spcAft>
                <a:spcPts val="0"/>
              </a:spcAft>
              <a:buClr>
                <a:schemeClr val="dk1"/>
              </a:buClr>
              <a:buSzPts val="2400"/>
              <a:buChar char="•"/>
            </a:pPr>
            <a:r>
              <a:rPr lang="en-US"/>
              <a:t>Clients use an iterator to access and traverse an aggregate without knowing its representation (data structures).</a:t>
            </a: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Composite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1000539" y="2282825"/>
            <a:ext cx="5095461"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Gamma, Erich; Helm, Richard; Johnson, Ralph; Vlissides, John (1995). Design Patterns: Elements of Reusable Object-Oriented Software. Addison-Wesley. ISBN 0-201-63361-2.</a:t>
            </a:r>
            <a:endParaRPr/>
          </a:p>
        </p:txBody>
      </p:sp>
      <p:pic>
        <p:nvPicPr>
          <p:cNvPr id="94" name="Google Shape;94;p14"/>
          <p:cNvPicPr preferRelativeResize="0"/>
          <p:nvPr/>
        </p:nvPicPr>
        <p:blipFill rotWithShape="1">
          <a:blip r:embed="rId3">
            <a:alphaModFix/>
          </a:blip>
          <a:srcRect b="0" l="0" r="0" t="0"/>
          <a:stretch/>
        </p:blipFill>
        <p:spPr>
          <a:xfrm>
            <a:off x="6188213" y="0"/>
            <a:ext cx="5450921"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210" name="Google Shape;21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Need:</a:t>
            </a:r>
            <a:endParaRPr/>
          </a:p>
          <a:p>
            <a:pPr indent="-228600" lvl="1" marL="685800" rtl="0" algn="l">
              <a:lnSpc>
                <a:spcPct val="90000"/>
              </a:lnSpc>
              <a:spcBef>
                <a:spcPts val="500"/>
              </a:spcBef>
              <a:spcAft>
                <a:spcPts val="0"/>
              </a:spcAft>
              <a:buClr>
                <a:schemeClr val="dk1"/>
              </a:buClr>
              <a:buSzPts val="2400"/>
              <a:buChar char="•"/>
            </a:pPr>
            <a:r>
              <a:rPr lang="en-US"/>
              <a:t>Ignore differences between </a:t>
            </a:r>
            <a:r>
              <a:rPr b="1" lang="en-US">
                <a:solidFill>
                  <a:srgbClr val="0070C0"/>
                </a:solidFill>
              </a:rPr>
              <a:t>individual</a:t>
            </a:r>
            <a:r>
              <a:rPr lang="en-US">
                <a:solidFill>
                  <a:srgbClr val="0070C0"/>
                </a:solidFill>
              </a:rPr>
              <a:t> </a:t>
            </a:r>
            <a:r>
              <a:rPr lang="en-US"/>
              <a:t>objects and </a:t>
            </a:r>
            <a:r>
              <a:rPr b="1" lang="en-US">
                <a:solidFill>
                  <a:srgbClr val="0070C0"/>
                </a:solidFill>
              </a:rPr>
              <a:t>compositions</a:t>
            </a:r>
            <a:r>
              <a:rPr lang="en-US">
                <a:solidFill>
                  <a:srgbClr val="0070C0"/>
                </a:solidFill>
              </a:rPr>
              <a:t> </a:t>
            </a:r>
            <a:r>
              <a:rPr lang="en-US"/>
              <a:t>of objects</a:t>
            </a:r>
            <a:endParaRPr/>
          </a:p>
          <a:p>
            <a:pPr indent="-228600" lvl="0" marL="228600" rtl="0" algn="l">
              <a:lnSpc>
                <a:spcPct val="90000"/>
              </a:lnSpc>
              <a:spcBef>
                <a:spcPts val="1000"/>
              </a:spcBef>
              <a:spcAft>
                <a:spcPts val="0"/>
              </a:spcAft>
              <a:buClr>
                <a:schemeClr val="dk1"/>
              </a:buClr>
              <a:buSzPts val="2800"/>
              <a:buChar char="•"/>
            </a:pPr>
            <a:r>
              <a:rPr lang="en-US"/>
              <a:t>Examples:</a:t>
            </a:r>
            <a:endParaRPr/>
          </a:p>
          <a:p>
            <a:pPr indent="-228600" lvl="1" marL="685800" rtl="0" algn="l">
              <a:lnSpc>
                <a:spcPct val="90000"/>
              </a:lnSpc>
              <a:spcBef>
                <a:spcPts val="500"/>
              </a:spcBef>
              <a:spcAft>
                <a:spcPts val="0"/>
              </a:spcAft>
              <a:buClr>
                <a:schemeClr val="dk1"/>
              </a:buClr>
              <a:buSzPts val="2400"/>
              <a:buChar char="•"/>
            </a:pPr>
            <a:r>
              <a:rPr lang="en-US"/>
              <a:t>Group "primitive" shapes in a drawing application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One Version</a:t>
            </a:r>
            <a:endParaRPr/>
          </a:p>
        </p:txBody>
      </p:sp>
      <p:sp>
        <p:nvSpPr>
          <p:cNvPr id="216" name="Google Shape;21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UML:</a:t>
            </a:r>
            <a:endParaRPr/>
          </a:p>
        </p:txBody>
      </p:sp>
      <p:pic>
        <p:nvPicPr>
          <p:cNvPr id="217" name="Google Shape;217;p33"/>
          <p:cNvPicPr preferRelativeResize="0"/>
          <p:nvPr/>
        </p:nvPicPr>
        <p:blipFill rotWithShape="1">
          <a:blip r:embed="rId3">
            <a:alphaModFix/>
          </a:blip>
          <a:srcRect b="0" l="0" r="0" t="0"/>
          <a:stretch/>
        </p:blipFill>
        <p:spPr>
          <a:xfrm>
            <a:off x="3741854" y="490653"/>
            <a:ext cx="6300465" cy="57540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a:t>
            </a:r>
            <a:endParaRPr/>
          </a:p>
        </p:txBody>
      </p:sp>
      <p:sp>
        <p:nvSpPr>
          <p:cNvPr id="223" name="Google Shape;2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Message Distribution System</a:t>
            </a:r>
            <a:endParaRPr/>
          </a:p>
        </p:txBody>
      </p:sp>
      <p:pic>
        <p:nvPicPr>
          <p:cNvPr id="224" name="Google Shape;224;p34"/>
          <p:cNvPicPr preferRelativeResize="0"/>
          <p:nvPr/>
        </p:nvPicPr>
        <p:blipFill rotWithShape="1">
          <a:blip r:embed="rId3">
            <a:alphaModFix/>
          </a:blip>
          <a:srcRect b="0" l="0" r="0" t="0"/>
          <a:stretch/>
        </p:blipFill>
        <p:spPr>
          <a:xfrm>
            <a:off x="0" y="2564780"/>
            <a:ext cx="12192000" cy="41011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To Recap</a:t>
            </a:r>
            <a:endParaRPr/>
          </a:p>
        </p:txBody>
      </p:sp>
      <p:sp>
        <p:nvSpPr>
          <p:cNvPr id="230" name="Google Shape;230;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Problems that Composite pattern can solve:</a:t>
            </a:r>
            <a:endParaRPr/>
          </a:p>
          <a:p>
            <a:pPr indent="-228600" lvl="1" marL="685800" rtl="0" algn="l">
              <a:lnSpc>
                <a:spcPct val="90000"/>
              </a:lnSpc>
              <a:spcBef>
                <a:spcPts val="500"/>
              </a:spcBef>
              <a:spcAft>
                <a:spcPts val="0"/>
              </a:spcAft>
              <a:buClr>
                <a:schemeClr val="dk1"/>
              </a:buClr>
              <a:buSzPts val="2400"/>
              <a:buChar char="•"/>
            </a:pPr>
            <a:r>
              <a:rPr lang="en-US"/>
              <a:t>A part-whole hierarchy should be represented so that clients can </a:t>
            </a:r>
            <a:r>
              <a:rPr b="1" lang="en-US">
                <a:solidFill>
                  <a:srgbClr val="0070C0"/>
                </a:solidFill>
              </a:rPr>
              <a:t>treat part and whole objects uniformly</a:t>
            </a:r>
            <a:r>
              <a:rPr lang="en-US"/>
              <a:t>.</a:t>
            </a:r>
            <a:endParaRPr/>
          </a:p>
          <a:p>
            <a:pPr indent="-228600" lvl="1" marL="685800" rtl="0" algn="l">
              <a:lnSpc>
                <a:spcPct val="90000"/>
              </a:lnSpc>
              <a:spcBef>
                <a:spcPts val="500"/>
              </a:spcBef>
              <a:spcAft>
                <a:spcPts val="0"/>
              </a:spcAft>
              <a:buClr>
                <a:schemeClr val="dk1"/>
              </a:buClr>
              <a:buSzPts val="2400"/>
              <a:buChar char="•"/>
            </a:pPr>
            <a:r>
              <a:rPr lang="en-US"/>
              <a:t>A part-whole hierarchy should be represented as </a:t>
            </a:r>
            <a:r>
              <a:rPr b="1" lang="en-US">
                <a:solidFill>
                  <a:srgbClr val="0070C0"/>
                </a:solidFill>
              </a:rPr>
              <a:t>tree</a:t>
            </a:r>
            <a:r>
              <a:rPr lang="en-US">
                <a:solidFill>
                  <a:srgbClr val="0070C0"/>
                </a:solidFill>
              </a:rPr>
              <a:t> </a:t>
            </a:r>
            <a:r>
              <a:rPr lang="en-US"/>
              <a:t>structure.</a:t>
            </a:r>
            <a:endParaRPr/>
          </a:p>
          <a:p>
            <a:pPr indent="-228600" lvl="0" marL="228600" rtl="0" algn="l">
              <a:lnSpc>
                <a:spcPct val="90000"/>
              </a:lnSpc>
              <a:spcBef>
                <a:spcPts val="1000"/>
              </a:spcBef>
              <a:spcAft>
                <a:spcPts val="0"/>
              </a:spcAft>
              <a:buClr>
                <a:schemeClr val="dk1"/>
              </a:buClr>
              <a:buSzPts val="2800"/>
              <a:buChar char="•"/>
            </a:pPr>
            <a:r>
              <a:rPr lang="en-US"/>
              <a:t>Solution</a:t>
            </a:r>
            <a:endParaRPr/>
          </a:p>
          <a:p>
            <a:pPr indent="-228600" lvl="1" marL="685800" rtl="0" algn="l">
              <a:lnSpc>
                <a:spcPct val="90000"/>
              </a:lnSpc>
              <a:spcBef>
                <a:spcPts val="500"/>
              </a:spcBef>
              <a:spcAft>
                <a:spcPts val="0"/>
              </a:spcAft>
              <a:buClr>
                <a:schemeClr val="dk1"/>
              </a:buClr>
              <a:buSzPts val="2400"/>
              <a:buChar char="•"/>
            </a:pPr>
            <a:r>
              <a:rPr lang="en-US"/>
              <a:t>Define a </a:t>
            </a:r>
            <a:r>
              <a:rPr b="1" lang="en-US">
                <a:solidFill>
                  <a:srgbClr val="0070C0"/>
                </a:solidFill>
              </a:rPr>
              <a:t>unified Component interface </a:t>
            </a:r>
            <a:r>
              <a:rPr lang="en-US"/>
              <a:t>for both part (Leaf) objects and whole (Composite) objects.</a:t>
            </a:r>
            <a:endParaRPr/>
          </a:p>
          <a:p>
            <a:pPr indent="-228600" lvl="1" marL="685800" rtl="0" algn="l">
              <a:lnSpc>
                <a:spcPct val="90000"/>
              </a:lnSpc>
              <a:spcBef>
                <a:spcPts val="500"/>
              </a:spcBef>
              <a:spcAft>
                <a:spcPts val="0"/>
              </a:spcAft>
              <a:buClr>
                <a:schemeClr val="dk1"/>
              </a:buClr>
              <a:buSzPts val="2400"/>
              <a:buChar char="•"/>
            </a:pPr>
            <a:r>
              <a:rPr lang="en-US"/>
              <a:t>Individual Leaf objects implement the Component interface directly, and Composite objects forward requests to their child components.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Singleton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241" name="Google Shape;24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Some applications require </a:t>
            </a:r>
            <a:r>
              <a:rPr b="1" lang="en-US">
                <a:solidFill>
                  <a:srgbClr val="0070C0"/>
                </a:solidFill>
              </a:rPr>
              <a:t>exactly one instance </a:t>
            </a:r>
            <a:r>
              <a:rPr lang="en-US"/>
              <a:t>of a class:</a:t>
            </a:r>
            <a:endParaRPr/>
          </a:p>
          <a:p>
            <a:pPr indent="-228600" lvl="1" marL="685800" rtl="0" algn="l">
              <a:lnSpc>
                <a:spcPct val="90000"/>
              </a:lnSpc>
              <a:spcBef>
                <a:spcPts val="500"/>
              </a:spcBef>
              <a:spcAft>
                <a:spcPts val="0"/>
              </a:spcAft>
              <a:buClr>
                <a:schemeClr val="dk1"/>
              </a:buClr>
              <a:buSzPts val="2400"/>
              <a:buChar char="•"/>
            </a:pPr>
            <a:r>
              <a:rPr lang="en-US"/>
              <a:t>Windowing systems with one event queue</a:t>
            </a:r>
            <a:endParaRPr/>
          </a:p>
          <a:p>
            <a:pPr indent="-228600" lvl="1" marL="685800" rtl="0" algn="l">
              <a:lnSpc>
                <a:spcPct val="90000"/>
              </a:lnSpc>
              <a:spcBef>
                <a:spcPts val="500"/>
              </a:spcBef>
              <a:spcAft>
                <a:spcPts val="0"/>
              </a:spcAft>
              <a:buClr>
                <a:schemeClr val="dk1"/>
              </a:buClr>
              <a:buSzPts val="2400"/>
              <a:buChar char="•"/>
            </a:pPr>
            <a:r>
              <a:rPr lang="en-US"/>
              <a:t>Word processors with one menu bar (for all documents)</a:t>
            </a:r>
            <a:endParaRPr/>
          </a:p>
          <a:p>
            <a:pPr indent="-228600" lvl="0" marL="228600" rtl="0" algn="l">
              <a:lnSpc>
                <a:spcPct val="90000"/>
              </a:lnSpc>
              <a:spcBef>
                <a:spcPts val="1000"/>
              </a:spcBef>
              <a:spcAft>
                <a:spcPts val="0"/>
              </a:spcAft>
              <a:buClr>
                <a:schemeClr val="dk1"/>
              </a:buClr>
              <a:buSzPts val="2800"/>
              <a:buChar char="•"/>
            </a:pPr>
            <a:r>
              <a:rPr lang="en-US"/>
              <a:t>Unfortunately, constructors can be called repeatedly:</a:t>
            </a:r>
            <a:endParaRPr/>
          </a:p>
          <a:p>
            <a:pPr indent="-228600" lvl="1" marL="685800" rtl="0" algn="l">
              <a:lnSpc>
                <a:spcPct val="90000"/>
              </a:lnSpc>
              <a:spcBef>
                <a:spcPts val="500"/>
              </a:spcBef>
              <a:spcAft>
                <a:spcPts val="0"/>
              </a:spcAft>
              <a:buClr>
                <a:schemeClr val="dk1"/>
              </a:buClr>
              <a:buSzPts val="2400"/>
              <a:buChar char="•"/>
            </a:pPr>
            <a:r>
              <a:rPr lang="en-US"/>
              <a:t>In one method</a:t>
            </a:r>
            <a:endParaRPr/>
          </a:p>
          <a:p>
            <a:pPr indent="-228600" lvl="1" marL="685800" rtl="0" algn="l">
              <a:lnSpc>
                <a:spcPct val="90000"/>
              </a:lnSpc>
              <a:spcBef>
                <a:spcPts val="500"/>
              </a:spcBef>
              <a:spcAft>
                <a:spcPts val="0"/>
              </a:spcAft>
              <a:buClr>
                <a:schemeClr val="dk1"/>
              </a:buClr>
              <a:buSzPts val="2400"/>
              <a:buChar char="•"/>
            </a:pPr>
            <a:r>
              <a:rPr lang="en-US"/>
              <a:t>In one class</a:t>
            </a:r>
            <a:endParaRPr/>
          </a:p>
          <a:p>
            <a:pPr indent="-228600" lvl="1" marL="685800" rtl="0" algn="l">
              <a:lnSpc>
                <a:spcPct val="90000"/>
              </a:lnSpc>
              <a:spcBef>
                <a:spcPts val="500"/>
              </a:spcBef>
              <a:spcAft>
                <a:spcPts val="0"/>
              </a:spcAft>
              <a:buClr>
                <a:schemeClr val="dk1"/>
              </a:buClr>
              <a:buSzPts val="2400"/>
              <a:buChar char="•"/>
            </a:pPr>
            <a:r>
              <a:rPr lang="en-US"/>
              <a:t>Across multiple classes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Requirements of a Singleton</a:t>
            </a:r>
            <a:endParaRPr b="1"/>
          </a:p>
        </p:txBody>
      </p:sp>
      <p:sp>
        <p:nvSpPr>
          <p:cNvPr id="247" name="Google Shape;24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Create and return an instance of itself if one doesn't exist</a:t>
            </a:r>
            <a:endParaRPr/>
          </a:p>
          <a:p>
            <a:pPr indent="-228600" lvl="0" marL="228600" rtl="0" algn="l">
              <a:lnSpc>
                <a:spcPct val="90000"/>
              </a:lnSpc>
              <a:spcBef>
                <a:spcPts val="1000"/>
              </a:spcBef>
              <a:spcAft>
                <a:spcPts val="0"/>
              </a:spcAft>
              <a:buClr>
                <a:schemeClr val="dk1"/>
              </a:buClr>
              <a:buSzPts val="2800"/>
              <a:buChar char="•"/>
            </a:pPr>
            <a:r>
              <a:rPr lang="en-US"/>
              <a:t>Return the existing instance if one does exist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One Implementation of the Singleton Pattern</a:t>
            </a:r>
            <a:endParaRPr/>
          </a:p>
        </p:txBody>
      </p:sp>
      <p:pic>
        <p:nvPicPr>
          <p:cNvPr id="253" name="Google Shape;253;p39"/>
          <p:cNvPicPr preferRelativeResize="0"/>
          <p:nvPr>
            <p:ph idx="1" type="body"/>
          </p:nvPr>
        </p:nvPicPr>
        <p:blipFill rotWithShape="1">
          <a:blip r:embed="rId3">
            <a:alphaModFix/>
          </a:blip>
          <a:srcRect b="0" l="0" r="0" t="0"/>
          <a:stretch/>
        </p:blipFill>
        <p:spPr>
          <a:xfrm>
            <a:off x="4238394" y="1478745"/>
            <a:ext cx="3715211" cy="47428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a:t>
            </a:r>
            <a:endParaRPr/>
          </a:p>
        </p:txBody>
      </p:sp>
      <p:sp>
        <p:nvSpPr>
          <p:cNvPr id="259" name="Google Shape;259;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FileViewer</a:t>
            </a:r>
            <a:endParaRPr/>
          </a:p>
        </p:txBody>
      </p:sp>
      <p:pic>
        <p:nvPicPr>
          <p:cNvPr id="260" name="Google Shape;260;p40"/>
          <p:cNvPicPr preferRelativeResize="0"/>
          <p:nvPr/>
        </p:nvPicPr>
        <p:blipFill rotWithShape="1">
          <a:blip r:embed="rId3">
            <a:alphaModFix/>
          </a:blip>
          <a:srcRect b="0" l="0" r="0" t="0"/>
          <a:stretch/>
        </p:blipFill>
        <p:spPr>
          <a:xfrm>
            <a:off x="3624147" y="1027906"/>
            <a:ext cx="7125629" cy="3804853"/>
          </a:xfrm>
          <a:prstGeom prst="rect">
            <a:avLst/>
          </a:prstGeom>
          <a:noFill/>
          <a:ln>
            <a:noFill/>
          </a:ln>
        </p:spPr>
      </p:pic>
      <p:pic>
        <p:nvPicPr>
          <p:cNvPr id="261" name="Google Shape;261;p40"/>
          <p:cNvPicPr preferRelativeResize="0"/>
          <p:nvPr/>
        </p:nvPicPr>
        <p:blipFill rotWithShape="1">
          <a:blip r:embed="rId4">
            <a:alphaModFix/>
          </a:blip>
          <a:srcRect b="0" l="0" r="0" t="0"/>
          <a:stretch/>
        </p:blipFill>
        <p:spPr>
          <a:xfrm>
            <a:off x="3624147" y="4908824"/>
            <a:ext cx="7649736" cy="169938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 (cont.)</a:t>
            </a:r>
            <a:endParaRPr/>
          </a:p>
        </p:txBody>
      </p:sp>
      <p:sp>
        <p:nvSpPr>
          <p:cNvPr id="267" name="Google Shape;26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Using a FileViewer</a:t>
            </a:r>
            <a:endParaRPr/>
          </a:p>
        </p:txBody>
      </p:sp>
      <p:pic>
        <p:nvPicPr>
          <p:cNvPr id="268" name="Google Shape;268;p41"/>
          <p:cNvPicPr preferRelativeResize="0"/>
          <p:nvPr/>
        </p:nvPicPr>
        <p:blipFill rotWithShape="1">
          <a:blip r:embed="rId3">
            <a:alphaModFix/>
          </a:blip>
          <a:srcRect b="0" l="0" r="0" t="0"/>
          <a:stretch/>
        </p:blipFill>
        <p:spPr>
          <a:xfrm>
            <a:off x="1812073" y="2502319"/>
            <a:ext cx="8567853" cy="299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In Our Class</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Iterator</a:t>
            </a:r>
            <a:endParaRPr/>
          </a:p>
          <a:p>
            <a:pPr indent="-228600" lvl="0" marL="228600" rtl="0" algn="l">
              <a:lnSpc>
                <a:spcPct val="90000"/>
              </a:lnSpc>
              <a:spcBef>
                <a:spcPts val="1000"/>
              </a:spcBef>
              <a:spcAft>
                <a:spcPts val="0"/>
              </a:spcAft>
              <a:buClr>
                <a:schemeClr val="dk1"/>
              </a:buClr>
              <a:buSzPts val="2800"/>
              <a:buChar char="•"/>
            </a:pPr>
            <a:r>
              <a:rPr lang="en-US"/>
              <a:t>Factory method</a:t>
            </a:r>
            <a:endParaRPr/>
          </a:p>
          <a:p>
            <a:pPr indent="-228600" lvl="0" marL="228600" rtl="0" algn="l">
              <a:lnSpc>
                <a:spcPct val="90000"/>
              </a:lnSpc>
              <a:spcBef>
                <a:spcPts val="1000"/>
              </a:spcBef>
              <a:spcAft>
                <a:spcPts val="0"/>
              </a:spcAft>
              <a:buClr>
                <a:schemeClr val="dk1"/>
              </a:buClr>
              <a:buSzPts val="2800"/>
              <a:buChar char="•"/>
            </a:pPr>
            <a:r>
              <a:rPr lang="en-US"/>
              <a:t>Composite</a:t>
            </a:r>
            <a:endParaRPr/>
          </a:p>
          <a:p>
            <a:pPr indent="-228600" lvl="0" marL="228600" rtl="0" algn="l">
              <a:lnSpc>
                <a:spcPct val="90000"/>
              </a:lnSpc>
              <a:spcBef>
                <a:spcPts val="1000"/>
              </a:spcBef>
              <a:spcAft>
                <a:spcPts val="0"/>
              </a:spcAft>
              <a:buClr>
                <a:schemeClr val="dk1"/>
              </a:buClr>
              <a:buSzPts val="2800"/>
              <a:buChar char="•"/>
            </a:pPr>
            <a:r>
              <a:rPr lang="en-US"/>
              <a:t>Singleton</a:t>
            </a:r>
            <a:endParaRPr/>
          </a:p>
          <a:p>
            <a:pPr indent="-228600" lvl="0" marL="228600" rtl="0" algn="l">
              <a:lnSpc>
                <a:spcPct val="90000"/>
              </a:lnSpc>
              <a:spcBef>
                <a:spcPts val="1000"/>
              </a:spcBef>
              <a:spcAft>
                <a:spcPts val="0"/>
              </a:spcAft>
              <a:buClr>
                <a:schemeClr val="dk1"/>
              </a:buClr>
              <a:buSzPts val="2800"/>
              <a:buChar char="•"/>
            </a:pPr>
            <a:r>
              <a:rPr lang="en-US"/>
              <a:t>Observer</a:t>
            </a:r>
            <a:endParaRPr/>
          </a:p>
          <a:p>
            <a:pPr indent="-228600" lvl="0" marL="228600" rtl="0" algn="l">
              <a:lnSpc>
                <a:spcPct val="90000"/>
              </a:lnSpc>
              <a:spcBef>
                <a:spcPts val="1000"/>
              </a:spcBef>
              <a:spcAft>
                <a:spcPts val="0"/>
              </a:spcAft>
              <a:buClr>
                <a:schemeClr val="dk1"/>
              </a:buClr>
              <a:buSzPts val="2800"/>
              <a:buChar char="•"/>
            </a:pPr>
            <a:r>
              <a:rPr lang="en-US"/>
              <a:t>Strategy</a:t>
            </a:r>
            <a:endParaRPr/>
          </a:p>
          <a:p>
            <a:pPr indent="-228600" lvl="0" marL="228600" rtl="0" algn="l">
              <a:lnSpc>
                <a:spcPct val="90000"/>
              </a:lnSpc>
              <a:spcBef>
                <a:spcPts val="1000"/>
              </a:spcBef>
              <a:spcAft>
                <a:spcPts val="0"/>
              </a:spcAft>
              <a:buClr>
                <a:schemeClr val="dk1"/>
              </a:buClr>
              <a:buSzPts val="2800"/>
              <a:buChar char="•"/>
            </a:pPr>
            <a:r>
              <a:rPr lang="en-US"/>
              <a:t>Decorator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Thread Safety</a:t>
            </a:r>
            <a:endParaRPr/>
          </a:p>
        </p:txBody>
      </p:sp>
      <p:sp>
        <p:nvSpPr>
          <p:cNvPr id="274" name="Google Shape;274;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Potential Problem:</a:t>
            </a:r>
            <a:endParaRPr/>
          </a:p>
          <a:p>
            <a:pPr indent="-228600" lvl="1" marL="685800" rtl="0" algn="l">
              <a:lnSpc>
                <a:spcPct val="90000"/>
              </a:lnSpc>
              <a:spcBef>
                <a:spcPts val="500"/>
              </a:spcBef>
              <a:spcAft>
                <a:spcPts val="0"/>
              </a:spcAft>
              <a:buClr>
                <a:schemeClr val="dk1"/>
              </a:buClr>
              <a:buSzPts val="2400"/>
              <a:buChar char="•"/>
            </a:pPr>
            <a:r>
              <a:rPr lang="en-US"/>
              <a:t>If the createInstance() method might be called by multiple threads, problems can arise</a:t>
            </a:r>
            <a:endParaRPr/>
          </a:p>
          <a:p>
            <a:pPr indent="-228600" lvl="0" marL="228600" rtl="0" algn="l">
              <a:lnSpc>
                <a:spcPct val="90000"/>
              </a:lnSpc>
              <a:spcBef>
                <a:spcPts val="1000"/>
              </a:spcBef>
              <a:spcAft>
                <a:spcPts val="0"/>
              </a:spcAft>
              <a:buClr>
                <a:schemeClr val="dk1"/>
              </a:buClr>
              <a:buSzPts val="2800"/>
              <a:buChar char="•"/>
            </a:pPr>
            <a:r>
              <a:rPr lang="en-US"/>
              <a:t>Resolutions:</a:t>
            </a:r>
            <a:endParaRPr/>
          </a:p>
          <a:p>
            <a:pPr indent="-228600" lvl="1" marL="685800" rtl="0" algn="l">
              <a:lnSpc>
                <a:spcPct val="90000"/>
              </a:lnSpc>
              <a:spcBef>
                <a:spcPts val="500"/>
              </a:spcBef>
              <a:spcAft>
                <a:spcPts val="0"/>
              </a:spcAft>
              <a:buClr>
                <a:schemeClr val="dk1"/>
              </a:buClr>
              <a:buSzPts val="2400"/>
              <a:buChar char="•"/>
            </a:pPr>
            <a:r>
              <a:rPr lang="en-US"/>
              <a:t>Make createInstance() synchronized</a:t>
            </a:r>
            <a:endParaRPr/>
          </a:p>
          <a:p>
            <a:pPr indent="-228600" lvl="1" marL="685800" rtl="0" algn="l">
              <a:lnSpc>
                <a:spcPct val="90000"/>
              </a:lnSpc>
              <a:spcBef>
                <a:spcPts val="500"/>
              </a:spcBef>
              <a:spcAft>
                <a:spcPts val="0"/>
              </a:spcAft>
              <a:buClr>
                <a:schemeClr val="dk1"/>
              </a:buClr>
              <a:buSzPts val="2400"/>
              <a:buChar char="•"/>
            </a:pPr>
            <a:r>
              <a:rPr lang="en-US"/>
              <a:t>Use eager initialization (i.e., instantiate instance when it is declared)</a:t>
            </a:r>
            <a:endParaRPr/>
          </a:p>
          <a:p>
            <a:pPr indent="-228600" lvl="1" marL="685800" rtl="0" algn="l">
              <a:lnSpc>
                <a:spcPct val="90000"/>
              </a:lnSpc>
              <a:spcBef>
                <a:spcPts val="500"/>
              </a:spcBef>
              <a:spcAft>
                <a:spcPts val="0"/>
              </a:spcAft>
              <a:buClr>
                <a:schemeClr val="dk1"/>
              </a:buClr>
              <a:buSzPts val="2400"/>
              <a:buChar char="•"/>
            </a:pPr>
            <a:r>
              <a:rPr lang="en-US"/>
              <a:t>More: </a:t>
            </a:r>
            <a:r>
              <a:rPr lang="en-US" u="sng">
                <a:solidFill>
                  <a:schemeClr val="hlink"/>
                </a:solidFill>
                <a:hlinkClick r:id="rId3"/>
              </a:rPr>
              <a:t>External Link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 (cont.)</a:t>
            </a:r>
            <a:endParaRPr/>
          </a:p>
        </p:txBody>
      </p:sp>
      <p:sp>
        <p:nvSpPr>
          <p:cNvPr id="280" name="Google Shape;280;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Using Eager initialization </a:t>
            </a:r>
            <a:endParaRPr/>
          </a:p>
        </p:txBody>
      </p:sp>
      <p:pic>
        <p:nvPicPr>
          <p:cNvPr id="281" name="Google Shape;281;p43"/>
          <p:cNvPicPr preferRelativeResize="0"/>
          <p:nvPr/>
        </p:nvPicPr>
        <p:blipFill rotWithShape="1">
          <a:blip r:embed="rId3">
            <a:alphaModFix/>
          </a:blip>
          <a:srcRect b="0" l="0" r="0" t="0"/>
          <a:stretch/>
        </p:blipFill>
        <p:spPr>
          <a:xfrm>
            <a:off x="838200" y="2616601"/>
            <a:ext cx="9333571" cy="304745"/>
          </a:xfrm>
          <a:prstGeom prst="rect">
            <a:avLst/>
          </a:prstGeom>
          <a:noFill/>
          <a:ln>
            <a:noFill/>
          </a:ln>
        </p:spPr>
      </p:pic>
      <p:pic>
        <p:nvPicPr>
          <p:cNvPr id="282" name="Google Shape;282;p43"/>
          <p:cNvPicPr preferRelativeResize="0"/>
          <p:nvPr/>
        </p:nvPicPr>
        <p:blipFill rotWithShape="1">
          <a:blip r:embed="rId4">
            <a:alphaModFix/>
          </a:blip>
          <a:srcRect b="0" l="0" r="0" t="0"/>
          <a:stretch/>
        </p:blipFill>
        <p:spPr>
          <a:xfrm>
            <a:off x="838201" y="3821109"/>
            <a:ext cx="9242502" cy="113067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To Recap</a:t>
            </a:r>
            <a:endParaRPr/>
          </a:p>
        </p:txBody>
      </p:sp>
      <p:sp>
        <p:nvSpPr>
          <p:cNvPr id="288" name="Google Shape;288;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Problems that Singleton pattern can solve:</a:t>
            </a:r>
            <a:endParaRPr/>
          </a:p>
          <a:p>
            <a:pPr indent="-228600" lvl="1" marL="685800" rtl="0" algn="l">
              <a:lnSpc>
                <a:spcPct val="90000"/>
              </a:lnSpc>
              <a:spcBef>
                <a:spcPts val="500"/>
              </a:spcBef>
              <a:spcAft>
                <a:spcPts val="0"/>
              </a:spcAft>
              <a:buClr>
                <a:schemeClr val="dk1"/>
              </a:buClr>
              <a:buSzPts val="2400"/>
              <a:buChar char="•"/>
            </a:pPr>
            <a:r>
              <a:rPr lang="en-US"/>
              <a:t>How can it be ensured that a class has only one instance?</a:t>
            </a:r>
            <a:endParaRPr/>
          </a:p>
          <a:p>
            <a:pPr indent="-228600" lvl="1" marL="685800" rtl="0" algn="l">
              <a:lnSpc>
                <a:spcPct val="90000"/>
              </a:lnSpc>
              <a:spcBef>
                <a:spcPts val="500"/>
              </a:spcBef>
              <a:spcAft>
                <a:spcPts val="0"/>
              </a:spcAft>
              <a:buClr>
                <a:schemeClr val="dk1"/>
              </a:buClr>
              <a:buSzPts val="2400"/>
              <a:buChar char="•"/>
            </a:pPr>
            <a:r>
              <a:rPr lang="en-US"/>
              <a:t>How can the sole instance of a class be accessed easily?</a:t>
            </a:r>
            <a:endParaRPr/>
          </a:p>
          <a:p>
            <a:pPr indent="-228600" lvl="1" marL="685800" rtl="0" algn="l">
              <a:lnSpc>
                <a:spcPct val="90000"/>
              </a:lnSpc>
              <a:spcBef>
                <a:spcPts val="500"/>
              </a:spcBef>
              <a:spcAft>
                <a:spcPts val="0"/>
              </a:spcAft>
              <a:buClr>
                <a:schemeClr val="dk1"/>
              </a:buClr>
              <a:buSzPts val="2400"/>
              <a:buChar char="•"/>
            </a:pPr>
            <a:r>
              <a:rPr lang="en-US"/>
              <a:t>How can a class control its instantiation?</a:t>
            </a:r>
            <a:endParaRPr/>
          </a:p>
          <a:p>
            <a:pPr indent="-228600" lvl="1" marL="685800" rtl="0" algn="l">
              <a:lnSpc>
                <a:spcPct val="90000"/>
              </a:lnSpc>
              <a:spcBef>
                <a:spcPts val="500"/>
              </a:spcBef>
              <a:spcAft>
                <a:spcPts val="0"/>
              </a:spcAft>
              <a:buClr>
                <a:schemeClr val="dk1"/>
              </a:buClr>
              <a:buSzPts val="2400"/>
              <a:buChar char="•"/>
            </a:pPr>
            <a:r>
              <a:rPr lang="en-US"/>
              <a:t>How can the number of instances of a class be restricted?</a:t>
            </a:r>
            <a:endParaRPr/>
          </a:p>
          <a:p>
            <a:pPr indent="-228600" lvl="0" marL="228600" rtl="0" algn="l">
              <a:lnSpc>
                <a:spcPct val="90000"/>
              </a:lnSpc>
              <a:spcBef>
                <a:spcPts val="1000"/>
              </a:spcBef>
              <a:spcAft>
                <a:spcPts val="0"/>
              </a:spcAft>
              <a:buClr>
                <a:schemeClr val="dk1"/>
              </a:buClr>
              <a:buSzPts val="2800"/>
              <a:buChar char="•"/>
            </a:pPr>
            <a:r>
              <a:rPr lang="en-US"/>
              <a:t>Solution</a:t>
            </a:r>
            <a:endParaRPr/>
          </a:p>
          <a:p>
            <a:pPr indent="-228600" lvl="1" marL="685800" rtl="0" algn="l">
              <a:lnSpc>
                <a:spcPct val="90000"/>
              </a:lnSpc>
              <a:spcBef>
                <a:spcPts val="500"/>
              </a:spcBef>
              <a:spcAft>
                <a:spcPts val="0"/>
              </a:spcAft>
              <a:buClr>
                <a:schemeClr val="dk1"/>
              </a:buClr>
              <a:buSzPts val="2400"/>
              <a:buChar char="•"/>
            </a:pPr>
            <a:r>
              <a:rPr lang="en-US"/>
              <a:t>Hide the constructor of the class.</a:t>
            </a:r>
            <a:endParaRPr/>
          </a:p>
          <a:p>
            <a:pPr indent="-228600" lvl="1" marL="685800" rtl="0" algn="l">
              <a:lnSpc>
                <a:spcPct val="90000"/>
              </a:lnSpc>
              <a:spcBef>
                <a:spcPts val="500"/>
              </a:spcBef>
              <a:spcAft>
                <a:spcPts val="0"/>
              </a:spcAft>
              <a:buClr>
                <a:schemeClr val="dk1"/>
              </a:buClr>
              <a:buSzPts val="2400"/>
              <a:buChar char="•"/>
            </a:pPr>
            <a:r>
              <a:rPr lang="en-US"/>
              <a:t>Define a public static operation (getInstance()) that returns the sole instance of the class.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Observer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299" name="Google Shape;299;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Objects often need to communicate with each other</a:t>
            </a:r>
            <a:endParaRPr/>
          </a:p>
          <a:p>
            <a:pPr indent="-228600" lvl="0" marL="228600" rtl="0" algn="l">
              <a:lnSpc>
                <a:spcPct val="90000"/>
              </a:lnSpc>
              <a:spcBef>
                <a:spcPts val="1000"/>
              </a:spcBef>
              <a:spcAft>
                <a:spcPts val="0"/>
              </a:spcAft>
              <a:buClr>
                <a:schemeClr val="dk1"/>
              </a:buClr>
              <a:buSzPts val="2800"/>
              <a:buChar char="•"/>
            </a:pPr>
            <a:r>
              <a:rPr lang="en-US"/>
              <a:t>Traditional message passing techniques tend to couple objects too tightly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Trading System Example</a:t>
            </a:r>
            <a:endParaRPr/>
          </a:p>
        </p:txBody>
      </p:sp>
      <p:sp>
        <p:nvSpPr>
          <p:cNvPr id="305" name="Google Shape;305;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Bad Design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Drawbacks:</a:t>
            </a:r>
            <a:endParaRPr/>
          </a:p>
          <a:p>
            <a:pPr indent="-228600" lvl="1" marL="685800" rtl="0" algn="l">
              <a:lnSpc>
                <a:spcPct val="90000"/>
              </a:lnSpc>
              <a:spcBef>
                <a:spcPts val="500"/>
              </a:spcBef>
              <a:spcAft>
                <a:spcPts val="0"/>
              </a:spcAft>
              <a:buClr>
                <a:schemeClr val="dk1"/>
              </a:buClr>
              <a:buSzPts val="2400"/>
              <a:buChar char="•"/>
            </a:pPr>
            <a:r>
              <a:rPr lang="en-US"/>
              <a:t>Because TickReader calls the TickWriter and TickerTape it is not very re-usable</a:t>
            </a:r>
            <a:endParaRPr/>
          </a:p>
          <a:p>
            <a:pPr indent="-228600" lvl="1" marL="685800" rtl="0" algn="l">
              <a:lnSpc>
                <a:spcPct val="90000"/>
              </a:lnSpc>
              <a:spcBef>
                <a:spcPts val="500"/>
              </a:spcBef>
              <a:spcAft>
                <a:spcPts val="0"/>
              </a:spcAft>
              <a:buClr>
                <a:schemeClr val="dk1"/>
              </a:buClr>
              <a:buSzPts val="2400"/>
              <a:buChar char="•"/>
            </a:pPr>
            <a:r>
              <a:rPr lang="en-US"/>
              <a:t>Every TickReader must have an associated TickWriter and TickerTape</a:t>
            </a:r>
            <a:endParaRPr/>
          </a:p>
        </p:txBody>
      </p:sp>
      <p:pic>
        <p:nvPicPr>
          <p:cNvPr id="306" name="Google Shape;306;p47"/>
          <p:cNvPicPr preferRelativeResize="0"/>
          <p:nvPr/>
        </p:nvPicPr>
        <p:blipFill rotWithShape="1">
          <a:blip r:embed="rId3">
            <a:alphaModFix/>
          </a:blip>
          <a:srcRect b="0" l="0" r="0" t="0"/>
          <a:stretch/>
        </p:blipFill>
        <p:spPr>
          <a:xfrm>
            <a:off x="3652139" y="1690688"/>
            <a:ext cx="4887722" cy="311036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Trading System Example (cont.)</a:t>
            </a:r>
            <a:endParaRPr/>
          </a:p>
        </p:txBody>
      </p:sp>
      <p:sp>
        <p:nvSpPr>
          <p:cNvPr id="312" name="Google Shape;312;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Better Design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Advantages:</a:t>
            </a:r>
            <a:endParaRPr/>
          </a:p>
          <a:p>
            <a:pPr indent="-228600" lvl="1" marL="685800" rtl="0" algn="l">
              <a:lnSpc>
                <a:spcPct val="90000"/>
              </a:lnSpc>
              <a:spcBef>
                <a:spcPts val="500"/>
              </a:spcBef>
              <a:spcAft>
                <a:spcPts val="0"/>
              </a:spcAft>
              <a:buClr>
                <a:schemeClr val="dk1"/>
              </a:buClr>
              <a:buSzPts val="2400"/>
              <a:buChar char="•"/>
            </a:pPr>
            <a:r>
              <a:rPr lang="en-US"/>
              <a:t>A TickReader need only have a list of (zero or more) TickListener objects that it will inform</a:t>
            </a:r>
            <a:endParaRPr/>
          </a:p>
        </p:txBody>
      </p:sp>
      <p:pic>
        <p:nvPicPr>
          <p:cNvPr id="313" name="Google Shape;313;p48"/>
          <p:cNvPicPr preferRelativeResize="0"/>
          <p:nvPr/>
        </p:nvPicPr>
        <p:blipFill rotWithShape="1">
          <a:blip r:embed="rId3">
            <a:alphaModFix/>
          </a:blip>
          <a:srcRect b="0" l="0" r="0" t="0"/>
          <a:stretch/>
        </p:blipFill>
        <p:spPr>
          <a:xfrm>
            <a:off x="3754623" y="1690688"/>
            <a:ext cx="4682754" cy="277790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Observer Pattern</a:t>
            </a:r>
            <a:endParaRPr/>
          </a:p>
        </p:txBody>
      </p:sp>
      <p:sp>
        <p:nvSpPr>
          <p:cNvPr id="319" name="Google Shape;319;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Also known as Listener or Publish-Subscribe Pattern</a:t>
            </a:r>
            <a:endParaRPr/>
          </a:p>
          <a:p>
            <a:pPr indent="-228600" lvl="0" marL="228600" rtl="0" algn="l">
              <a:lnSpc>
                <a:spcPct val="90000"/>
              </a:lnSpc>
              <a:spcBef>
                <a:spcPts val="1000"/>
              </a:spcBef>
              <a:spcAft>
                <a:spcPts val="0"/>
              </a:spcAft>
              <a:buClr>
                <a:schemeClr val="dk1"/>
              </a:buClr>
              <a:buSzPts val="2800"/>
              <a:buChar char="•"/>
            </a:pPr>
            <a:r>
              <a:rPr lang="en-US"/>
              <a:t>Intent:</a:t>
            </a:r>
            <a:endParaRPr/>
          </a:p>
          <a:p>
            <a:pPr indent="-228600" lvl="1" marL="685800" rtl="0" algn="l">
              <a:lnSpc>
                <a:spcPct val="90000"/>
              </a:lnSpc>
              <a:spcBef>
                <a:spcPts val="500"/>
              </a:spcBef>
              <a:spcAft>
                <a:spcPts val="0"/>
              </a:spcAft>
              <a:buClr>
                <a:schemeClr val="dk1"/>
              </a:buClr>
              <a:buSzPts val="2400"/>
              <a:buChar char="•"/>
            </a:pPr>
            <a:r>
              <a:rPr lang="en-US"/>
              <a:t>Define a </a:t>
            </a:r>
            <a:r>
              <a:rPr b="1" lang="en-US">
                <a:solidFill>
                  <a:srgbClr val="0070C0"/>
                </a:solidFill>
              </a:rPr>
              <a:t>one-to-many</a:t>
            </a:r>
            <a:r>
              <a:rPr lang="en-US"/>
              <a:t> dependency between objects so that when one object changes state, all of its dependents are notified</a:t>
            </a:r>
            <a:endParaRPr/>
          </a:p>
          <a:p>
            <a:pPr indent="-228600" lvl="0" marL="228600" rtl="0" algn="l">
              <a:lnSpc>
                <a:spcPct val="90000"/>
              </a:lnSpc>
              <a:spcBef>
                <a:spcPts val="1000"/>
              </a:spcBef>
              <a:spcAft>
                <a:spcPts val="0"/>
              </a:spcAft>
              <a:buClr>
                <a:schemeClr val="dk1"/>
              </a:buClr>
              <a:buSzPts val="2800"/>
              <a:buChar char="•"/>
            </a:pPr>
            <a:r>
              <a:rPr lang="en-US"/>
              <a:t>Participants:</a:t>
            </a:r>
            <a:endParaRPr/>
          </a:p>
          <a:p>
            <a:pPr indent="-228600" lvl="1" marL="685800" rtl="0" algn="l">
              <a:lnSpc>
                <a:spcPct val="90000"/>
              </a:lnSpc>
              <a:spcBef>
                <a:spcPts val="500"/>
              </a:spcBef>
              <a:spcAft>
                <a:spcPts val="0"/>
              </a:spcAft>
              <a:buClr>
                <a:schemeClr val="dk1"/>
              </a:buClr>
              <a:buSzPts val="2400"/>
              <a:buChar char="•"/>
            </a:pPr>
            <a:r>
              <a:rPr lang="en-US"/>
              <a:t>A subject</a:t>
            </a:r>
            <a:endParaRPr/>
          </a:p>
          <a:p>
            <a:pPr indent="-228600" lvl="1" marL="685800" rtl="0" algn="l">
              <a:lnSpc>
                <a:spcPct val="90000"/>
              </a:lnSpc>
              <a:spcBef>
                <a:spcPts val="500"/>
              </a:spcBef>
              <a:spcAft>
                <a:spcPts val="0"/>
              </a:spcAft>
              <a:buClr>
                <a:schemeClr val="dk1"/>
              </a:buClr>
              <a:buSzPts val="2400"/>
              <a:buChar char="•"/>
            </a:pPr>
            <a:r>
              <a:rPr lang="en-US"/>
              <a:t>Some observers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20" name="Google Shape;320;p49"/>
          <p:cNvPicPr preferRelativeResize="0"/>
          <p:nvPr/>
        </p:nvPicPr>
        <p:blipFill rotWithShape="1">
          <a:blip r:embed="rId3">
            <a:alphaModFix/>
          </a:blip>
          <a:srcRect b="0" l="0" r="0" t="0"/>
          <a:stretch/>
        </p:blipFill>
        <p:spPr>
          <a:xfrm>
            <a:off x="1307622" y="4707057"/>
            <a:ext cx="10046178" cy="238734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Observer Pattern (cont.)</a:t>
            </a:r>
            <a:endParaRPr/>
          </a:p>
        </p:txBody>
      </p:sp>
      <p:pic>
        <p:nvPicPr>
          <p:cNvPr id="326" name="Google Shape;326;p50"/>
          <p:cNvPicPr preferRelativeResize="0"/>
          <p:nvPr>
            <p:ph idx="1" type="body"/>
          </p:nvPr>
        </p:nvPicPr>
        <p:blipFill rotWithShape="1">
          <a:blip r:embed="rId3">
            <a:alphaModFix/>
          </a:blip>
          <a:srcRect b="0" l="0" r="0" t="0"/>
          <a:stretch/>
        </p:blipFill>
        <p:spPr>
          <a:xfrm>
            <a:off x="1870667" y="1424492"/>
            <a:ext cx="8450665" cy="558062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Complete Example</a:t>
            </a:r>
            <a:endParaRPr/>
          </a:p>
        </p:txBody>
      </p:sp>
      <p:sp>
        <p:nvSpPr>
          <p:cNvPr id="332" name="Google Shape;33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Silly Text Processor:</a:t>
            </a:r>
            <a:endParaRPr/>
          </a:p>
          <a:p>
            <a:pPr indent="-228600" lvl="1" marL="685800" rtl="0" algn="l">
              <a:lnSpc>
                <a:spcPct val="90000"/>
              </a:lnSpc>
              <a:spcBef>
                <a:spcPts val="500"/>
              </a:spcBef>
              <a:spcAft>
                <a:spcPts val="0"/>
              </a:spcAft>
              <a:buClr>
                <a:schemeClr val="dk1"/>
              </a:buClr>
              <a:buSzPts val="2400"/>
              <a:buChar char="•"/>
            </a:pPr>
            <a:r>
              <a:rPr lang="en-US"/>
              <a:t>Counts the number of words that start with an uppercase letter</a:t>
            </a:r>
            <a:endParaRPr/>
          </a:p>
          <a:p>
            <a:pPr indent="-228600" lvl="1" marL="685800" rtl="0" algn="l">
              <a:lnSpc>
                <a:spcPct val="90000"/>
              </a:lnSpc>
              <a:spcBef>
                <a:spcPts val="500"/>
              </a:spcBef>
              <a:spcAft>
                <a:spcPts val="0"/>
              </a:spcAft>
              <a:buClr>
                <a:schemeClr val="dk1"/>
              </a:buClr>
              <a:buSzPts val="2400"/>
              <a:buChar char="•"/>
            </a:pPr>
            <a:r>
              <a:rPr lang="en-US"/>
              <a:t>Save the lines to a file</a:t>
            </a:r>
            <a:endParaRPr/>
          </a:p>
          <a:p>
            <a:pPr indent="-228600" lvl="1" marL="685800" rtl="0" algn="l">
              <a:lnSpc>
                <a:spcPct val="90000"/>
              </a:lnSpc>
              <a:spcBef>
                <a:spcPts val="500"/>
              </a:spcBef>
              <a:spcAft>
                <a:spcPts val="0"/>
              </a:spcAft>
              <a:buClr>
                <a:schemeClr val="dk1"/>
              </a:buClr>
              <a:buSzPts val="2400"/>
              <a:buChar char="•"/>
            </a:pPr>
            <a:r>
              <a:rPr lang="en-US"/>
              <a:t>Shows the progress (e.g., then number of lines processed)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Iterator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Complete Example (cont.)</a:t>
            </a:r>
            <a:endParaRPr/>
          </a:p>
        </p:txBody>
      </p:sp>
      <p:sp>
        <p:nvSpPr>
          <p:cNvPr id="338" name="Google Shape;338;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Bad Design</a:t>
            </a:r>
            <a:endParaRPr/>
          </a:p>
        </p:txBody>
      </p:sp>
      <p:pic>
        <p:nvPicPr>
          <p:cNvPr id="339" name="Google Shape;339;p52"/>
          <p:cNvPicPr preferRelativeResize="0"/>
          <p:nvPr/>
        </p:nvPicPr>
        <p:blipFill rotWithShape="1">
          <a:blip r:embed="rId3">
            <a:alphaModFix/>
          </a:blip>
          <a:srcRect b="0" l="0" r="0" t="0"/>
          <a:stretch/>
        </p:blipFill>
        <p:spPr>
          <a:xfrm>
            <a:off x="3586052" y="2447349"/>
            <a:ext cx="4855924" cy="295866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Complete Example (cont.)</a:t>
            </a:r>
            <a:endParaRPr/>
          </a:p>
        </p:txBody>
      </p:sp>
      <p:sp>
        <p:nvSpPr>
          <p:cNvPr id="345" name="Google Shape;345;p53"/>
          <p:cNvSpPr txBox="1"/>
          <p:nvPr>
            <p:ph idx="1" type="body"/>
          </p:nvPr>
        </p:nvSpPr>
        <p:spPr>
          <a:xfrm>
            <a:off x="838200" y="1825625"/>
            <a:ext cx="10515600" cy="478619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US" sz="2590"/>
              <a:t>A Better Design</a:t>
            </a:r>
            <a:endParaRPr/>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Char char="•"/>
            </a:pPr>
            <a:r>
              <a:rPr lang="en-US" sz="2590"/>
              <a:t>This design is better</a:t>
            </a:r>
            <a:endParaRPr/>
          </a:p>
          <a:p>
            <a:pPr indent="-228600" lvl="0" marL="228600" rtl="0" algn="l">
              <a:lnSpc>
                <a:spcPct val="80000"/>
              </a:lnSpc>
              <a:spcBef>
                <a:spcPts val="1000"/>
              </a:spcBef>
              <a:spcAft>
                <a:spcPts val="0"/>
              </a:spcAft>
              <a:buClr>
                <a:schemeClr val="dk1"/>
              </a:buClr>
              <a:buSzPts val="2590"/>
              <a:buChar char="•"/>
            </a:pPr>
            <a:r>
              <a:rPr lang="en-US" sz="2590"/>
              <a:t>It is, however, too tightly coupled</a:t>
            </a:r>
            <a:endParaRPr/>
          </a:p>
          <a:p>
            <a:pPr indent="0" lvl="0" marL="0" rtl="0" algn="l">
              <a:lnSpc>
                <a:spcPct val="80000"/>
              </a:lnSpc>
              <a:spcBef>
                <a:spcPts val="1000"/>
              </a:spcBef>
              <a:spcAft>
                <a:spcPts val="0"/>
              </a:spcAft>
              <a:buClr>
                <a:schemeClr val="dk1"/>
              </a:buClr>
              <a:buSzPts val="2590"/>
              <a:buNone/>
            </a:pPr>
            <a:r>
              <a:t/>
            </a:r>
            <a:endParaRPr sz="2590"/>
          </a:p>
        </p:txBody>
      </p:sp>
      <p:pic>
        <p:nvPicPr>
          <p:cNvPr id="346" name="Google Shape;346;p53"/>
          <p:cNvPicPr preferRelativeResize="0"/>
          <p:nvPr/>
        </p:nvPicPr>
        <p:blipFill rotWithShape="1">
          <a:blip r:embed="rId3">
            <a:alphaModFix/>
          </a:blip>
          <a:srcRect b="0" l="0" r="0" t="0"/>
          <a:stretch/>
        </p:blipFill>
        <p:spPr>
          <a:xfrm>
            <a:off x="2388893" y="2346186"/>
            <a:ext cx="8191760" cy="308997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Complete Example (cont.)</a:t>
            </a:r>
            <a:endParaRPr/>
          </a:p>
        </p:txBody>
      </p:sp>
      <p:sp>
        <p:nvSpPr>
          <p:cNvPr id="352" name="Google Shape;352;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Using the Observer Pattern</a:t>
            </a:r>
            <a:endParaRPr/>
          </a:p>
        </p:txBody>
      </p:sp>
      <p:pic>
        <p:nvPicPr>
          <p:cNvPr id="353" name="Google Shape;353;p54"/>
          <p:cNvPicPr preferRelativeResize="0"/>
          <p:nvPr/>
        </p:nvPicPr>
        <p:blipFill rotWithShape="1">
          <a:blip r:embed="rId3">
            <a:alphaModFix/>
          </a:blip>
          <a:srcRect b="0" l="0" r="0" t="0"/>
          <a:stretch/>
        </p:blipFill>
        <p:spPr>
          <a:xfrm>
            <a:off x="1688437" y="2247900"/>
            <a:ext cx="9277350" cy="4610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Decorator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364" name="Google Shape;364;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Adding Capabilities to a Class:</a:t>
            </a:r>
            <a:endParaRPr/>
          </a:p>
          <a:p>
            <a:pPr indent="-228600" lvl="1" marL="685800" rtl="0" algn="l">
              <a:lnSpc>
                <a:spcPct val="90000"/>
              </a:lnSpc>
              <a:spcBef>
                <a:spcPts val="500"/>
              </a:spcBef>
              <a:spcAft>
                <a:spcPts val="0"/>
              </a:spcAft>
              <a:buClr>
                <a:schemeClr val="dk1"/>
              </a:buClr>
              <a:buSzPts val="2400"/>
              <a:buChar char="•"/>
            </a:pPr>
            <a:r>
              <a:rPr lang="en-US"/>
              <a:t>Specialization</a:t>
            </a:r>
            <a:endParaRPr/>
          </a:p>
          <a:p>
            <a:pPr indent="-228600" lvl="0" marL="228600" rtl="0" algn="l">
              <a:lnSpc>
                <a:spcPct val="90000"/>
              </a:lnSpc>
              <a:spcBef>
                <a:spcPts val="1000"/>
              </a:spcBef>
              <a:spcAft>
                <a:spcPts val="0"/>
              </a:spcAft>
              <a:buClr>
                <a:schemeClr val="dk1"/>
              </a:buClr>
              <a:buSzPts val="2800"/>
              <a:buChar char="•"/>
            </a:pPr>
            <a:r>
              <a:rPr lang="en-US"/>
              <a:t>Adding Capabilities to an Object:</a:t>
            </a:r>
            <a:endParaRPr/>
          </a:p>
          <a:p>
            <a:pPr indent="-228600" lvl="1" marL="685800" rtl="0" algn="l">
              <a:lnSpc>
                <a:spcPct val="90000"/>
              </a:lnSpc>
              <a:spcBef>
                <a:spcPts val="500"/>
              </a:spcBef>
              <a:spcAft>
                <a:spcPts val="0"/>
              </a:spcAft>
              <a:buClr>
                <a:schemeClr val="dk1"/>
              </a:buClr>
              <a:buSzPts val="2400"/>
              <a:buChar char="•"/>
            </a:pPr>
            <a:r>
              <a:rPr lang="en-US"/>
              <a:t>Needs to be done "dynamically" (i.e., at run time)</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Borders, etc.. on GUI components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Model of the Decorator Pattern</a:t>
            </a:r>
            <a:endParaRPr/>
          </a:p>
        </p:txBody>
      </p:sp>
      <p:pic>
        <p:nvPicPr>
          <p:cNvPr id="370" name="Google Shape;370;p57"/>
          <p:cNvPicPr preferRelativeResize="0"/>
          <p:nvPr>
            <p:ph idx="1" type="body"/>
          </p:nvPr>
        </p:nvPicPr>
        <p:blipFill rotWithShape="1">
          <a:blip r:embed="rId3">
            <a:alphaModFix/>
          </a:blip>
          <a:srcRect b="0" l="0" r="0" t="0"/>
          <a:stretch/>
        </p:blipFill>
        <p:spPr>
          <a:xfrm>
            <a:off x="206525" y="0"/>
            <a:ext cx="11736004" cy="675413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Abstract Classes</a:t>
            </a:r>
            <a:endParaRPr/>
          </a:p>
        </p:txBody>
      </p:sp>
      <p:sp>
        <p:nvSpPr>
          <p:cNvPr id="376" name="Google Shape;376;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3200"/>
              <a:buChar char="•"/>
            </a:pPr>
            <a:r>
              <a:rPr lang="en-US" sz="3200"/>
              <a:t>An abstract class is a class that is declared </a:t>
            </a:r>
            <a:r>
              <a:rPr lang="en-US" sz="3200">
                <a:latin typeface="Calibri"/>
                <a:ea typeface="Calibri"/>
                <a:cs typeface="Calibri"/>
                <a:sym typeface="Calibri"/>
              </a:rPr>
              <a:t>abstract</a:t>
            </a:r>
            <a:endParaRPr/>
          </a:p>
          <a:p>
            <a:pPr indent="-228600" lvl="1" marL="685800" rtl="0" algn="l">
              <a:lnSpc>
                <a:spcPct val="80000"/>
              </a:lnSpc>
              <a:spcBef>
                <a:spcPts val="500"/>
              </a:spcBef>
              <a:spcAft>
                <a:spcPts val="0"/>
              </a:spcAft>
              <a:buClr>
                <a:schemeClr val="dk1"/>
              </a:buClr>
              <a:buSzPts val="2800"/>
              <a:buChar char="•"/>
            </a:pPr>
            <a:r>
              <a:rPr lang="en-US" sz="2800"/>
              <a:t>it may or may not include abstract methods</a:t>
            </a:r>
            <a:endParaRPr/>
          </a:p>
          <a:p>
            <a:pPr indent="-228600" lvl="2" marL="1143000" rtl="0" algn="l">
              <a:lnSpc>
                <a:spcPct val="80000"/>
              </a:lnSpc>
              <a:spcBef>
                <a:spcPts val="500"/>
              </a:spcBef>
              <a:spcAft>
                <a:spcPts val="0"/>
              </a:spcAft>
              <a:buClr>
                <a:schemeClr val="dk1"/>
              </a:buClr>
              <a:buSzPts val="2400"/>
              <a:buChar char="•"/>
            </a:pPr>
            <a:r>
              <a:rPr lang="en-US" sz="2400"/>
              <a:t>An abstract method is a method that is declared without an implementation (without braces, and followed by a semicolon), like this:</a:t>
            </a:r>
            <a:endParaRPr/>
          </a:p>
          <a:p>
            <a:pPr indent="0" lvl="2" marL="914400" rtl="0" algn="l">
              <a:lnSpc>
                <a:spcPct val="80000"/>
              </a:lnSpc>
              <a:spcBef>
                <a:spcPts val="500"/>
              </a:spcBef>
              <a:spcAft>
                <a:spcPts val="0"/>
              </a:spcAft>
              <a:buClr>
                <a:schemeClr val="dk1"/>
              </a:buClr>
              <a:buSzPts val="2400"/>
              <a:buNone/>
            </a:pPr>
            <a:r>
              <a:rPr lang="en-US" sz="2400"/>
              <a:t>	abstract void moveTo(double deltaX, double deltaY);</a:t>
            </a:r>
            <a:endParaRPr/>
          </a:p>
          <a:p>
            <a:pPr indent="-228600" lvl="1" marL="685800" rtl="0" algn="l">
              <a:lnSpc>
                <a:spcPct val="80000"/>
              </a:lnSpc>
              <a:spcBef>
                <a:spcPts val="500"/>
              </a:spcBef>
              <a:spcAft>
                <a:spcPts val="0"/>
              </a:spcAft>
              <a:buClr>
                <a:schemeClr val="dk1"/>
              </a:buClr>
              <a:buSzPts val="2800"/>
              <a:buChar char="•"/>
            </a:pPr>
            <a:r>
              <a:rPr lang="en-US" sz="2800"/>
              <a:t>If a class includes abstract methods, then the class itself must be declared abstract</a:t>
            </a:r>
            <a:endParaRPr/>
          </a:p>
          <a:p>
            <a:pPr indent="-228600" lvl="1" marL="685800" rtl="0" algn="l">
              <a:lnSpc>
                <a:spcPct val="80000"/>
              </a:lnSpc>
              <a:spcBef>
                <a:spcPts val="500"/>
              </a:spcBef>
              <a:spcAft>
                <a:spcPts val="0"/>
              </a:spcAft>
              <a:buClr>
                <a:schemeClr val="dk1"/>
              </a:buClr>
              <a:buSzPts val="2800"/>
              <a:buChar char="•"/>
            </a:pPr>
            <a:r>
              <a:rPr lang="en-US" sz="2800"/>
              <a:t>When an abstract class is subclassed, the subclass usually provides implementations for all of the abstract methods in its parent class. However, if it does not, then the subclass must also be declared abstract.</a:t>
            </a:r>
            <a:endParaRPr/>
          </a:p>
          <a:p>
            <a:pPr indent="-76200" lvl="1" marL="685800" rtl="0" algn="l">
              <a:lnSpc>
                <a:spcPct val="80000"/>
              </a:lnSpc>
              <a:spcBef>
                <a:spcPts val="500"/>
              </a:spcBef>
              <a:spcAft>
                <a:spcPts val="0"/>
              </a:spcAft>
              <a:buClr>
                <a:schemeClr val="dk1"/>
              </a:buClr>
              <a:buSzPts val="24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Abstract classes vs. Interfaces</a:t>
            </a:r>
            <a:endParaRPr/>
          </a:p>
        </p:txBody>
      </p:sp>
      <p:sp>
        <p:nvSpPr>
          <p:cNvPr id="382" name="Google Shape;382;p59"/>
          <p:cNvSpPr txBox="1"/>
          <p:nvPr>
            <p:ph idx="1" type="body"/>
          </p:nvPr>
        </p:nvSpPr>
        <p:spPr>
          <a:xfrm>
            <a:off x="838200" y="1528763"/>
            <a:ext cx="10515600" cy="4648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Use abstract classes if:</a:t>
            </a:r>
            <a:endParaRPr/>
          </a:p>
          <a:p>
            <a:pPr indent="-228600" lvl="1" marL="685800" rtl="0" algn="l">
              <a:lnSpc>
                <a:spcPct val="90000"/>
              </a:lnSpc>
              <a:spcBef>
                <a:spcPts val="500"/>
              </a:spcBef>
              <a:spcAft>
                <a:spcPts val="0"/>
              </a:spcAft>
              <a:buClr>
                <a:schemeClr val="dk1"/>
              </a:buClr>
              <a:buSzPts val="2400"/>
              <a:buChar char="•"/>
            </a:pPr>
            <a:r>
              <a:rPr lang="en-US"/>
              <a:t>You want to share code among several closely related classes.</a:t>
            </a:r>
            <a:endParaRPr/>
          </a:p>
          <a:p>
            <a:pPr indent="-228600" lvl="1" marL="685800" rtl="0" algn="l">
              <a:lnSpc>
                <a:spcPct val="90000"/>
              </a:lnSpc>
              <a:spcBef>
                <a:spcPts val="500"/>
              </a:spcBef>
              <a:spcAft>
                <a:spcPts val="0"/>
              </a:spcAft>
              <a:buClr>
                <a:schemeClr val="dk1"/>
              </a:buClr>
              <a:buSzPts val="2400"/>
              <a:buChar char="•"/>
            </a:pPr>
            <a:r>
              <a:rPr lang="en-US"/>
              <a:t>You expect that classes that extend your abstract class have many common methods or fields, or require access modifiers other than public (such as protected and private).</a:t>
            </a:r>
            <a:endParaRPr/>
          </a:p>
          <a:p>
            <a:pPr indent="-228600" lvl="1" marL="685800" rtl="0" algn="l">
              <a:lnSpc>
                <a:spcPct val="90000"/>
              </a:lnSpc>
              <a:spcBef>
                <a:spcPts val="500"/>
              </a:spcBef>
              <a:spcAft>
                <a:spcPts val="0"/>
              </a:spcAft>
              <a:buClr>
                <a:schemeClr val="dk1"/>
              </a:buClr>
              <a:buSzPts val="2400"/>
              <a:buChar char="•"/>
            </a:pPr>
            <a:r>
              <a:rPr lang="en-US"/>
              <a:t>You want to declare non-static or non-final fields. This enables you to define methods that can access and modify the state of the object to which they belong.</a:t>
            </a:r>
            <a:endParaRPr/>
          </a:p>
          <a:p>
            <a:pPr indent="-228600" lvl="1" marL="685800" rtl="0" algn="l">
              <a:lnSpc>
                <a:spcPct val="90000"/>
              </a:lnSpc>
              <a:spcBef>
                <a:spcPts val="500"/>
              </a:spcBef>
              <a:spcAft>
                <a:spcPts val="0"/>
              </a:spcAft>
              <a:buClr>
                <a:schemeClr val="dk1"/>
              </a:buClr>
              <a:buSzPts val="2400"/>
              <a:buChar char="•"/>
            </a:pPr>
            <a:r>
              <a:rPr lang="en-US"/>
              <a:t>An example of an abstract class in the JDK is AbstractMap, which is part of the Collections Framework. Its subclasses (which include HashMap, TreeMap, and ConcurrentHashMap) share many methods (including get, put, isEmpty, containsKey, and containsValue) that AbstractMap defines.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Abstract classes vs. Interfaces</a:t>
            </a:r>
            <a:endParaRPr/>
          </a:p>
        </p:txBody>
      </p:sp>
      <p:sp>
        <p:nvSpPr>
          <p:cNvPr id="388" name="Google Shape;388;p60"/>
          <p:cNvSpPr txBox="1"/>
          <p:nvPr>
            <p:ph idx="2" type="body"/>
          </p:nvPr>
        </p:nvSpPr>
        <p:spPr>
          <a:xfrm>
            <a:off x="838200" y="1528763"/>
            <a:ext cx="10515600" cy="4648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Use interfaces if:</a:t>
            </a:r>
            <a:endParaRPr/>
          </a:p>
          <a:p>
            <a:pPr indent="-228600" lvl="1" marL="685800" rtl="0" algn="l">
              <a:lnSpc>
                <a:spcPct val="90000"/>
              </a:lnSpc>
              <a:spcBef>
                <a:spcPts val="500"/>
              </a:spcBef>
              <a:spcAft>
                <a:spcPts val="0"/>
              </a:spcAft>
              <a:buClr>
                <a:schemeClr val="dk1"/>
              </a:buClr>
              <a:buSzPts val="2400"/>
              <a:buChar char="•"/>
            </a:pPr>
            <a:r>
              <a:rPr lang="en-US"/>
              <a:t>You expect that unrelated classes would implement your interface. For example, the interfaces Comparable and Cloneable are implemented by many unrelated classes.</a:t>
            </a:r>
            <a:endParaRPr/>
          </a:p>
          <a:p>
            <a:pPr indent="-228600" lvl="1" marL="685800" rtl="0" algn="l">
              <a:lnSpc>
                <a:spcPct val="90000"/>
              </a:lnSpc>
              <a:spcBef>
                <a:spcPts val="500"/>
              </a:spcBef>
              <a:spcAft>
                <a:spcPts val="0"/>
              </a:spcAft>
              <a:buClr>
                <a:schemeClr val="dk1"/>
              </a:buClr>
              <a:buSzPts val="2400"/>
              <a:buChar char="•"/>
            </a:pPr>
            <a:r>
              <a:rPr lang="en-US"/>
              <a:t>You want to specify the behavior of a particular data type, but not concerned about who implements its behavior.</a:t>
            </a:r>
            <a:endParaRPr/>
          </a:p>
          <a:p>
            <a:pPr indent="-228600" lvl="1" marL="685800" rtl="0" algn="l">
              <a:lnSpc>
                <a:spcPct val="90000"/>
              </a:lnSpc>
              <a:spcBef>
                <a:spcPts val="500"/>
              </a:spcBef>
              <a:spcAft>
                <a:spcPts val="0"/>
              </a:spcAft>
              <a:buClr>
                <a:schemeClr val="dk1"/>
              </a:buClr>
              <a:buSzPts val="2400"/>
              <a:buChar char="•"/>
            </a:pPr>
            <a:r>
              <a:rPr lang="en-US"/>
              <a:t>You want to take advantage of multiple inheritance of type.</a:t>
            </a:r>
            <a:endParaRPr/>
          </a:p>
          <a:p>
            <a:pPr indent="-228600" lvl="1" marL="685800" rtl="0" algn="l">
              <a:lnSpc>
                <a:spcPct val="90000"/>
              </a:lnSpc>
              <a:spcBef>
                <a:spcPts val="500"/>
              </a:spcBef>
              <a:spcAft>
                <a:spcPts val="0"/>
              </a:spcAft>
              <a:buClr>
                <a:schemeClr val="dk1"/>
              </a:buClr>
              <a:buSzPts val="2400"/>
              <a:buChar char="•"/>
            </a:pPr>
            <a:r>
              <a:rPr lang="en-US"/>
              <a:t>An example of a class in the JDK that implements several interfaces is HashMap, which implements the interfaces Serializable, Cloneable, and Map&lt;K, V&gt;. An instance of HashMap can be cloned, is serializable (which means that it can be converted into a byte stream; see the section Serializable Objects), and has the functionality of a map.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a:t>
            </a:r>
            <a:endParaRPr/>
          </a:p>
        </p:txBody>
      </p:sp>
      <p:pic>
        <p:nvPicPr>
          <p:cNvPr id="394" name="Google Shape;394;p61"/>
          <p:cNvPicPr preferRelativeResize="0"/>
          <p:nvPr>
            <p:ph idx="1" type="body"/>
          </p:nvPr>
        </p:nvPicPr>
        <p:blipFill rotWithShape="1">
          <a:blip r:embed="rId3">
            <a:alphaModFix/>
          </a:blip>
          <a:srcRect b="0" l="0" r="0" t="0"/>
          <a:stretch/>
        </p:blipFill>
        <p:spPr>
          <a:xfrm>
            <a:off x="3848519" y="0"/>
            <a:ext cx="7325248" cy="67845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111" name="Google Shape;1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Computers vs. Calculators:</a:t>
            </a:r>
            <a:endParaRPr/>
          </a:p>
          <a:p>
            <a:pPr indent="-228600" lvl="1" marL="685800" rtl="0" algn="l">
              <a:lnSpc>
                <a:spcPct val="90000"/>
              </a:lnSpc>
              <a:spcBef>
                <a:spcPts val="500"/>
              </a:spcBef>
              <a:spcAft>
                <a:spcPts val="0"/>
              </a:spcAft>
              <a:buClr>
                <a:schemeClr val="dk1"/>
              </a:buClr>
              <a:buSzPts val="2400"/>
              <a:buChar char="•"/>
            </a:pPr>
            <a:r>
              <a:rPr lang="en-US"/>
              <a:t>Computers can perform the same operation many times</a:t>
            </a:r>
            <a:endParaRPr/>
          </a:p>
          <a:p>
            <a:pPr indent="-228600" lvl="0" marL="228600" rtl="0" algn="l">
              <a:lnSpc>
                <a:spcPct val="90000"/>
              </a:lnSpc>
              <a:spcBef>
                <a:spcPts val="1000"/>
              </a:spcBef>
              <a:spcAft>
                <a:spcPts val="0"/>
              </a:spcAft>
              <a:buClr>
                <a:schemeClr val="dk1"/>
              </a:buClr>
              <a:buSzPts val="2800"/>
              <a:buChar char="•"/>
            </a:pPr>
            <a:r>
              <a:rPr lang="en-US"/>
              <a:t>Programming Languages:</a:t>
            </a:r>
            <a:endParaRPr/>
          </a:p>
          <a:p>
            <a:pPr indent="-228600" lvl="1" marL="685800" rtl="0" algn="l">
              <a:lnSpc>
                <a:spcPct val="90000"/>
              </a:lnSpc>
              <a:spcBef>
                <a:spcPts val="500"/>
              </a:spcBef>
              <a:spcAft>
                <a:spcPts val="0"/>
              </a:spcAft>
              <a:buClr>
                <a:schemeClr val="dk1"/>
              </a:buClr>
              <a:buSzPts val="2400"/>
              <a:buChar char="•"/>
            </a:pPr>
            <a:r>
              <a:rPr lang="en-US"/>
              <a:t>Harness this power using loops</a:t>
            </a:r>
            <a:endParaRPr/>
          </a:p>
          <a:p>
            <a:pPr indent="-228600" lvl="0" marL="228600" rtl="0" algn="l">
              <a:lnSpc>
                <a:spcPct val="90000"/>
              </a:lnSpc>
              <a:spcBef>
                <a:spcPts val="1000"/>
              </a:spcBef>
              <a:spcAft>
                <a:spcPts val="0"/>
              </a:spcAft>
              <a:buClr>
                <a:schemeClr val="dk1"/>
              </a:buClr>
              <a:buSzPts val="2800"/>
              <a:buChar char="•"/>
            </a:pPr>
            <a:r>
              <a:rPr lang="en-US"/>
              <a:t>A Problem:</a:t>
            </a:r>
            <a:endParaRPr/>
          </a:p>
          <a:p>
            <a:pPr indent="-228600" lvl="1" marL="685800" rtl="0" algn="l">
              <a:lnSpc>
                <a:spcPct val="90000"/>
              </a:lnSpc>
              <a:spcBef>
                <a:spcPts val="500"/>
              </a:spcBef>
              <a:spcAft>
                <a:spcPts val="0"/>
              </a:spcAft>
              <a:buClr>
                <a:schemeClr val="dk1"/>
              </a:buClr>
              <a:buSzPts val="2400"/>
              <a:buChar char="•"/>
            </a:pPr>
            <a:r>
              <a:rPr lang="en-US"/>
              <a:t>Traditional looping requires an understanding of the structure of the "aggregate"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 (cont.)</a:t>
            </a:r>
            <a:endParaRPr/>
          </a:p>
        </p:txBody>
      </p:sp>
      <p:sp>
        <p:nvSpPr>
          <p:cNvPr id="400" name="Google Shape;400;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Implementation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Alternative Implementation</a:t>
            </a:r>
            <a:endParaRPr/>
          </a:p>
        </p:txBody>
      </p:sp>
      <p:sp>
        <p:nvSpPr>
          <p:cNvPr id="406" name="Google Shape;406;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Issue:</a:t>
            </a:r>
            <a:endParaRPr/>
          </a:p>
          <a:p>
            <a:pPr indent="-228600" lvl="1" marL="685800" rtl="0" algn="l">
              <a:lnSpc>
                <a:spcPct val="90000"/>
              </a:lnSpc>
              <a:spcBef>
                <a:spcPts val="500"/>
              </a:spcBef>
              <a:spcAft>
                <a:spcPts val="0"/>
              </a:spcAft>
              <a:buClr>
                <a:schemeClr val="dk1"/>
              </a:buClr>
              <a:buSzPts val="2400"/>
              <a:buChar char="•"/>
            </a:pPr>
            <a:r>
              <a:rPr lang="en-US"/>
              <a:t>You need to decorate a class that does not implement an explicit interface</a:t>
            </a:r>
            <a:endParaRPr/>
          </a:p>
          <a:p>
            <a:pPr indent="-228600" lvl="0" marL="228600" rtl="0" algn="l">
              <a:lnSpc>
                <a:spcPct val="90000"/>
              </a:lnSpc>
              <a:spcBef>
                <a:spcPts val="1000"/>
              </a:spcBef>
              <a:spcAft>
                <a:spcPts val="0"/>
              </a:spcAft>
              <a:buClr>
                <a:schemeClr val="dk1"/>
              </a:buClr>
              <a:buSzPts val="2800"/>
              <a:buChar char="•"/>
            </a:pPr>
            <a:r>
              <a:rPr lang="en-US"/>
              <a:t>The Resolution:</a:t>
            </a:r>
            <a:endParaRPr/>
          </a:p>
          <a:p>
            <a:pPr indent="-228600" lvl="1" marL="685800" rtl="0" algn="l">
              <a:lnSpc>
                <a:spcPct val="90000"/>
              </a:lnSpc>
              <a:spcBef>
                <a:spcPts val="500"/>
              </a:spcBef>
              <a:spcAft>
                <a:spcPts val="0"/>
              </a:spcAft>
              <a:buClr>
                <a:schemeClr val="dk1"/>
              </a:buClr>
              <a:buSzPts val="2400"/>
              <a:buChar char="•"/>
            </a:pPr>
            <a:r>
              <a:rPr lang="en-US"/>
              <a:t>Specialize the class to be decorated but still use delegation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Alternative Implementation (cont.)</a:t>
            </a:r>
            <a:endParaRPr/>
          </a:p>
        </p:txBody>
      </p:sp>
      <p:sp>
        <p:nvSpPr>
          <p:cNvPr id="412" name="Google Shape;412;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An Example</a:t>
            </a:r>
            <a:endParaRPr/>
          </a:p>
        </p:txBody>
      </p:sp>
      <p:pic>
        <p:nvPicPr>
          <p:cNvPr id="413" name="Google Shape;413;p64"/>
          <p:cNvPicPr preferRelativeResize="0"/>
          <p:nvPr/>
        </p:nvPicPr>
        <p:blipFill rotWithShape="1">
          <a:blip r:embed="rId3">
            <a:alphaModFix/>
          </a:blip>
          <a:srcRect b="0" l="0" r="0" t="0"/>
          <a:stretch/>
        </p:blipFill>
        <p:spPr>
          <a:xfrm>
            <a:off x="3523046" y="1699890"/>
            <a:ext cx="6193710" cy="460280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Strategy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424" name="Google Shape;424;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"Problem":</a:t>
            </a:r>
            <a:endParaRPr/>
          </a:p>
          <a:p>
            <a:pPr indent="-228600" lvl="1" marL="685800" rtl="0" algn="l">
              <a:lnSpc>
                <a:spcPct val="90000"/>
              </a:lnSpc>
              <a:spcBef>
                <a:spcPts val="500"/>
              </a:spcBef>
              <a:spcAft>
                <a:spcPts val="0"/>
              </a:spcAft>
              <a:buClr>
                <a:schemeClr val="dk1"/>
              </a:buClr>
              <a:buSzPts val="2400"/>
              <a:buChar char="•"/>
            </a:pPr>
            <a:r>
              <a:rPr lang="en-US"/>
              <a:t>Have a family of </a:t>
            </a:r>
            <a:r>
              <a:rPr i="1" lang="en-US"/>
              <a:t>interchangeable</a:t>
            </a:r>
            <a:r>
              <a:rPr lang="en-US"/>
              <a:t> algorithms for accomplishing the same objective</a:t>
            </a:r>
            <a:endParaRPr/>
          </a:p>
          <a:p>
            <a:pPr indent="-228600" lvl="0" marL="228600" rtl="0" algn="l">
              <a:lnSpc>
                <a:spcPct val="90000"/>
              </a:lnSpc>
              <a:spcBef>
                <a:spcPts val="1000"/>
              </a:spcBef>
              <a:spcAft>
                <a:spcPts val="0"/>
              </a:spcAft>
              <a:buClr>
                <a:schemeClr val="dk1"/>
              </a:buClr>
              <a:buSzPts val="2800"/>
              <a:buChar char="•"/>
            </a:pPr>
            <a:r>
              <a:rPr lang="en-US"/>
              <a:t>Examples:</a:t>
            </a:r>
            <a:endParaRPr/>
          </a:p>
          <a:p>
            <a:pPr indent="-228600" lvl="1" marL="685800" rtl="0" algn="l">
              <a:lnSpc>
                <a:spcPct val="90000"/>
              </a:lnSpc>
              <a:spcBef>
                <a:spcPts val="500"/>
              </a:spcBef>
              <a:spcAft>
                <a:spcPts val="0"/>
              </a:spcAft>
              <a:buClr>
                <a:schemeClr val="dk1"/>
              </a:buClr>
              <a:buSzPts val="2400"/>
              <a:buChar char="•"/>
            </a:pPr>
            <a:r>
              <a:rPr lang="en-US"/>
              <a:t>Different text formatting algorithms (e.g., for paragraph formatting in a word processor)</a:t>
            </a:r>
            <a:endParaRPr/>
          </a:p>
          <a:p>
            <a:pPr indent="-228600" lvl="1" marL="685800" rtl="0" algn="l">
              <a:lnSpc>
                <a:spcPct val="90000"/>
              </a:lnSpc>
              <a:spcBef>
                <a:spcPts val="500"/>
              </a:spcBef>
              <a:spcAft>
                <a:spcPts val="0"/>
              </a:spcAft>
              <a:buClr>
                <a:schemeClr val="dk1"/>
              </a:buClr>
              <a:buSzPts val="2400"/>
              <a:buChar char="•"/>
            </a:pPr>
            <a:r>
              <a:rPr lang="en-US"/>
              <a:t>Different metrics for finding the distance between, for example, colors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Model of the Strategy Pattern</a:t>
            </a:r>
            <a:endParaRPr/>
          </a:p>
        </p:txBody>
      </p:sp>
      <p:sp>
        <p:nvSpPr>
          <p:cNvPr id="430" name="Google Shape;430;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UML</a:t>
            </a:r>
            <a:endParaRPr/>
          </a:p>
        </p:txBody>
      </p:sp>
      <p:pic>
        <p:nvPicPr>
          <p:cNvPr id="431" name="Google Shape;431;p67"/>
          <p:cNvPicPr preferRelativeResize="0"/>
          <p:nvPr/>
        </p:nvPicPr>
        <p:blipFill rotWithShape="1">
          <a:blip r:embed="rId3">
            <a:alphaModFix/>
          </a:blip>
          <a:srcRect b="0" l="0" r="0" t="0"/>
          <a:stretch/>
        </p:blipFill>
        <p:spPr>
          <a:xfrm>
            <a:off x="1973071" y="2347912"/>
            <a:ext cx="8245858" cy="372129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 of the Strategy Pattern</a:t>
            </a:r>
            <a:endParaRPr/>
          </a:p>
        </p:txBody>
      </p:sp>
      <p:sp>
        <p:nvSpPr>
          <p:cNvPr id="437" name="Google Shape;437;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UML</a:t>
            </a:r>
            <a:endParaRPr/>
          </a:p>
        </p:txBody>
      </p:sp>
      <p:pic>
        <p:nvPicPr>
          <p:cNvPr id="438" name="Google Shape;438;p68"/>
          <p:cNvPicPr preferRelativeResize="0"/>
          <p:nvPr/>
        </p:nvPicPr>
        <p:blipFill rotWithShape="1">
          <a:blip r:embed="rId3">
            <a:alphaModFix/>
          </a:blip>
          <a:srcRect b="0" l="0" r="0" t="0"/>
          <a:stretch/>
        </p:blipFill>
        <p:spPr>
          <a:xfrm>
            <a:off x="533421" y="2276423"/>
            <a:ext cx="11125157" cy="440617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 (cont.)</a:t>
            </a:r>
            <a:endParaRPr/>
          </a:p>
        </p:txBody>
      </p:sp>
      <p:sp>
        <p:nvSpPr>
          <p:cNvPr id="444" name="Google Shape;444;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Implementation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Factory Method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455" name="Google Shape;455;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"Problem":</a:t>
            </a:r>
            <a:endParaRPr/>
          </a:p>
          <a:p>
            <a:pPr indent="-228600" lvl="1" marL="685800" rtl="0" algn="l">
              <a:lnSpc>
                <a:spcPct val="90000"/>
              </a:lnSpc>
              <a:spcBef>
                <a:spcPts val="500"/>
              </a:spcBef>
              <a:spcAft>
                <a:spcPts val="0"/>
              </a:spcAft>
              <a:buClr>
                <a:schemeClr val="dk1"/>
              </a:buClr>
              <a:buSzPts val="2400"/>
              <a:buChar char="•"/>
            </a:pPr>
            <a:r>
              <a:rPr lang="en-US"/>
              <a:t>A framework needs to standardize the architectural model for a range of applications, but allow for individual applications to define their own domain objects and provide for their instantiation.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Looping and Aggregates</a:t>
            </a:r>
            <a:endParaRPr/>
          </a:p>
        </p:txBody>
      </p:sp>
      <p:sp>
        <p:nvSpPr>
          <p:cNvPr id="117" name="Google Shape;1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Looping Over an Array</a:t>
            </a:r>
            <a:endParaRPr/>
          </a:p>
        </p:txBody>
      </p:sp>
      <p:pic>
        <p:nvPicPr>
          <p:cNvPr id="118" name="Google Shape;118;p18"/>
          <p:cNvPicPr preferRelativeResize="0"/>
          <p:nvPr/>
        </p:nvPicPr>
        <p:blipFill rotWithShape="1">
          <a:blip r:embed="rId3">
            <a:alphaModFix/>
          </a:blip>
          <a:srcRect b="0" l="0" r="0" t="0"/>
          <a:stretch/>
        </p:blipFill>
        <p:spPr>
          <a:xfrm>
            <a:off x="838200" y="2534448"/>
            <a:ext cx="10184780" cy="293369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Model</a:t>
            </a:r>
            <a:endParaRPr/>
          </a:p>
        </p:txBody>
      </p:sp>
      <p:pic>
        <p:nvPicPr>
          <p:cNvPr id="461" name="Google Shape;461;p72"/>
          <p:cNvPicPr preferRelativeResize="0"/>
          <p:nvPr>
            <p:ph idx="1" type="body"/>
          </p:nvPr>
        </p:nvPicPr>
        <p:blipFill rotWithShape="1">
          <a:blip r:embed="rId3">
            <a:alphaModFix/>
          </a:blip>
          <a:srcRect b="0" l="0" r="0" t="0"/>
          <a:stretch/>
        </p:blipFill>
        <p:spPr>
          <a:xfrm>
            <a:off x="2015131" y="1690688"/>
            <a:ext cx="8161737" cy="454218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Generic Example</a:t>
            </a:r>
            <a:endParaRPr/>
          </a:p>
        </p:txBody>
      </p:sp>
      <p:pic>
        <p:nvPicPr>
          <p:cNvPr id="467" name="Google Shape;467;p73"/>
          <p:cNvPicPr preferRelativeResize="0"/>
          <p:nvPr>
            <p:ph idx="1" type="body"/>
          </p:nvPr>
        </p:nvPicPr>
        <p:blipFill rotWithShape="1">
          <a:blip r:embed="rId3">
            <a:alphaModFix/>
          </a:blip>
          <a:srcRect b="0" l="0" r="0" t="0"/>
          <a:stretch/>
        </p:blipFill>
        <p:spPr>
          <a:xfrm>
            <a:off x="2675708" y="1690688"/>
            <a:ext cx="6840583" cy="471429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Specific Example</a:t>
            </a:r>
            <a:endParaRPr/>
          </a:p>
        </p:txBody>
      </p:sp>
      <p:sp>
        <p:nvSpPr>
          <p:cNvPr id="473" name="Google Shape;473;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DirectoryListing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To Recap</a:t>
            </a:r>
            <a:endParaRPr/>
          </a:p>
        </p:txBody>
      </p:sp>
      <p:sp>
        <p:nvSpPr>
          <p:cNvPr id="479" name="Google Shape;479;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Problems that factory method pattern can solve:</a:t>
            </a:r>
            <a:endParaRPr/>
          </a:p>
          <a:p>
            <a:pPr indent="-228600" lvl="1" marL="685800" rtl="0" algn="l">
              <a:lnSpc>
                <a:spcPct val="90000"/>
              </a:lnSpc>
              <a:spcBef>
                <a:spcPts val="500"/>
              </a:spcBef>
              <a:spcAft>
                <a:spcPts val="0"/>
              </a:spcAft>
              <a:buClr>
                <a:schemeClr val="dk1"/>
              </a:buClr>
              <a:buSzPts val="2400"/>
              <a:buChar char="•"/>
            </a:pPr>
            <a:r>
              <a:rPr lang="en-US"/>
              <a:t>How can an object be created so that subclasses can redefine which class to instantiate?</a:t>
            </a:r>
            <a:endParaRPr/>
          </a:p>
          <a:p>
            <a:pPr indent="-228600" lvl="1" marL="685800" rtl="0" algn="l">
              <a:lnSpc>
                <a:spcPct val="90000"/>
              </a:lnSpc>
              <a:spcBef>
                <a:spcPts val="500"/>
              </a:spcBef>
              <a:spcAft>
                <a:spcPts val="0"/>
              </a:spcAft>
              <a:buClr>
                <a:schemeClr val="dk1"/>
              </a:buClr>
              <a:buSzPts val="2400"/>
              <a:buChar char="•"/>
            </a:pPr>
            <a:r>
              <a:rPr lang="en-US"/>
              <a:t>How can a class defer instantiation to subclasses?</a:t>
            </a:r>
            <a:endParaRPr/>
          </a:p>
          <a:p>
            <a:pPr indent="-228600" lvl="0" marL="228600" rtl="0" algn="l">
              <a:lnSpc>
                <a:spcPct val="90000"/>
              </a:lnSpc>
              <a:spcBef>
                <a:spcPts val="1000"/>
              </a:spcBef>
              <a:spcAft>
                <a:spcPts val="0"/>
              </a:spcAft>
              <a:buClr>
                <a:schemeClr val="dk1"/>
              </a:buClr>
              <a:buSzPts val="2800"/>
              <a:buChar char="•"/>
            </a:pPr>
            <a:r>
              <a:rPr lang="en-US"/>
              <a:t>Solution:</a:t>
            </a:r>
            <a:endParaRPr/>
          </a:p>
          <a:p>
            <a:pPr indent="-228600" lvl="1" marL="685800" rtl="0" algn="l">
              <a:lnSpc>
                <a:spcPct val="90000"/>
              </a:lnSpc>
              <a:spcBef>
                <a:spcPts val="500"/>
              </a:spcBef>
              <a:spcAft>
                <a:spcPts val="0"/>
              </a:spcAft>
              <a:buClr>
                <a:schemeClr val="dk1"/>
              </a:buClr>
              <a:buSzPts val="2400"/>
              <a:buChar char="•"/>
            </a:pPr>
            <a:r>
              <a:rPr lang="en-US"/>
              <a:t>Define a separate operation (</a:t>
            </a:r>
            <a:r>
              <a:rPr i="1" lang="en-US"/>
              <a:t>factory method</a:t>
            </a:r>
            <a:r>
              <a:rPr lang="en-US"/>
              <a:t>) for creating an object.</a:t>
            </a:r>
            <a:endParaRPr/>
          </a:p>
          <a:p>
            <a:pPr indent="-228600" lvl="1" marL="685800" rtl="0" algn="l">
              <a:lnSpc>
                <a:spcPct val="90000"/>
              </a:lnSpc>
              <a:spcBef>
                <a:spcPts val="500"/>
              </a:spcBef>
              <a:spcAft>
                <a:spcPts val="0"/>
              </a:spcAft>
              <a:buClr>
                <a:schemeClr val="dk1"/>
              </a:buClr>
              <a:buSzPts val="2400"/>
              <a:buChar char="•"/>
            </a:pPr>
            <a:r>
              <a:rPr lang="en-US"/>
              <a:t>Create an object by calling a </a:t>
            </a:r>
            <a:r>
              <a:rPr i="1" lang="en-US"/>
              <a:t>factory method</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83" name="Shape 483"/>
        <p:cNvGrpSpPr/>
        <p:nvPr/>
      </p:nvGrpSpPr>
      <p:grpSpPr>
        <a:xfrm>
          <a:off x="0" y="0"/>
          <a:ext cx="0" cy="0"/>
          <a:chOff x="0" y="0"/>
          <a:chExt cx="0" cy="0"/>
        </a:xfrm>
      </p:grpSpPr>
      <p:sp>
        <p:nvSpPr>
          <p:cNvPr id="484" name="Google Shape;484;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 Complete Example (cont.)</a:t>
            </a:r>
            <a:endParaRPr/>
          </a:p>
        </p:txBody>
      </p:sp>
      <p:sp>
        <p:nvSpPr>
          <p:cNvPr id="485" name="Google Shape;485;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Implementing the Good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Looping and Aggregates (cont.)</a:t>
            </a:r>
            <a:endParaRPr/>
          </a:p>
        </p:txBody>
      </p:sp>
      <p:sp>
        <p:nvSpPr>
          <p:cNvPr id="124" name="Google Shape;12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Looping Over an ArrayList</a:t>
            </a:r>
            <a:endParaRPr/>
          </a:p>
        </p:txBody>
      </p:sp>
      <p:pic>
        <p:nvPicPr>
          <p:cNvPr id="125" name="Google Shape;125;p19"/>
          <p:cNvPicPr preferRelativeResize="0"/>
          <p:nvPr/>
        </p:nvPicPr>
        <p:blipFill rotWithShape="1">
          <a:blip r:embed="rId3">
            <a:alphaModFix/>
          </a:blip>
          <a:srcRect b="0" l="0" r="0" t="0"/>
          <a:stretch/>
        </p:blipFill>
        <p:spPr>
          <a:xfrm>
            <a:off x="838200" y="2463747"/>
            <a:ext cx="10772260" cy="30750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Looping and Aggregates (cont.)</a:t>
            </a:r>
            <a:endParaRPr/>
          </a:p>
        </p:txBody>
      </p:sp>
      <p:sp>
        <p:nvSpPr>
          <p:cNvPr id="131" name="Google Shape;13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Looping Over a Linked Structure</a:t>
            </a:r>
            <a:endParaRPr/>
          </a:p>
        </p:txBody>
      </p:sp>
      <p:pic>
        <p:nvPicPr>
          <p:cNvPr id="132" name="Google Shape;132;p20"/>
          <p:cNvPicPr preferRelativeResize="0"/>
          <p:nvPr/>
        </p:nvPicPr>
        <p:blipFill rotWithShape="1">
          <a:blip r:embed="rId3">
            <a:alphaModFix/>
          </a:blip>
          <a:srcRect b="0" l="0" r="0" t="0"/>
          <a:stretch/>
        </p:blipFill>
        <p:spPr>
          <a:xfrm>
            <a:off x="838200" y="2406369"/>
            <a:ext cx="8363416" cy="39055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1"/>
          <p:cNvPicPr preferRelativeResize="0"/>
          <p:nvPr/>
        </p:nvPicPr>
        <p:blipFill rotWithShape="1">
          <a:blip r:embed="rId3">
            <a:alphaModFix/>
          </a:blip>
          <a:srcRect b="0" l="0" r="0" t="0"/>
          <a:stretch/>
        </p:blipFill>
        <p:spPr>
          <a:xfrm>
            <a:off x="-1" y="71439"/>
            <a:ext cx="7059917" cy="2033586"/>
          </a:xfrm>
          <a:prstGeom prst="rect">
            <a:avLst/>
          </a:prstGeom>
          <a:noFill/>
          <a:ln>
            <a:noFill/>
          </a:ln>
        </p:spPr>
      </p:pic>
      <p:pic>
        <p:nvPicPr>
          <p:cNvPr id="138" name="Google Shape;138;p21"/>
          <p:cNvPicPr preferRelativeResize="0"/>
          <p:nvPr>
            <p:ph idx="1" type="body"/>
          </p:nvPr>
        </p:nvPicPr>
        <p:blipFill rotWithShape="1">
          <a:blip r:embed="rId4">
            <a:alphaModFix/>
          </a:blip>
          <a:srcRect b="0" l="0" r="0" t="0"/>
          <a:stretch/>
        </p:blipFill>
        <p:spPr>
          <a:xfrm>
            <a:off x="2799485" y="2071750"/>
            <a:ext cx="7090431" cy="2024063"/>
          </a:xfrm>
          <a:prstGeom prst="rect">
            <a:avLst/>
          </a:prstGeom>
          <a:noFill/>
          <a:ln>
            <a:noFill/>
          </a:ln>
        </p:spPr>
      </p:pic>
      <p:pic>
        <p:nvPicPr>
          <p:cNvPr id="139" name="Google Shape;139;p21"/>
          <p:cNvPicPr preferRelativeResize="0"/>
          <p:nvPr/>
        </p:nvPicPr>
        <p:blipFill rotWithShape="1">
          <a:blip r:embed="rId5">
            <a:alphaModFix/>
          </a:blip>
          <a:srcRect b="0" l="0" r="0" t="0"/>
          <a:stretch/>
        </p:blipFill>
        <p:spPr>
          <a:xfrm>
            <a:off x="6210300" y="4095813"/>
            <a:ext cx="5915025" cy="27621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