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vie.com/posts/a-successful-git-branching-model/" TargetMode="External"/><Relationship Id="rId4" Type="http://schemas.openxmlformats.org/officeDocument/2006/relationships/hyperlink" Target="https://tobeagile.com/2018/04/25/avoid-long-lived-branche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://xkcd.com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Version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Git?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 version control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Important Features: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Distributed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around </a:t>
            </a:r>
            <a:r>
              <a:rPr b="1" lang="en-US">
                <a:solidFill>
                  <a:srgbClr val="0070C0"/>
                </a:solidFill>
              </a:rPr>
              <a:t>commit objects </a:t>
            </a:r>
            <a:r>
              <a:rPr lang="en-US"/>
              <a:t>that can be manipulated in a variety of ways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Important Pieces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Repositories: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repository is an </a:t>
            </a:r>
            <a:r>
              <a:rPr b="1" lang="en-US">
                <a:solidFill>
                  <a:srgbClr val="0070C0"/>
                </a:solidFill>
              </a:rPr>
              <a:t>archive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Working Trees: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working tree is a </a:t>
            </a:r>
            <a:r>
              <a:rPr b="1" lang="en-US">
                <a:solidFill>
                  <a:srgbClr val="0070C0"/>
                </a:solidFill>
              </a:rPr>
              <a:t>directory/folder</a:t>
            </a:r>
            <a:r>
              <a:rPr lang="en-US"/>
              <a:t> (on a filesystem) with an associated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An intermediate collection of changes </a:t>
            </a:r>
            <a:r>
              <a:rPr lang="en-US"/>
              <a:t>(that need to be confirmed) before they can be moved from a working tree to a repository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 "Centralized" Work Cycle - Getting Started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the Central Repository: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Often handled by a third-party hosting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Clone the Central Repository: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developer uses the </a:t>
            </a:r>
            <a:r>
              <a:rPr b="1" lang="en-US">
                <a:solidFill>
                  <a:srgbClr val="0070C0"/>
                </a:solidFill>
              </a:rPr>
              <a:t>git clone </a:t>
            </a:r>
            <a:r>
              <a:rPr lang="en-US"/>
              <a:t>command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Normal "Centralized" Work Cycle - Day-to-Day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Local Repository: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0070C0"/>
                </a:solidFill>
              </a:rPr>
              <a:t>git checkout </a:t>
            </a:r>
            <a:r>
              <a:rPr lang="en-US"/>
              <a:t> to checkout a working tree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changes to the documents in the working tree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Optionally add to the index using </a:t>
            </a:r>
            <a:r>
              <a:rPr b="1" lang="en-US">
                <a:solidFill>
                  <a:srgbClr val="0070C0"/>
                </a:solidFill>
              </a:rPr>
              <a:t>git add</a:t>
            </a:r>
            <a:endParaRPr b="1"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Commit to the local repository from the index using </a:t>
            </a:r>
            <a:r>
              <a:rPr b="1" lang="en-US">
                <a:solidFill>
                  <a:srgbClr val="0070C0"/>
                </a:solidFill>
              </a:rPr>
              <a:t>git commit</a:t>
            </a:r>
            <a:endParaRPr b="1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Pushing New Commits to the Central Repository: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Attempt to update the central repository using the </a:t>
            </a:r>
            <a:r>
              <a:rPr b="1" lang="en-US">
                <a:solidFill>
                  <a:srgbClr val="0070C0"/>
                </a:solidFill>
              </a:rPr>
              <a:t>git push </a:t>
            </a:r>
            <a:r>
              <a:rPr lang="en-US"/>
              <a:t>command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the event of conflicts: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the </a:t>
            </a:r>
            <a:r>
              <a:rPr b="1" lang="en-US">
                <a:solidFill>
                  <a:srgbClr val="0070C0"/>
                </a:solidFill>
              </a:rPr>
              <a:t>git pull </a:t>
            </a:r>
            <a:r>
              <a:rPr lang="en-US"/>
              <a:t>command to get the changes that others have made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Resolve the conflicts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0070C0"/>
                </a:solidFill>
              </a:rPr>
              <a:t>git push </a:t>
            </a:r>
            <a:r>
              <a:rPr lang="en-US"/>
              <a:t>to update the central repository</a:t>
            </a:r>
            <a:endParaRPr/>
          </a:p>
          <a:p>
            <a:pPr indent="-101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Toward a Revision History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Commit: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snapshot of a working tree at a particular point in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Branch: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name of a commit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Created using </a:t>
            </a:r>
            <a:r>
              <a:rPr b="1" lang="en-US">
                <a:solidFill>
                  <a:srgbClr val="0070C0"/>
                </a:solidFill>
              </a:rPr>
              <a:t>git branch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Combined using </a:t>
            </a:r>
            <a:r>
              <a:rPr b="1" lang="en-US">
                <a:solidFill>
                  <a:srgbClr val="0070C0"/>
                </a:solidFill>
              </a:rPr>
              <a:t>git merge</a:t>
            </a:r>
            <a:endParaRPr b="1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HEAD</a:t>
            </a:r>
            <a:r>
              <a:rPr lang="en-US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reference to what is currently checked out (usually, though not always, a particular branch)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Resulting Revision History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Getting Started: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main development path is usually called "</a:t>
            </a:r>
            <a:r>
              <a:rPr b="1" lang="en-US">
                <a:solidFill>
                  <a:srgbClr val="0070C0"/>
                </a:solidFill>
              </a:rPr>
              <a:t>master</a:t>
            </a:r>
            <a:r>
              <a:rPr lang="en-US"/>
              <a:t>"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nothing but a branch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Subsequently: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commit links back to one or more parents (forming a history)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commit contains a collection (specifically a tree) of blobs (Binary Large Object).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Work Cycles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Feature Branching </a:t>
            </a:r>
            <a:r>
              <a:rPr lang="en-US"/>
              <a:t>- all feature development takes place in a dedicated branch (not the master branch)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GitFlow</a:t>
            </a:r>
            <a:r>
              <a:rPr lang="en-US"/>
              <a:t> - a strict branching model designed around project releases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External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Forking</a:t>
            </a:r>
            <a:r>
              <a:rPr lang="en-US"/>
              <a:t> - Every developer has a server-side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Longer-lived branches are riskier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One solution – using </a:t>
            </a:r>
            <a:r>
              <a:rPr b="1" lang="en-US">
                <a:solidFill>
                  <a:srgbClr val="0070C0"/>
                </a:solidFill>
              </a:rPr>
              <a:t>Feature Flags (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reference</a:t>
            </a:r>
            <a:r>
              <a:rPr b="1" lang="en-US">
                <a:solidFill>
                  <a:srgbClr val="0070C0"/>
                </a:solidFill>
              </a:rPr>
              <a:t>)</a:t>
            </a:r>
            <a:endParaRPr b="1">
              <a:solidFill>
                <a:srgbClr val="0070C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work cycle should allow for easy reversions (because things do go wrong)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gs.xkcd.com/comics/git.png"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987" y="0"/>
            <a:ext cx="47346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/>
          <p:nvPr/>
        </p:nvSpPr>
        <p:spPr>
          <a:xfrm>
            <a:off x="10068883" y="6488870"/>
            <a:ext cx="2056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(Courtesy of 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xkcd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need to </a:t>
            </a:r>
            <a:r>
              <a:rPr b="1" lang="en-US">
                <a:solidFill>
                  <a:srgbClr val="0070C0"/>
                </a:solidFill>
              </a:rPr>
              <a:t>manage documents </a:t>
            </a:r>
            <a:r>
              <a:rPr lang="en-US"/>
              <a:t>(code, documentation, etc...) that are created by numerous people and change over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need to manage the documents for multiple products/projects and </a:t>
            </a:r>
            <a:r>
              <a:rPr b="1" lang="en-US">
                <a:solidFill>
                  <a:srgbClr val="0070C0"/>
                </a:solidFill>
              </a:rPr>
              <a:t>multiple variations </a:t>
            </a:r>
            <a:r>
              <a:rPr lang="en-US"/>
              <a:t>of those products/projects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Names: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Revision Control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Source Control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Important Concepts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Repository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collection of documents/files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centralized or distributed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Working Copy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copy (outside of the repository) of a document/file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Check-Out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Making a working copy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Check-In/Commit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Adding/returning a file to the repository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Approaches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Locking/Exclusivity/Single</a:t>
            </a:r>
            <a:r>
              <a:rPr lang="en-US"/>
              <a:t> Check-Out: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one person can check a file out at a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 people can still view the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Nobody else can check the file in (until the original person has done so)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Multiple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Check-Outs: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people can check-out the same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first check-in always succeeds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Subsequent check-ins have to be merged (sometimes manually)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Centralized/Client-Server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single, authoritative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b="1" lang="en-US">
                <a:solidFill>
                  <a:srgbClr val="0070C0"/>
                </a:solidFill>
              </a:rPr>
              <a:t>Distributed/Peer-to-Peer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peer has a repository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Repositories must be synchronized (by exchanging "change sets" or "patches")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Terminology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Branch/Fork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The creation of multiple copies that will change in different ways in the future (e.g., products being developed for different platforms but have the same origins)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Change/Diff/Delta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 particular modification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Change List/Update/Patch/Commit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An atomic set of changes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Conflict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Changes that can not be reconciled automatically (and, hence, must be </a:t>
            </a:r>
            <a:r>
              <a:rPr i="1" lang="en-US" sz="2040"/>
              <a:t>resolved</a:t>
            </a:r>
            <a:r>
              <a:rPr lang="en-US" sz="2040"/>
              <a:t>)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Head/Tip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The most recent commit to either the trunk or a branch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380"/>
              <a:buChar char="•"/>
            </a:pPr>
            <a:r>
              <a:rPr b="1" lang="en-US" sz="2380">
                <a:solidFill>
                  <a:srgbClr val="0070C0"/>
                </a:solidFill>
              </a:rPr>
              <a:t>Trunk</a:t>
            </a:r>
            <a:r>
              <a:rPr lang="en-US" sz="2380"/>
              <a:t>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The original code and revisions (i.e., before the first branch/fork)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Examples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Early Systems: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Source Code Control System (SCCS) -- 1972, Marc Rochkind, Bell Labs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Revision Control System (RCS) -- 1982, Walter Tichy, Purdue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Concurrent Versioning System (CVS):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Released in 1986 (Dick Grune)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Centralized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Non-atomic (i.e., doesn't have "all or nothing" transactions)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Subversion: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Centralized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Released in 2001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Conceived as a replacement for CVS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Examples (cont.)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Git: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Released in 2005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experience with BitKeeper (which was used to develop the Linux kernel but stopped being free)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Initiated by Linus Torvalds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Mercurial: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Distributed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Released in 2005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experience with BitKeeper (which was used to develop the Linux kernel but stopped being free)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Initiated by Matt Mackall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