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9144000"/>
  <p:notesSz cx="6858000" cy="9144000"/>
  <p:embeddedFontLst>
    <p:embeddedFont>
      <p:font typeface="Roboto Slab"/>
      <p:regular r:id="rId44"/>
      <p:bold r:id="rId45"/>
    </p:embeddedFont>
    <p:embeddedFont>
      <p:font typeface="Source Sans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9.xml"/><Relationship Id="rId46" Type="http://schemas.openxmlformats.org/officeDocument/2006/relationships/font" Target="fonts/SourceSansPr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f8ef68fb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f8ef68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f8ef68fb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f8ef68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f8ef68f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f8ef68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CTRL+SHIFT+L to fix align issue.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f8ef68fb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f8ef68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for strings, normalization for numerics.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f8ef68fb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f8ef68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1d00f1b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1d00f1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1d00f1b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1d00f1b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1d00f1b7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1d00f1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f8ef68fb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f8ef68f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1d00f1b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1d00f1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37f971a9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37f971a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f247930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f247930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f8ef68fb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f8ef68f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8f8ef68fb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8f8ef68f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f8ef68fb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f8ef68f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8f8ef68fb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8f8ef68f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f8ef68fb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8f8ef68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f8ef68fb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f8ef68f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8f8ef68fb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8f8ef68f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f8ef68fb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f8ef68f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f247930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f24793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f8ef68fb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8f8ef68f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8f8ef68f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8f8ef68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1d00f1b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71d00f1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8f8ef68fb_2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8f8ef68f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8f8ef68fb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8f8ef68f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f8ef68fb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f8ef68f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8f8ef68fb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8f8ef68f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8f247930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8f24793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f8ef68f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f8ef68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f247930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f24793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we did this topic for this project. We’ve wanted to see if we can predict the genre based on…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attributes.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f8ef68fb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f8ef68f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f8ef68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f8ef6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f8ef68f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f8ef68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f8ef68f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f8ef68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1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3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62.png"/><Relationship Id="rId5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48.png"/><Relationship Id="rId5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jpg"/><Relationship Id="rId4" Type="http://schemas.openxmlformats.org/officeDocument/2006/relationships/image" Target="../media/image6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3" y="1360350"/>
            <a:ext cx="71481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Song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" name="Google Shape;71;p12"/>
          <p:cNvSpPr txBox="1"/>
          <p:nvPr/>
        </p:nvSpPr>
        <p:spPr>
          <a:xfrm>
            <a:off x="5794225" y="4464850"/>
            <a:ext cx="760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Jimmy Sisenglath</a:t>
            </a:r>
            <a:endParaRPr b="1"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Eric Pham</a:t>
            </a:r>
            <a:endParaRPr b="1"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Justin Eugenio</a:t>
            </a:r>
            <a:endParaRPr b="1"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75" y="236825"/>
            <a:ext cx="2479501" cy="11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25" y="5830875"/>
            <a:ext cx="4131801" cy="7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61000" y="4242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Genres Found</a:t>
            </a:r>
            <a:endParaRPr sz="3000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61000" y="2066200"/>
            <a:ext cx="2450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than 10,000 genres were found.</a:t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429000" y="134525"/>
            <a:ext cx="3549600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       hip hop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       blue-eyed soul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       salsa 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3       pop rock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4       pop punk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5       southern gospel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6       breakbeat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7       post-hardcore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8       new wave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       breakcore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10      alternative rock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11      ccm   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12      bachata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13      chanson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14      quiet storm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15      country rock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16      chill-out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17      qawwali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18      hard rock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19      indietronica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20      classic country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21      electric blues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22      uk garage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23      math-core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24      pop rock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25      post-grunge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26      breakcore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27      filk  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28      latin jazz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29      jump blues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657850" y="67550"/>
            <a:ext cx="73509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...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9970    indie rock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9971    progressive house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9972    blues 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9973    punk  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9974    dance pop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9975    latin jazz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9976    post-hardcore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9977    shoegaze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9978    experimental pop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9979    country gospel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9980    afrobeat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9981    pop punk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9982    lullaby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9983    female vocalist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9984    alternative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9985    ccm   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9986    dubstep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9987    dance pop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9988    doom metal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9989    post-hardcore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9990    no wave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9991    celtic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9992    irish 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9993    bluegrass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9994    texas blues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9995    sympho black metal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9996    ballad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9997    lovers rock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9998    zydeco        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9999    christian rock   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Name: genre, Length: 10000, dtype: object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3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Objective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cleaning and analyze the genre feature.</a:t>
            </a:r>
            <a:endParaRPr/>
          </a:p>
        </p:txBody>
      </p:sp>
      <p:sp>
        <p:nvSpPr>
          <p:cNvPr id="159" name="Google Shape;159;p22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Finding Out The Top Genres</a:t>
            </a:r>
            <a:endParaRPr sz="300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86150" y="1442600"/>
            <a:ext cx="51996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primary objective of this project is to predict genres of songs. We decided to observe our genre feature. We created a dataframe called “top_genres” and examined what were the top ones.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Char char="◎"/>
            </a:pPr>
            <a:r>
              <a:rPr lang="en" sz="2400"/>
              <a:t>Our top genres include “blues-rock”, “hip hop”, and “ccm” in the as our top 3 genres at 346, 346, and 255 counts respectively.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826" y="281300"/>
            <a:ext cx="2006550" cy="64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Preparations</a:t>
            </a:r>
            <a:endParaRPr sz="3000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To begin preparing our data, we created two datasets called “df_msd_vect” and “df_msd_num”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41" y="3182325"/>
            <a:ext cx="8235661" cy="22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Begin To Normalize and Vectorize</a:t>
            </a:r>
            <a:endParaRPr sz="3000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86150" y="1347725"/>
            <a:ext cx="69006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Used one-hot-encoding  for categorical features &amp; standard scalar for numeric columns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Begin to normalize before sending to models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Merge both normalized dataframe and vectorized dataframe to start data clean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Vectorize</a:t>
            </a:r>
            <a:endParaRPr sz="3000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1347725"/>
            <a:ext cx="8738749" cy="28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00" y="6445686"/>
            <a:ext cx="1747850" cy="29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25" y="4208875"/>
            <a:ext cx="8738749" cy="21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Normalization</a:t>
            </a:r>
            <a:endParaRPr sz="3000"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5" y="1682275"/>
            <a:ext cx="8638750" cy="38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25" y="5667375"/>
            <a:ext cx="2833700" cy="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Concat to start data cleaning</a:t>
            </a:r>
            <a:endParaRPr sz="3000"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682275"/>
            <a:ext cx="8638751" cy="33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0" y="5392325"/>
            <a:ext cx="2606050" cy="4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Filtering Genres</a:t>
            </a:r>
            <a:endParaRPr sz="3000"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86150" y="1682275"/>
            <a:ext cx="57102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After data cleaning, we filtered out the genres that appeared more than 10 times in the “norm_vect_merge” dataframe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69 genres left in the top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750" y="728674"/>
            <a:ext cx="2130525" cy="54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74" y="5313950"/>
            <a:ext cx="6279474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75" y="4247150"/>
            <a:ext cx="62794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3225" y="6180725"/>
            <a:ext cx="1151853" cy="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86150" y="410825"/>
            <a:ext cx="7571700" cy="12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Dataframe</a:t>
            </a:r>
            <a:endParaRPr sz="3000"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This is the final dataframe where we will be training, testing and splitting.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25" y="2683425"/>
            <a:ext cx="8681050" cy="30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5" y="5908200"/>
            <a:ext cx="8609449" cy="4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25" y="5694775"/>
            <a:ext cx="8681051" cy="20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Overview</a:t>
            </a:r>
            <a:endParaRPr b="1" sz="6000"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1637500" y="2133625"/>
            <a:ext cx="57162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Introduction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Initial Operations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Primary Objective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Conclusion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4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Normalizing, train &amp; test, model performance results</a:t>
            </a:r>
            <a:endParaRPr/>
          </a:p>
        </p:txBody>
      </p:sp>
      <p:sp>
        <p:nvSpPr>
          <p:cNvPr id="238" name="Google Shape;238;p31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20018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Demo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Jupyter Notebook in-depth</a:t>
            </a:r>
            <a:r>
              <a:rPr lang="en" sz="2400">
                <a:highlight>
                  <a:srgbClr val="ECEFF1"/>
                </a:highlight>
              </a:rPr>
              <a:t>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100" y="815899"/>
            <a:ext cx="4714875" cy="301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Training, Testing, and Splitting</a:t>
            </a:r>
            <a:endParaRPr sz="3000"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Used 70% of data to train, 30% to </a:t>
            </a:r>
            <a:r>
              <a:rPr lang="en"/>
              <a:t>test</a:t>
            </a:r>
            <a:endParaRPr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6267"/>
            <a:ext cx="9143999" cy="63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96381"/>
            <a:ext cx="9144001" cy="278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 Tree</a:t>
            </a:r>
            <a:endParaRPr sz="3000"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4439250"/>
            <a:ext cx="7571698" cy="219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025" y="1347725"/>
            <a:ext cx="3333750" cy="30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 (Support Vector Machine)</a:t>
            </a:r>
            <a:endParaRPr sz="3000"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4655425"/>
            <a:ext cx="7571700" cy="198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00" y="1347725"/>
            <a:ext cx="2238375" cy="33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</a:t>
            </a:r>
            <a:endParaRPr sz="3000"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38" y="4111300"/>
            <a:ext cx="7130024" cy="27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738" y="1347725"/>
            <a:ext cx="3338525" cy="2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5584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Neural Network</a:t>
            </a:r>
            <a:endParaRPr sz="3000"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3757625"/>
            <a:ext cx="7618226" cy="268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500" y="551275"/>
            <a:ext cx="3181350" cy="32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Neural Network</a:t>
            </a:r>
            <a:endParaRPr sz="3000"/>
          </a:p>
        </p:txBody>
      </p:sp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423926"/>
            <a:ext cx="2874801" cy="246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763" y="3886200"/>
            <a:ext cx="27215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475" y="410825"/>
            <a:ext cx="32439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775" y="3001625"/>
            <a:ext cx="3315350" cy="28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6902" y="5886450"/>
            <a:ext cx="3900948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0" y="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 k-NN (k-Nearest Neighbors)</a:t>
            </a:r>
            <a:endParaRPr sz="3000"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61" y="865523"/>
            <a:ext cx="5800900" cy="30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88" y="3942400"/>
            <a:ext cx="8578616" cy="2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0" y="-134199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 k-NN (k-Nearest Neighbors)</a:t>
            </a:r>
            <a:endParaRPr sz="3000"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2700"/>
            <a:ext cx="5967676" cy="61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676" y="1790700"/>
            <a:ext cx="2436700" cy="371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Feature Elimination (RFE)</a:t>
            </a:r>
            <a:endParaRPr sz="3000"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347725"/>
            <a:ext cx="7618224" cy="50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Feature Elimination (RFE)</a:t>
            </a:r>
            <a:endParaRPr sz="3000"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786150" y="128041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Created a dataframe to intake all the values of rank from RFE and then outputting rank 1 to the dataframe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◎"/>
            </a:pPr>
            <a:r>
              <a:rPr lang="en" sz="2100"/>
              <a:t>RFE returned: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Artist_hotness_norm, artist_mbtags_count_norm, beats_start_norm, familiarity_norm, loudness_norm, mode_confidence_norm, start_of_fade_out_norm, tatrums_start_norm, genre_freq_norm, time_signature_confidence_norm, song_hotness, genre_count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63" y="3500450"/>
            <a:ext cx="6729074" cy="3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786150" y="649000"/>
            <a:ext cx="7571700" cy="10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Recursive Feature Elimination (RFE)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The dataframe became a total of 1605 rows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Then we trained, tested, and splited the new dataframe with the top features with 80% train and 20% test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00" y="1782300"/>
            <a:ext cx="2206450" cy="4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5" y="2992575"/>
            <a:ext cx="8814949" cy="3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 Tree (Parameter Tuned)</a:t>
            </a:r>
            <a:endParaRPr sz="3000"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Parameter Tuning: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50" y="4586300"/>
            <a:ext cx="2486025" cy="22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25" y="1347725"/>
            <a:ext cx="8700650" cy="32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650" y="4586300"/>
            <a:ext cx="2228133" cy="22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/>
          <p:nvPr/>
        </p:nvSpPr>
        <p:spPr>
          <a:xfrm>
            <a:off x="3337775" y="5314950"/>
            <a:ext cx="12573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 </a:t>
            </a:r>
            <a:r>
              <a:rPr lang="en" sz="3000"/>
              <a:t>(Parameter Tuned)</a:t>
            </a:r>
            <a:endParaRPr sz="3000"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00" y="1319125"/>
            <a:ext cx="8643926" cy="313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50" y="4402900"/>
            <a:ext cx="22383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500" y="4402900"/>
            <a:ext cx="22383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5"/>
          <p:cNvSpPr/>
          <p:nvPr/>
        </p:nvSpPr>
        <p:spPr>
          <a:xfrm>
            <a:off x="3829075" y="5340550"/>
            <a:ext cx="12003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 (Parameter Tuned)</a:t>
            </a:r>
            <a:endParaRPr sz="3000"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347725"/>
            <a:ext cx="8343901" cy="30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725" y="4429125"/>
            <a:ext cx="2819400" cy="23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350" y="4429125"/>
            <a:ext cx="2540800" cy="240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6"/>
          <p:cNvSpPr/>
          <p:nvPr/>
        </p:nvSpPr>
        <p:spPr>
          <a:xfrm>
            <a:off x="3729050" y="5329250"/>
            <a:ext cx="1019100" cy="4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5584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Neural Network (Parameter Tuned)</a:t>
            </a:r>
            <a:endParaRPr sz="3000"/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50" y="1327675"/>
            <a:ext cx="7845926" cy="32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4557725"/>
            <a:ext cx="2690825" cy="23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300" y="4557725"/>
            <a:ext cx="2553025" cy="2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7"/>
          <p:cNvSpPr/>
          <p:nvPr/>
        </p:nvSpPr>
        <p:spPr>
          <a:xfrm>
            <a:off x="3757625" y="5414975"/>
            <a:ext cx="1124100" cy="35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5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5" name="Google Shape;395;p4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402" name="Google Shape;402;p4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Objective of project to showcase what we learned so far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Models from initial analysis was garbage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Parameter tuning and RFE improved SVM by 60%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We were able to test, train, and analyze data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Using the audio features of a song, the models performed decently well to predict the genre</a:t>
            </a:r>
            <a:endParaRPr/>
          </a:p>
        </p:txBody>
      </p:sp>
      <p:sp>
        <p:nvSpPr>
          <p:cNvPr id="403" name="Google Shape;403;p4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409" name="Google Shape;409;p50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10" name="Google Shape;410;p50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What is the motivation?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Is it possible to predict the genre based on audio features of songs?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5850" y="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About Dataset</a:t>
            </a:r>
            <a:endParaRPr sz="30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5850" y="882325"/>
            <a:ext cx="4586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have used the Million Song Dataset subset.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</a:t>
            </a:r>
            <a:r>
              <a:rPr lang="en" sz="2400"/>
              <a:t>t contains audio features and metadata for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contemporary popular music tracks.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Original has 280 GB of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Subset has 3.2 MB of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More manageable to work with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10,000 songs &amp; 35 attributes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5,155 dated tracks from 1922 to 2011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25" y="101075"/>
            <a:ext cx="4080500" cy="64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00" y="5647225"/>
            <a:ext cx="2067674" cy="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Exploring the Dataset</a:t>
            </a:r>
            <a:endParaRPr sz="30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Dealing with 10,000 rows and 35 columns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Preview of what features we’re dealing with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0" y="2871375"/>
            <a:ext cx="8096976" cy="35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Operations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data and find our objective.</a:t>
            </a:r>
            <a:endParaRPr/>
          </a:p>
        </p:txBody>
      </p:sp>
      <p:sp>
        <p:nvSpPr>
          <p:cNvPr id="121" name="Google Shape;121;p18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 Operations</a:t>
            </a:r>
            <a:endParaRPr sz="30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Char char="◎"/>
            </a:pPr>
            <a:r>
              <a:rPr lang="en" sz="2400"/>
              <a:t>Before data cleaning, we wanted to explore our dataset  named “df_msd.csv”.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Char char="◎"/>
            </a:pPr>
            <a:r>
              <a:rPr lang="en" sz="2400"/>
              <a:t>Our result came out with 10,000 rows and 35 columns.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Char char="◎"/>
            </a:pPr>
            <a:r>
              <a:rPr lang="en" sz="2400"/>
              <a:t>We listed our data in terms of years and took the mean of values in each column.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Char char="◎"/>
            </a:pPr>
            <a:r>
              <a:rPr lang="en" sz="2400"/>
              <a:t>The only significant observation we had in that data frame is that as time went on, the average song duration increased.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Showing Song Release Trend By Years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20475" y="3097575"/>
            <a:ext cx="2450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1926 to 2010. As years progress, more songs are being released.</a:t>
            </a:r>
            <a:endParaRPr sz="2600"/>
          </a:p>
        </p:txBody>
      </p:sp>
      <p:cxnSp>
        <p:nvCxnSpPr>
          <p:cNvPr id="136" name="Google Shape;136;p20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00" y="2062985"/>
            <a:ext cx="6122776" cy="41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