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5905e682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5905e682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59466d55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59466d55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5e144ead1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5e144ead1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601d757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601d757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5905e682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5905e682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5905e682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5905e682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5e144ead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5e144ead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5905e682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5905e682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5905e6829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5905e6829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5e144ead1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5e144ead1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5e144ead1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5e144ead1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CPE 186 Project #1: PCI Arbiter</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By Miguel Tirado, Sam Lee, Jesus Nunez, Angel Smith Evans, and Mujeeb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Waveform pt 2 Round Robin </a:t>
            </a:r>
            <a:endParaRPr/>
          </a:p>
        </p:txBody>
      </p:sp>
      <p:pic>
        <p:nvPicPr>
          <p:cNvPr id="131" name="Google Shape;131;p22"/>
          <p:cNvPicPr preferRelativeResize="0"/>
          <p:nvPr/>
        </p:nvPicPr>
        <p:blipFill>
          <a:blip r:embed="rId3">
            <a:alphaModFix/>
          </a:blip>
          <a:stretch>
            <a:fillRect/>
          </a:stretch>
        </p:blipFill>
        <p:spPr>
          <a:xfrm>
            <a:off x="2618625" y="1211350"/>
            <a:ext cx="5540675" cy="3416650"/>
          </a:xfrm>
          <a:prstGeom prst="rect">
            <a:avLst/>
          </a:prstGeom>
          <a:noFill/>
          <a:ln>
            <a:noFill/>
          </a:ln>
        </p:spPr>
      </p:pic>
      <p:sp>
        <p:nvSpPr>
          <p:cNvPr id="132" name="Google Shape;132;p22"/>
          <p:cNvSpPr txBox="1"/>
          <p:nvPr/>
        </p:nvSpPr>
        <p:spPr>
          <a:xfrm>
            <a:off x="32125" y="1243025"/>
            <a:ext cx="2368200" cy="3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 this waveform, idle state dictates A, B, and C. When A is </a:t>
            </a:r>
            <a:r>
              <a:rPr lang="en">
                <a:latin typeface="Lato"/>
                <a:ea typeface="Lato"/>
                <a:cs typeface="Lato"/>
                <a:sym typeface="Lato"/>
              </a:rPr>
              <a:t>deasserted</a:t>
            </a:r>
            <a:r>
              <a:rPr lang="en">
                <a:latin typeface="Lato"/>
                <a:ea typeface="Lato"/>
                <a:cs typeface="Lato"/>
                <a:sym typeface="Lato"/>
              </a:rPr>
              <a:t>, then its B’s turn to go on and shine, and when B is deasserted, C goes on and does the same as A and B, but B and A are off. Eventually when all request are asserted the arbiter will cycle through gnt A, B, C.</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Waveform Counter </a:t>
            </a:r>
            <a:endParaRPr/>
          </a:p>
        </p:txBody>
      </p:sp>
      <p:pic>
        <p:nvPicPr>
          <p:cNvPr id="138" name="Google Shape;138;p23"/>
          <p:cNvPicPr preferRelativeResize="0"/>
          <p:nvPr/>
        </p:nvPicPr>
        <p:blipFill>
          <a:blip r:embed="rId3">
            <a:alphaModFix/>
          </a:blip>
          <a:stretch>
            <a:fillRect/>
          </a:stretch>
        </p:blipFill>
        <p:spPr>
          <a:xfrm>
            <a:off x="2847775" y="1126150"/>
            <a:ext cx="5874073" cy="3580274"/>
          </a:xfrm>
          <a:prstGeom prst="rect">
            <a:avLst/>
          </a:prstGeom>
          <a:noFill/>
          <a:ln>
            <a:noFill/>
          </a:ln>
        </p:spPr>
      </p:pic>
      <p:sp>
        <p:nvSpPr>
          <p:cNvPr id="139" name="Google Shape;139;p23"/>
          <p:cNvSpPr txBox="1"/>
          <p:nvPr/>
        </p:nvSpPr>
        <p:spPr>
          <a:xfrm>
            <a:off x="42775" y="1147200"/>
            <a:ext cx="2683500" cy="3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 this waveform, we have implemented the counters for 16 clock cycles and 8 clock cycles.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Timer represents the 16 clocks cycles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Timer2 represents the 8 clock cycles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5" name="Google Shape;145;p2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project was very confusing and hard at first because there was no code provided to guide us in it. But Dr. Pang told us to implement a finite state machine and from there we were able to create code based on that. A lot of us struggled with understanding the concept of a PCI arbiter, but through YouTube videos and Dr. Pang’s notes on it we were able to design the PCI arbiter in Verilog and create the waveform for it as well. It is not quite finalized yet due not having a counter that works that was supposed implemented in the 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PCI Arbiter?</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PCI Arbiter performs bus arbitration to control which bus master gets access to the bus for a period of clock cycles</a:t>
            </a:r>
            <a:br>
              <a:rPr lang="en"/>
            </a:br>
            <a:endParaRPr/>
          </a:p>
          <a:p>
            <a:pPr indent="-342900" lvl="0" marL="457200" rtl="0" algn="l">
              <a:spcBef>
                <a:spcPts val="0"/>
              </a:spcBef>
              <a:spcAft>
                <a:spcPts val="0"/>
              </a:spcAft>
              <a:buSzPts val="1800"/>
              <a:buChar char="●"/>
            </a:pPr>
            <a:r>
              <a:rPr lang="en"/>
              <a:t>A PCI Arbiter has important signals which grants access to the current bus master to be able to write to the bus until the next bus master’s turn</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Strategy </a:t>
            </a:r>
            <a:endParaRPr/>
          </a:p>
        </p:txBody>
      </p:sp>
      <p:sp>
        <p:nvSpPr>
          <p:cNvPr id="85" name="Google Shape;85;p1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first task when designing the bus arbiter was to plan ahead and break it down in parts</a:t>
            </a:r>
            <a:endParaRPr/>
          </a:p>
          <a:p>
            <a:pPr indent="-342900" lvl="0" marL="457200" rtl="0" algn="l">
              <a:spcBef>
                <a:spcPts val="0"/>
              </a:spcBef>
              <a:spcAft>
                <a:spcPts val="0"/>
              </a:spcAft>
              <a:buSzPts val="1800"/>
              <a:buChar char="-"/>
            </a:pPr>
            <a:r>
              <a:rPr lang="en"/>
              <a:t>We created a diagram for FSM and had used the diagram provided as a guideline</a:t>
            </a:r>
            <a:endParaRPr/>
          </a:p>
          <a:p>
            <a:pPr indent="-342900" lvl="0" marL="457200" rtl="0" algn="l">
              <a:spcBef>
                <a:spcPts val="0"/>
              </a:spcBef>
              <a:spcAft>
                <a:spcPts val="0"/>
              </a:spcAft>
              <a:buSzPts val="1800"/>
              <a:buChar char="-"/>
            </a:pPr>
            <a:r>
              <a:rPr lang="en"/>
              <a:t>We broke this project down to two main parts the FSM machine and the counter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Strategy</a:t>
            </a:r>
            <a:endParaRPr/>
          </a:p>
        </p:txBody>
      </p:sp>
      <p:pic>
        <p:nvPicPr>
          <p:cNvPr id="91" name="Google Shape;91;p16"/>
          <p:cNvPicPr preferRelativeResize="0"/>
          <p:nvPr/>
        </p:nvPicPr>
        <p:blipFill>
          <a:blip r:embed="rId3">
            <a:alphaModFix/>
          </a:blip>
          <a:stretch>
            <a:fillRect/>
          </a:stretch>
        </p:blipFill>
        <p:spPr>
          <a:xfrm>
            <a:off x="2400250" y="1272450"/>
            <a:ext cx="4775825" cy="3367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Of The FSM</a:t>
            </a:r>
            <a:endParaRPr/>
          </a:p>
        </p:txBody>
      </p:sp>
      <p:sp>
        <p:nvSpPr>
          <p:cNvPr id="97" name="Google Shape;97;p17"/>
          <p:cNvSpPr txBox="1"/>
          <p:nvPr>
            <p:ph idx="1" type="body"/>
          </p:nvPr>
        </p:nvSpPr>
        <p:spPr>
          <a:xfrm>
            <a:off x="2400250" y="1211350"/>
            <a:ext cx="6321600" cy="14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implementing our FSM our first task was to create a flow chart of how we want our State machine to work.</a:t>
            </a:r>
            <a:endParaRPr/>
          </a:p>
          <a:p>
            <a:pPr indent="0" lvl="0" marL="0" rtl="0" algn="l">
              <a:spcBef>
                <a:spcPts val="1600"/>
              </a:spcBef>
              <a:spcAft>
                <a:spcPts val="1600"/>
              </a:spcAft>
              <a:buNone/>
            </a:pPr>
            <a:r>
              <a:rPr lang="en"/>
              <a:t>This was a </a:t>
            </a:r>
            <a:r>
              <a:rPr lang="en"/>
              <a:t>rough</a:t>
            </a:r>
            <a:r>
              <a:rPr lang="en"/>
              <a:t> draft for how we designed our FSM.</a:t>
            </a:r>
            <a:endParaRPr/>
          </a:p>
        </p:txBody>
      </p:sp>
      <p:pic>
        <p:nvPicPr>
          <p:cNvPr id="98" name="Google Shape;98;p17"/>
          <p:cNvPicPr preferRelativeResize="0"/>
          <p:nvPr/>
        </p:nvPicPr>
        <p:blipFill>
          <a:blip r:embed="rId3">
            <a:alphaModFix/>
          </a:blip>
          <a:stretch>
            <a:fillRect/>
          </a:stretch>
        </p:blipFill>
        <p:spPr>
          <a:xfrm>
            <a:off x="2714100" y="2571750"/>
            <a:ext cx="4661177" cy="1831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104" name="Google Shape;104;p18"/>
          <p:cNvSpPr txBox="1"/>
          <p:nvPr>
            <p:ph idx="1" type="body"/>
          </p:nvPr>
        </p:nvSpPr>
        <p:spPr>
          <a:xfrm>
            <a:off x="200000" y="1408250"/>
            <a:ext cx="2934300" cy="32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600"/>
              <a:t>module Arbiter(clk,reset,req,frame,irdy,gnt);</a:t>
            </a:r>
            <a:endParaRPr sz="600"/>
          </a:p>
          <a:p>
            <a:pPr indent="0" lvl="0" marL="0" rtl="0" algn="l">
              <a:spcBef>
                <a:spcPts val="0"/>
              </a:spcBef>
              <a:spcAft>
                <a:spcPts val="0"/>
              </a:spcAft>
              <a:buClr>
                <a:schemeClr val="dk2"/>
              </a:buClr>
              <a:buSzPts val="1100"/>
              <a:buFont typeface="Arial"/>
              <a:buNone/>
            </a:pPr>
            <a:r>
              <a:rPr lang="en" sz="600"/>
              <a:t>input clk, reset, frame, irdy;</a:t>
            </a:r>
            <a:endParaRPr sz="600"/>
          </a:p>
          <a:p>
            <a:pPr indent="0" lvl="0" marL="0" rtl="0" algn="l">
              <a:spcBef>
                <a:spcPts val="0"/>
              </a:spcBef>
              <a:spcAft>
                <a:spcPts val="0"/>
              </a:spcAft>
              <a:buClr>
                <a:schemeClr val="dk2"/>
              </a:buClr>
              <a:buSzPts val="1100"/>
              <a:buFont typeface="Arial"/>
              <a:buNone/>
            </a:pPr>
            <a:r>
              <a:rPr lang="en" sz="600"/>
              <a:t>input [2:0] req;</a:t>
            </a:r>
            <a:endParaRPr sz="600"/>
          </a:p>
          <a:p>
            <a:pPr indent="0" lvl="0" marL="0" rtl="0" algn="l">
              <a:spcBef>
                <a:spcPts val="0"/>
              </a:spcBef>
              <a:spcAft>
                <a:spcPts val="0"/>
              </a:spcAft>
              <a:buClr>
                <a:schemeClr val="dk2"/>
              </a:buClr>
              <a:buSzPts val="1100"/>
              <a:buFont typeface="Arial"/>
              <a:buNone/>
            </a:pPr>
            <a:r>
              <a:rPr lang="en" sz="600"/>
              <a:t>output [2:0] gnt;</a:t>
            </a:r>
            <a:endParaRPr sz="600"/>
          </a:p>
          <a:p>
            <a:pPr indent="0" lvl="0" marL="0" rtl="0" algn="l">
              <a:spcBef>
                <a:spcPts val="0"/>
              </a:spcBef>
              <a:spcAft>
                <a:spcPts val="0"/>
              </a:spcAft>
              <a:buClr>
                <a:schemeClr val="dk2"/>
              </a:buClr>
              <a:buSzPts val="1100"/>
              <a:buFont typeface="Arial"/>
              <a:buNone/>
            </a:pPr>
            <a:r>
              <a:rPr lang="en" sz="600"/>
              <a:t>reg [2:0] gnt;</a:t>
            </a:r>
            <a:endParaRPr sz="600"/>
          </a:p>
          <a:p>
            <a:pPr indent="0" lvl="0" marL="0" rtl="0" algn="l">
              <a:spcBef>
                <a:spcPts val="0"/>
              </a:spcBef>
              <a:spcAft>
                <a:spcPts val="0"/>
              </a:spcAft>
              <a:buClr>
                <a:schemeClr val="dk2"/>
              </a:buClr>
              <a:buSzPts val="1100"/>
              <a:buFont typeface="Arial"/>
              <a:buNone/>
            </a:pPr>
            <a:r>
              <a:rPr lang="en" sz="600"/>
              <a:t>reg [1:0] cs, ns;</a:t>
            </a:r>
            <a:endParaRPr sz="600"/>
          </a:p>
          <a:p>
            <a:pPr indent="0" lvl="0" marL="0" rtl="0" algn="l">
              <a:spcBef>
                <a:spcPts val="0"/>
              </a:spcBef>
              <a:spcAft>
                <a:spcPts val="0"/>
              </a:spcAft>
              <a:buClr>
                <a:schemeClr val="dk2"/>
              </a:buClr>
              <a:buSzPts val="1100"/>
              <a:buFont typeface="Arial"/>
              <a:buNone/>
            </a:pPr>
            <a:r>
              <a:rPr lang="en" sz="600"/>
              <a:t>reg [3:0] timer;</a:t>
            </a:r>
            <a:endParaRPr sz="600"/>
          </a:p>
          <a:p>
            <a:pPr indent="0" lvl="0" marL="0" rtl="0" algn="l">
              <a:spcBef>
                <a:spcPts val="0"/>
              </a:spcBef>
              <a:spcAft>
                <a:spcPts val="0"/>
              </a:spcAft>
              <a:buClr>
                <a:schemeClr val="dk2"/>
              </a:buClr>
              <a:buSzPts val="1100"/>
              <a:buFont typeface="Arial"/>
              <a:buNone/>
            </a:pPr>
            <a:r>
              <a:rPr lang="en" sz="600"/>
              <a:t>reg [2:0] timer2;</a:t>
            </a:r>
            <a:endParaRPr sz="600"/>
          </a:p>
          <a:p>
            <a:pPr indent="0" lvl="0" marL="0" rtl="0" algn="l">
              <a:spcBef>
                <a:spcPts val="0"/>
              </a:spcBef>
              <a:spcAft>
                <a:spcPts val="0"/>
              </a:spcAft>
              <a:buClr>
                <a:schemeClr val="dk2"/>
              </a:buClr>
              <a:buSzPts val="1100"/>
              <a:buFont typeface="Arial"/>
              <a:buNone/>
            </a:pPr>
            <a:r>
              <a:rPr lang="en" sz="600"/>
              <a:t>parameter idle = 0, a = 1, b = 2, c = 3; </a:t>
            </a:r>
            <a:endParaRPr sz="600"/>
          </a:p>
          <a:p>
            <a:pPr indent="0" lvl="0" marL="0" rtl="0" algn="l">
              <a:spcBef>
                <a:spcPts val="0"/>
              </a:spcBef>
              <a:spcAft>
                <a:spcPts val="0"/>
              </a:spcAft>
              <a:buClr>
                <a:schemeClr val="dk2"/>
              </a:buClr>
              <a:buSzPts val="1100"/>
              <a:buFont typeface="Arial"/>
              <a:buNone/>
            </a:pPr>
            <a:r>
              <a:rPr lang="en" sz="600"/>
              <a:t>always @(negedge reset or posedge clk) </a:t>
            </a:r>
            <a:endParaRPr sz="600"/>
          </a:p>
          <a:p>
            <a:pPr indent="0" lvl="0" marL="0" rtl="0" algn="l">
              <a:spcBef>
                <a:spcPts val="0"/>
              </a:spcBef>
              <a:spcAft>
                <a:spcPts val="0"/>
              </a:spcAft>
              <a:buClr>
                <a:schemeClr val="dk2"/>
              </a:buClr>
              <a:buSzPts val="1100"/>
              <a:buFont typeface="Arial"/>
              <a:buNone/>
            </a:pPr>
            <a:r>
              <a:rPr lang="en" sz="600"/>
              <a:t>begin </a:t>
            </a:r>
            <a:endParaRPr sz="600"/>
          </a:p>
          <a:p>
            <a:pPr indent="0" lvl="0" marL="0" rtl="0" algn="l">
              <a:spcBef>
                <a:spcPts val="0"/>
              </a:spcBef>
              <a:spcAft>
                <a:spcPts val="0"/>
              </a:spcAft>
              <a:buClr>
                <a:schemeClr val="dk2"/>
              </a:buClr>
              <a:buSzPts val="1100"/>
              <a:buFont typeface="Arial"/>
              <a:buNone/>
            </a:pPr>
            <a:r>
              <a:rPr lang="en" sz="600"/>
              <a:t>    if(reset == 0)</a:t>
            </a:r>
            <a:endParaRPr sz="600"/>
          </a:p>
          <a:p>
            <a:pPr indent="0" lvl="0" marL="0" rtl="0" algn="l">
              <a:spcBef>
                <a:spcPts val="0"/>
              </a:spcBef>
              <a:spcAft>
                <a:spcPts val="0"/>
              </a:spcAft>
              <a:buClr>
                <a:schemeClr val="dk2"/>
              </a:buClr>
              <a:buSzPts val="1100"/>
              <a:buFont typeface="Arial"/>
              <a:buNone/>
            </a:pPr>
            <a:r>
              <a:rPr lang="en" sz="600"/>
              <a:t>       cs &lt;= idle;</a:t>
            </a:r>
            <a:endParaRPr sz="600"/>
          </a:p>
          <a:p>
            <a:pPr indent="0" lvl="0" marL="0" rtl="0" algn="l">
              <a:spcBef>
                <a:spcPts val="0"/>
              </a:spcBef>
              <a:spcAft>
                <a:spcPts val="0"/>
              </a:spcAft>
              <a:buClr>
                <a:schemeClr val="dk2"/>
              </a:buClr>
              <a:buSzPts val="1100"/>
              <a:buFont typeface="Arial"/>
              <a:buNone/>
            </a:pPr>
            <a:r>
              <a:rPr lang="en" sz="600"/>
              <a:t>    else </a:t>
            </a:r>
            <a:endParaRPr sz="600"/>
          </a:p>
          <a:p>
            <a:pPr indent="0" lvl="0" marL="0" rtl="0" algn="l">
              <a:spcBef>
                <a:spcPts val="0"/>
              </a:spcBef>
              <a:spcAft>
                <a:spcPts val="0"/>
              </a:spcAft>
              <a:buClr>
                <a:schemeClr val="dk2"/>
              </a:buClr>
              <a:buSzPts val="1100"/>
              <a:buFont typeface="Arial"/>
              <a:buNone/>
            </a:pPr>
            <a:r>
              <a:rPr lang="en" sz="600"/>
              <a:t>       cs &lt;= ns;</a:t>
            </a:r>
            <a:endParaRPr sz="600"/>
          </a:p>
          <a:p>
            <a:pPr indent="0" lvl="0" marL="0" rtl="0" algn="l">
              <a:spcBef>
                <a:spcPts val="0"/>
              </a:spcBef>
              <a:spcAft>
                <a:spcPts val="0"/>
              </a:spcAft>
              <a:buClr>
                <a:schemeClr val="dk2"/>
              </a:buClr>
              <a:buSzPts val="1100"/>
              <a:buFont typeface="Arial"/>
              <a:buNone/>
            </a:pPr>
            <a:r>
              <a:rPr lang="en" sz="600"/>
              <a:t>end</a:t>
            </a:r>
            <a:endParaRPr sz="600"/>
          </a:p>
          <a:p>
            <a:pPr indent="0" lvl="0" marL="0" rtl="0" algn="l">
              <a:spcBef>
                <a:spcPts val="0"/>
              </a:spcBef>
              <a:spcAft>
                <a:spcPts val="0"/>
              </a:spcAft>
              <a:buClr>
                <a:schemeClr val="dk2"/>
              </a:buClr>
              <a:buSzPts val="1100"/>
              <a:buFont typeface="Arial"/>
              <a:buNone/>
            </a:pPr>
            <a:r>
              <a:rPr lang="en" sz="600"/>
              <a:t>always @(cs or req) </a:t>
            </a:r>
            <a:endParaRPr sz="600"/>
          </a:p>
          <a:p>
            <a:pPr indent="0" lvl="0" marL="0" rtl="0" algn="l">
              <a:spcBef>
                <a:spcPts val="0"/>
              </a:spcBef>
              <a:spcAft>
                <a:spcPts val="0"/>
              </a:spcAft>
              <a:buClr>
                <a:schemeClr val="dk2"/>
              </a:buClr>
              <a:buSzPts val="1100"/>
              <a:buFont typeface="Arial"/>
              <a:buNone/>
            </a:pPr>
            <a:r>
              <a:rPr lang="en" sz="600"/>
              <a:t>begin </a:t>
            </a:r>
            <a:endParaRPr sz="600"/>
          </a:p>
          <a:p>
            <a:pPr indent="0" lvl="0" marL="0" rtl="0" algn="l">
              <a:spcBef>
                <a:spcPts val="0"/>
              </a:spcBef>
              <a:spcAft>
                <a:spcPts val="0"/>
              </a:spcAft>
              <a:buClr>
                <a:schemeClr val="dk2"/>
              </a:buClr>
              <a:buSzPts val="1100"/>
              <a:buFont typeface="Arial"/>
              <a:buNone/>
            </a:pPr>
            <a:r>
              <a:rPr lang="en" sz="600"/>
              <a:t>    case(cs)</a:t>
            </a:r>
            <a:endParaRPr sz="600"/>
          </a:p>
          <a:p>
            <a:pPr indent="0" lvl="0" marL="0" rtl="0" algn="l">
              <a:spcBef>
                <a:spcPts val="0"/>
              </a:spcBef>
              <a:spcAft>
                <a:spcPts val="0"/>
              </a:spcAft>
              <a:buClr>
                <a:schemeClr val="dk2"/>
              </a:buClr>
              <a:buSzPts val="1100"/>
              <a:buFont typeface="Arial"/>
              <a:buNone/>
            </a:pPr>
            <a:r>
              <a:rPr lang="en" sz="600"/>
              <a:t>    idle: </a:t>
            </a:r>
            <a:endParaRPr sz="600"/>
          </a:p>
          <a:p>
            <a:pPr indent="0" lvl="0" marL="0" rtl="0" algn="l">
              <a:spcBef>
                <a:spcPts val="0"/>
              </a:spcBef>
              <a:spcAft>
                <a:spcPts val="0"/>
              </a:spcAft>
              <a:buClr>
                <a:schemeClr val="dk2"/>
              </a:buClr>
              <a:buSzPts val="1100"/>
              <a:buFont typeface="Arial"/>
              <a:buNone/>
            </a:pPr>
            <a:r>
              <a:rPr lang="en" sz="600"/>
              <a:t>         if(req[0] == 1'b0)  </a:t>
            </a:r>
            <a:endParaRPr sz="600"/>
          </a:p>
          <a:p>
            <a:pPr indent="0" lvl="0" marL="0" rtl="0" algn="l">
              <a:spcBef>
                <a:spcPts val="0"/>
              </a:spcBef>
              <a:spcAft>
                <a:spcPts val="0"/>
              </a:spcAft>
              <a:buClr>
                <a:schemeClr val="dk2"/>
              </a:buClr>
              <a:buSzPts val="1100"/>
              <a:buFont typeface="Arial"/>
              <a:buNone/>
            </a:pPr>
            <a:r>
              <a:rPr lang="en" sz="600"/>
              <a:t>            ns = a;</a:t>
            </a:r>
            <a:endParaRPr sz="600"/>
          </a:p>
          <a:p>
            <a:pPr indent="0" lvl="0" marL="0" rtl="0" algn="l">
              <a:spcBef>
                <a:spcPts val="0"/>
              </a:spcBef>
              <a:spcAft>
                <a:spcPts val="0"/>
              </a:spcAft>
              <a:buClr>
                <a:schemeClr val="dk2"/>
              </a:buClr>
              <a:buSzPts val="1100"/>
              <a:buFont typeface="Arial"/>
              <a:buNone/>
            </a:pPr>
            <a:r>
              <a:rPr lang="en" sz="600"/>
              <a:t>          else if (req[1] == 1'b0)  </a:t>
            </a:r>
            <a:endParaRPr sz="600"/>
          </a:p>
          <a:p>
            <a:pPr indent="0" lvl="0" marL="0" rtl="0" algn="l">
              <a:spcBef>
                <a:spcPts val="0"/>
              </a:spcBef>
              <a:spcAft>
                <a:spcPts val="0"/>
              </a:spcAft>
              <a:buClr>
                <a:schemeClr val="dk2"/>
              </a:buClr>
              <a:buSzPts val="1100"/>
              <a:buFont typeface="Arial"/>
              <a:buNone/>
            </a:pPr>
            <a:r>
              <a:rPr lang="en" sz="600"/>
              <a:t>            ns = b;</a:t>
            </a:r>
            <a:endParaRPr sz="600"/>
          </a:p>
          <a:p>
            <a:pPr indent="0" lvl="0" marL="0" rtl="0" algn="l">
              <a:spcBef>
                <a:spcPts val="0"/>
              </a:spcBef>
              <a:spcAft>
                <a:spcPts val="0"/>
              </a:spcAft>
              <a:buClr>
                <a:schemeClr val="dk2"/>
              </a:buClr>
              <a:buSzPts val="1100"/>
              <a:buFont typeface="Arial"/>
              <a:buNone/>
            </a:pPr>
            <a:r>
              <a:rPr lang="en" sz="600"/>
              <a:t>          else if (req[2] == 1'b0)</a:t>
            </a:r>
            <a:endParaRPr sz="600"/>
          </a:p>
          <a:p>
            <a:pPr indent="0" lvl="0" marL="0" rtl="0" algn="l">
              <a:spcBef>
                <a:spcPts val="0"/>
              </a:spcBef>
              <a:spcAft>
                <a:spcPts val="0"/>
              </a:spcAft>
              <a:buClr>
                <a:schemeClr val="dk2"/>
              </a:buClr>
              <a:buSzPts val="1100"/>
              <a:buFont typeface="Arial"/>
              <a:buNone/>
            </a:pPr>
            <a:r>
              <a:rPr lang="en" sz="600"/>
              <a:t>            ns = c;   </a:t>
            </a:r>
            <a:endParaRPr sz="600"/>
          </a:p>
          <a:p>
            <a:pPr indent="0" lvl="0" marL="0" rtl="0" algn="l">
              <a:spcBef>
                <a:spcPts val="0"/>
              </a:spcBef>
              <a:spcAft>
                <a:spcPts val="0"/>
              </a:spcAft>
              <a:buClr>
                <a:schemeClr val="dk2"/>
              </a:buClr>
              <a:buSzPts val="1100"/>
              <a:buFont typeface="Arial"/>
              <a:buNone/>
            </a:pPr>
            <a:r>
              <a:rPr lang="en" sz="600"/>
              <a:t>          else </a:t>
            </a:r>
            <a:endParaRPr sz="600"/>
          </a:p>
          <a:p>
            <a:pPr indent="0" lvl="0" marL="0" rtl="0" algn="l">
              <a:spcBef>
                <a:spcPts val="0"/>
              </a:spcBef>
              <a:spcAft>
                <a:spcPts val="0"/>
              </a:spcAft>
              <a:buNone/>
            </a:pPr>
            <a:r>
              <a:rPr lang="en" sz="600"/>
              <a:t>            gnt = 3'b111;</a:t>
            </a:r>
            <a:endParaRPr sz="600"/>
          </a:p>
          <a:p>
            <a:pPr indent="0" lvl="0" marL="0" rtl="0" algn="l">
              <a:spcBef>
                <a:spcPts val="0"/>
              </a:spcBef>
              <a:spcAft>
                <a:spcPts val="0"/>
              </a:spcAft>
              <a:buClr>
                <a:schemeClr val="dk2"/>
              </a:buClr>
              <a:buSzPts val="1100"/>
              <a:buFont typeface="Arial"/>
              <a:buNone/>
            </a:pPr>
            <a:r>
              <a:t/>
            </a:r>
            <a:endParaRPr sz="600"/>
          </a:p>
          <a:p>
            <a:pPr indent="0" lvl="0" marL="0" rtl="0" algn="l">
              <a:spcBef>
                <a:spcPts val="0"/>
              </a:spcBef>
              <a:spcAft>
                <a:spcPts val="0"/>
              </a:spcAft>
              <a:buClr>
                <a:schemeClr val="dk2"/>
              </a:buClr>
              <a:buSzPts val="1100"/>
              <a:buFont typeface="Arial"/>
              <a:buNone/>
            </a:pPr>
            <a:r>
              <a:t/>
            </a:r>
            <a:endParaRPr sz="600"/>
          </a:p>
          <a:p>
            <a:pPr indent="0" lvl="0" marL="0" rtl="0" algn="l">
              <a:spcBef>
                <a:spcPts val="0"/>
              </a:spcBef>
              <a:spcAft>
                <a:spcPts val="0"/>
              </a:spcAft>
              <a:buClr>
                <a:schemeClr val="dk2"/>
              </a:buClr>
              <a:buSzPts val="1100"/>
              <a:buFont typeface="Arial"/>
              <a:buNone/>
            </a:pPr>
            <a:r>
              <a:t/>
            </a:r>
            <a:endParaRPr sz="600"/>
          </a:p>
          <a:p>
            <a:pPr indent="0" lvl="0" marL="0" rtl="0" algn="l">
              <a:spcBef>
                <a:spcPts val="0"/>
              </a:spcBef>
              <a:spcAft>
                <a:spcPts val="1600"/>
              </a:spcAft>
              <a:buNone/>
            </a:pPr>
            <a:r>
              <a:t/>
            </a:r>
            <a:endParaRPr/>
          </a:p>
        </p:txBody>
      </p:sp>
      <p:sp>
        <p:nvSpPr>
          <p:cNvPr id="105" name="Google Shape;105;p18"/>
          <p:cNvSpPr txBox="1"/>
          <p:nvPr/>
        </p:nvSpPr>
        <p:spPr>
          <a:xfrm>
            <a:off x="2946800" y="1503025"/>
            <a:ext cx="2089500" cy="314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600">
                <a:solidFill>
                  <a:schemeClr val="dk2"/>
                </a:solidFill>
                <a:latin typeface="Lato"/>
                <a:ea typeface="Lato"/>
                <a:cs typeface="Lato"/>
                <a:sym typeface="Lato"/>
              </a:rPr>
              <a:t>     a: if(req[0] == 0) begin</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600">
                <a:solidFill>
                  <a:schemeClr val="dk2"/>
                </a:solidFill>
                <a:latin typeface="Lato"/>
                <a:ea typeface="Lato"/>
                <a:cs typeface="Lato"/>
                <a:sym typeface="Lato"/>
              </a:rPr>
              <a:t>       if(frame == 0) begin</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600">
                <a:solidFill>
                  <a:schemeClr val="dk2"/>
                </a:solidFill>
                <a:latin typeface="Lato"/>
                <a:ea typeface="Lato"/>
                <a:cs typeface="Lato"/>
                <a:sym typeface="Lato"/>
              </a:rPr>
              <a:t>            if(irdy == 0) begin </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600">
                <a:solidFill>
                  <a:schemeClr val="dk2"/>
                </a:solidFill>
                <a:latin typeface="Lato"/>
                <a:ea typeface="Lato"/>
                <a:cs typeface="Lato"/>
                <a:sym typeface="Lato"/>
              </a:rPr>
              <a:t>                ns = b;      //a</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600">
                <a:solidFill>
                  <a:schemeClr val="dk2"/>
                </a:solidFill>
                <a:latin typeface="Lato"/>
                <a:ea typeface="Lato"/>
                <a:cs typeface="Lato"/>
                <a:sym typeface="Lato"/>
              </a:rPr>
              <a:t>                gnt[0] = 0;</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600">
                <a:solidFill>
                  <a:schemeClr val="dk2"/>
                </a:solidFill>
                <a:latin typeface="Lato"/>
                <a:ea typeface="Lato"/>
                <a:cs typeface="Lato"/>
                <a:sym typeface="Lato"/>
              </a:rPr>
              <a:t>                gnt[1] = 1;   // test</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600">
                <a:solidFill>
                  <a:schemeClr val="dk2"/>
                </a:solidFill>
                <a:latin typeface="Lato"/>
                <a:ea typeface="Lato"/>
                <a:cs typeface="Lato"/>
                <a:sym typeface="Lato"/>
              </a:rPr>
              <a:t>                gnt[2] = 1;  //</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600">
                <a:solidFill>
                  <a:schemeClr val="dk2"/>
                </a:solidFill>
                <a:latin typeface="Lato"/>
                <a:ea typeface="Lato"/>
                <a:cs typeface="Lato"/>
                <a:sym typeface="Lato"/>
              </a:rPr>
              <a:t>            end </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600">
                <a:solidFill>
                  <a:schemeClr val="dk2"/>
                </a:solidFill>
                <a:latin typeface="Lato"/>
                <a:ea typeface="Lato"/>
                <a:cs typeface="Lato"/>
                <a:sym typeface="Lato"/>
              </a:rPr>
              <a:t>            else begin </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600">
                <a:solidFill>
                  <a:schemeClr val="dk2"/>
                </a:solidFill>
                <a:latin typeface="Lato"/>
                <a:ea typeface="Lato"/>
                <a:cs typeface="Lato"/>
                <a:sym typeface="Lato"/>
              </a:rPr>
              <a:t>                ns = b;</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600">
                <a:solidFill>
                  <a:schemeClr val="dk2"/>
                </a:solidFill>
                <a:latin typeface="Lato"/>
                <a:ea typeface="Lato"/>
                <a:cs typeface="Lato"/>
                <a:sym typeface="Lato"/>
              </a:rPr>
              <a:t>            end </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600">
                <a:solidFill>
                  <a:schemeClr val="dk2"/>
                </a:solidFill>
                <a:latin typeface="Lato"/>
                <a:ea typeface="Lato"/>
                <a:cs typeface="Lato"/>
                <a:sym typeface="Lato"/>
              </a:rPr>
              <a:t>       end </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600">
                <a:solidFill>
                  <a:schemeClr val="dk2"/>
                </a:solidFill>
                <a:latin typeface="Lato"/>
                <a:ea typeface="Lato"/>
                <a:cs typeface="Lato"/>
                <a:sym typeface="Lato"/>
              </a:rPr>
              <a:t>        end </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None/>
            </a:pPr>
            <a:r>
              <a:rPr b="1" lang="en" sz="600">
                <a:solidFill>
                  <a:schemeClr val="dk2"/>
                </a:solidFill>
                <a:latin typeface="Lato"/>
                <a:ea typeface="Lato"/>
                <a:cs typeface="Lato"/>
                <a:sym typeface="Lato"/>
              </a:rPr>
              <a:t>   </a:t>
            </a:r>
            <a:r>
              <a:rPr lang="en" sz="600">
                <a:solidFill>
                  <a:schemeClr val="dk2"/>
                </a:solidFill>
                <a:latin typeface="Lato"/>
                <a:ea typeface="Lato"/>
                <a:cs typeface="Lato"/>
                <a:sym typeface="Lato"/>
              </a:rPr>
              <a:t>   b: if(req[1] == 0) begin </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600">
                <a:solidFill>
                  <a:schemeClr val="dk2"/>
                </a:solidFill>
                <a:latin typeface="Lato"/>
                <a:ea typeface="Lato"/>
                <a:cs typeface="Lato"/>
                <a:sym typeface="Lato"/>
              </a:rPr>
              <a:t>            if(frame == 0) begin</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600">
                <a:solidFill>
                  <a:schemeClr val="dk2"/>
                </a:solidFill>
                <a:latin typeface="Lato"/>
                <a:ea typeface="Lato"/>
                <a:cs typeface="Lato"/>
                <a:sym typeface="Lato"/>
              </a:rPr>
              <a:t>                if(irdy == 0) begin</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600">
                <a:solidFill>
                  <a:schemeClr val="dk2"/>
                </a:solidFill>
                <a:latin typeface="Lato"/>
                <a:ea typeface="Lato"/>
                <a:cs typeface="Lato"/>
                <a:sym typeface="Lato"/>
              </a:rPr>
              <a:t>                    ns = c;</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600">
                <a:solidFill>
                  <a:schemeClr val="dk2"/>
                </a:solidFill>
                <a:latin typeface="Lato"/>
                <a:ea typeface="Lato"/>
                <a:cs typeface="Lato"/>
                <a:sym typeface="Lato"/>
              </a:rPr>
              <a:t>                    gnt[1] = 0;</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600">
                <a:solidFill>
                  <a:schemeClr val="dk2"/>
                </a:solidFill>
                <a:latin typeface="Lato"/>
                <a:ea typeface="Lato"/>
                <a:cs typeface="Lato"/>
                <a:sym typeface="Lato"/>
              </a:rPr>
              <a:t>                    gnt[0] = 1;</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600">
                <a:solidFill>
                  <a:schemeClr val="dk2"/>
                </a:solidFill>
                <a:latin typeface="Lato"/>
                <a:ea typeface="Lato"/>
                <a:cs typeface="Lato"/>
                <a:sym typeface="Lato"/>
              </a:rPr>
              <a:t>                    gnt[2] = 1;</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600">
                <a:solidFill>
                  <a:schemeClr val="dk2"/>
                </a:solidFill>
                <a:latin typeface="Lato"/>
                <a:ea typeface="Lato"/>
                <a:cs typeface="Lato"/>
                <a:sym typeface="Lato"/>
              </a:rPr>
              <a:t>                end </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600">
                <a:solidFill>
                  <a:schemeClr val="dk2"/>
                </a:solidFill>
                <a:latin typeface="Lato"/>
                <a:ea typeface="Lato"/>
                <a:cs typeface="Lato"/>
                <a:sym typeface="Lato"/>
              </a:rPr>
              <a:t>                else begin </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600">
                <a:solidFill>
                  <a:schemeClr val="dk2"/>
                </a:solidFill>
                <a:latin typeface="Lato"/>
                <a:ea typeface="Lato"/>
                <a:cs typeface="Lato"/>
                <a:sym typeface="Lato"/>
              </a:rPr>
              <a:t>                    ns = c;</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600">
                <a:solidFill>
                  <a:schemeClr val="dk2"/>
                </a:solidFill>
                <a:latin typeface="Lato"/>
                <a:ea typeface="Lato"/>
                <a:cs typeface="Lato"/>
                <a:sym typeface="Lato"/>
              </a:rPr>
              <a:t>                end </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600">
                <a:solidFill>
                  <a:schemeClr val="dk2"/>
                </a:solidFill>
                <a:latin typeface="Lato"/>
                <a:ea typeface="Lato"/>
                <a:cs typeface="Lato"/>
                <a:sym typeface="Lato"/>
              </a:rPr>
              <a:t>            end </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600">
                <a:solidFill>
                  <a:schemeClr val="dk2"/>
                </a:solidFill>
                <a:latin typeface="Lato"/>
                <a:ea typeface="Lato"/>
                <a:cs typeface="Lato"/>
                <a:sym typeface="Lato"/>
              </a:rPr>
              <a:t>         end </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600">
                <a:solidFill>
                  <a:schemeClr val="dk2"/>
                </a:solidFill>
                <a:latin typeface="Lato"/>
                <a:ea typeface="Lato"/>
                <a:cs typeface="Lato"/>
                <a:sym typeface="Lato"/>
              </a:rPr>
              <a:t>     </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b="1" sz="600">
              <a:solidFill>
                <a:schemeClr val="dk2"/>
              </a:solidFill>
              <a:latin typeface="Lato"/>
              <a:ea typeface="Lato"/>
              <a:cs typeface="Lato"/>
              <a:sym typeface="Lato"/>
            </a:endParaRPr>
          </a:p>
        </p:txBody>
      </p:sp>
      <p:sp>
        <p:nvSpPr>
          <p:cNvPr id="106" name="Google Shape;106;p18"/>
          <p:cNvSpPr txBox="1"/>
          <p:nvPr/>
        </p:nvSpPr>
        <p:spPr>
          <a:xfrm>
            <a:off x="5585525" y="1655725"/>
            <a:ext cx="2839500" cy="289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600">
                <a:solidFill>
                  <a:schemeClr val="dk2"/>
                </a:solidFill>
                <a:latin typeface="Lato"/>
                <a:ea typeface="Lato"/>
                <a:cs typeface="Lato"/>
                <a:sym typeface="Lato"/>
              </a:rPr>
              <a:t> c: if(req[2] == 0) begin </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600">
                <a:solidFill>
                  <a:schemeClr val="dk2"/>
                </a:solidFill>
                <a:latin typeface="Lato"/>
                <a:ea typeface="Lato"/>
                <a:cs typeface="Lato"/>
                <a:sym typeface="Lato"/>
              </a:rPr>
              <a:t>            if(frame == 0) begin</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600">
                <a:solidFill>
                  <a:schemeClr val="dk2"/>
                </a:solidFill>
                <a:latin typeface="Lato"/>
                <a:ea typeface="Lato"/>
                <a:cs typeface="Lato"/>
                <a:sym typeface="Lato"/>
              </a:rPr>
              <a:t>                if(irdy == 0) begin </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600">
                <a:solidFill>
                  <a:schemeClr val="dk2"/>
                </a:solidFill>
                <a:latin typeface="Lato"/>
                <a:ea typeface="Lato"/>
                <a:cs typeface="Lato"/>
                <a:sym typeface="Lato"/>
              </a:rPr>
              <a:t>                    ns = idle;</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600">
                <a:solidFill>
                  <a:schemeClr val="dk2"/>
                </a:solidFill>
                <a:latin typeface="Lato"/>
                <a:ea typeface="Lato"/>
                <a:cs typeface="Lato"/>
                <a:sym typeface="Lato"/>
              </a:rPr>
              <a:t>                    gnt[2] = 0;</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600">
                <a:solidFill>
                  <a:schemeClr val="dk2"/>
                </a:solidFill>
                <a:latin typeface="Lato"/>
                <a:ea typeface="Lato"/>
                <a:cs typeface="Lato"/>
                <a:sym typeface="Lato"/>
              </a:rPr>
              <a:t>                    gnt[0] = 1;</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600">
                <a:solidFill>
                  <a:schemeClr val="dk2"/>
                </a:solidFill>
                <a:latin typeface="Lato"/>
                <a:ea typeface="Lato"/>
                <a:cs typeface="Lato"/>
                <a:sym typeface="Lato"/>
              </a:rPr>
              <a:t>                    gnt[1] = 1;</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600">
                <a:solidFill>
                  <a:schemeClr val="dk2"/>
                </a:solidFill>
                <a:latin typeface="Lato"/>
                <a:ea typeface="Lato"/>
                <a:cs typeface="Lato"/>
                <a:sym typeface="Lato"/>
              </a:rPr>
              <a:t>                end </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600">
                <a:solidFill>
                  <a:schemeClr val="dk2"/>
                </a:solidFill>
                <a:latin typeface="Lato"/>
                <a:ea typeface="Lato"/>
                <a:cs typeface="Lato"/>
                <a:sym typeface="Lato"/>
              </a:rPr>
              <a:t>                else begin </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600">
                <a:solidFill>
                  <a:schemeClr val="dk2"/>
                </a:solidFill>
                <a:latin typeface="Lato"/>
                <a:ea typeface="Lato"/>
                <a:cs typeface="Lato"/>
                <a:sym typeface="Lato"/>
              </a:rPr>
              <a:t>                    ns = idle;</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600">
                <a:solidFill>
                  <a:schemeClr val="dk2"/>
                </a:solidFill>
                <a:latin typeface="Lato"/>
                <a:ea typeface="Lato"/>
                <a:cs typeface="Lato"/>
                <a:sym typeface="Lato"/>
              </a:rPr>
              <a:t>                end </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600">
                <a:solidFill>
                  <a:schemeClr val="dk2"/>
                </a:solidFill>
                <a:latin typeface="Lato"/>
                <a:ea typeface="Lato"/>
                <a:cs typeface="Lato"/>
                <a:sym typeface="Lato"/>
              </a:rPr>
              <a:t>            end </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600">
                <a:solidFill>
                  <a:schemeClr val="dk2"/>
                </a:solidFill>
                <a:latin typeface="Lato"/>
                <a:ea typeface="Lato"/>
                <a:cs typeface="Lato"/>
                <a:sym typeface="Lato"/>
              </a:rPr>
              <a:t>         End</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600">
                <a:solidFill>
                  <a:schemeClr val="dk2"/>
                </a:solidFill>
                <a:latin typeface="Lato"/>
                <a:ea typeface="Lato"/>
                <a:cs typeface="Lato"/>
                <a:sym typeface="Lato"/>
              </a:rPr>
              <a:t>       default:</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600">
                <a:solidFill>
                  <a:schemeClr val="dk2"/>
                </a:solidFill>
                <a:latin typeface="Lato"/>
                <a:ea typeface="Lato"/>
                <a:cs typeface="Lato"/>
                <a:sym typeface="Lato"/>
              </a:rPr>
              <a:t>            begin</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600">
                <a:solidFill>
                  <a:schemeClr val="dk2"/>
                </a:solidFill>
                <a:latin typeface="Lato"/>
                <a:ea typeface="Lato"/>
                <a:cs typeface="Lato"/>
                <a:sym typeface="Lato"/>
              </a:rPr>
              <a:t>                ns = idle;</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600">
                <a:solidFill>
                  <a:schemeClr val="dk2"/>
                </a:solidFill>
                <a:latin typeface="Lato"/>
                <a:ea typeface="Lato"/>
                <a:cs typeface="Lato"/>
                <a:sym typeface="Lato"/>
              </a:rPr>
              <a:t>            end </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600">
                <a:solidFill>
                  <a:schemeClr val="dk2"/>
                </a:solidFill>
                <a:latin typeface="Lato"/>
                <a:ea typeface="Lato"/>
                <a:cs typeface="Lato"/>
                <a:sym typeface="Lato"/>
              </a:rPr>
              <a:t>    endcase    </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600">
                <a:solidFill>
                  <a:schemeClr val="dk2"/>
                </a:solidFill>
                <a:latin typeface="Lato"/>
                <a:ea typeface="Lato"/>
                <a:cs typeface="Lato"/>
                <a:sym typeface="Lato"/>
              </a:rPr>
              <a:t>end</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600">
                <a:solidFill>
                  <a:schemeClr val="dk2"/>
                </a:solidFill>
                <a:latin typeface="Lato"/>
                <a:ea typeface="Lato"/>
                <a:cs typeface="Lato"/>
                <a:sym typeface="Lato"/>
              </a:rPr>
              <a:t>endmodule</a:t>
            </a:r>
            <a:endParaRPr sz="600">
              <a:solidFill>
                <a:schemeClr val="dk2"/>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sz="60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bench</a:t>
            </a:r>
            <a:endParaRPr/>
          </a:p>
        </p:txBody>
      </p:sp>
      <p:sp>
        <p:nvSpPr>
          <p:cNvPr id="112" name="Google Shape;112;p1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lang="en" sz="600"/>
              <a:t>module Arbiter_tb;</a:t>
            </a:r>
            <a:endParaRPr sz="600"/>
          </a:p>
          <a:p>
            <a:pPr indent="0" lvl="0" marL="0" rtl="0" algn="l">
              <a:lnSpc>
                <a:spcPct val="100000"/>
              </a:lnSpc>
              <a:spcBef>
                <a:spcPts val="0"/>
              </a:spcBef>
              <a:spcAft>
                <a:spcPts val="0"/>
              </a:spcAft>
              <a:buClr>
                <a:schemeClr val="dk2"/>
              </a:buClr>
              <a:buSzPts val="1100"/>
              <a:buFont typeface="Arial"/>
              <a:buNone/>
            </a:pPr>
            <a:r>
              <a:rPr lang="en" sz="600"/>
              <a:t>reg clk, reset, frame, irdy;</a:t>
            </a:r>
            <a:endParaRPr sz="600"/>
          </a:p>
          <a:p>
            <a:pPr indent="0" lvl="0" marL="0" rtl="0" algn="l">
              <a:lnSpc>
                <a:spcPct val="100000"/>
              </a:lnSpc>
              <a:spcBef>
                <a:spcPts val="0"/>
              </a:spcBef>
              <a:spcAft>
                <a:spcPts val="0"/>
              </a:spcAft>
              <a:buClr>
                <a:schemeClr val="dk2"/>
              </a:buClr>
              <a:buSzPts val="1100"/>
              <a:buFont typeface="Arial"/>
              <a:buNone/>
            </a:pPr>
            <a:r>
              <a:rPr lang="en" sz="600"/>
              <a:t>reg [2:0] req;</a:t>
            </a:r>
            <a:endParaRPr sz="600"/>
          </a:p>
          <a:p>
            <a:pPr indent="0" lvl="0" marL="0" rtl="0" algn="l">
              <a:lnSpc>
                <a:spcPct val="100000"/>
              </a:lnSpc>
              <a:spcBef>
                <a:spcPts val="0"/>
              </a:spcBef>
              <a:spcAft>
                <a:spcPts val="0"/>
              </a:spcAft>
              <a:buClr>
                <a:schemeClr val="dk2"/>
              </a:buClr>
              <a:buSzPts val="1100"/>
              <a:buFont typeface="Arial"/>
              <a:buNone/>
            </a:pPr>
            <a:r>
              <a:rPr lang="en" sz="600"/>
              <a:t>wire [2:0] gnt;</a:t>
            </a:r>
            <a:endParaRPr sz="600"/>
          </a:p>
          <a:p>
            <a:pPr indent="0" lvl="0" marL="0" rtl="0" algn="l">
              <a:lnSpc>
                <a:spcPct val="100000"/>
              </a:lnSpc>
              <a:spcBef>
                <a:spcPts val="0"/>
              </a:spcBef>
              <a:spcAft>
                <a:spcPts val="0"/>
              </a:spcAft>
              <a:buClr>
                <a:schemeClr val="dk2"/>
              </a:buClr>
              <a:buSzPts val="1100"/>
              <a:buFont typeface="Arial"/>
              <a:buNone/>
            </a:pPr>
            <a:r>
              <a:t/>
            </a:r>
            <a:endParaRPr sz="600"/>
          </a:p>
          <a:p>
            <a:pPr indent="0" lvl="0" marL="0" rtl="0" algn="l">
              <a:lnSpc>
                <a:spcPct val="100000"/>
              </a:lnSpc>
              <a:spcBef>
                <a:spcPts val="0"/>
              </a:spcBef>
              <a:spcAft>
                <a:spcPts val="0"/>
              </a:spcAft>
              <a:buClr>
                <a:schemeClr val="dk2"/>
              </a:buClr>
              <a:buSzPts val="1100"/>
              <a:buFont typeface="Arial"/>
              <a:buNone/>
            </a:pPr>
            <a:r>
              <a:rPr lang="en" sz="600"/>
              <a:t>Arbiter g1(clk,reset,req,frame,irdy,gnt);</a:t>
            </a:r>
            <a:endParaRPr sz="600"/>
          </a:p>
          <a:p>
            <a:pPr indent="0" lvl="0" marL="0" rtl="0" algn="l">
              <a:lnSpc>
                <a:spcPct val="100000"/>
              </a:lnSpc>
              <a:spcBef>
                <a:spcPts val="0"/>
              </a:spcBef>
              <a:spcAft>
                <a:spcPts val="0"/>
              </a:spcAft>
              <a:buClr>
                <a:schemeClr val="dk2"/>
              </a:buClr>
              <a:buSzPts val="1100"/>
              <a:buFont typeface="Arial"/>
              <a:buNone/>
            </a:pPr>
            <a:r>
              <a:rPr lang="en" sz="600"/>
              <a:t>initial clk = 0;</a:t>
            </a:r>
            <a:endParaRPr sz="600"/>
          </a:p>
          <a:p>
            <a:pPr indent="0" lvl="0" marL="0" rtl="0" algn="l">
              <a:lnSpc>
                <a:spcPct val="100000"/>
              </a:lnSpc>
              <a:spcBef>
                <a:spcPts val="0"/>
              </a:spcBef>
              <a:spcAft>
                <a:spcPts val="0"/>
              </a:spcAft>
              <a:buClr>
                <a:schemeClr val="dk2"/>
              </a:buClr>
              <a:buSzPts val="1100"/>
              <a:buFont typeface="Arial"/>
              <a:buNone/>
            </a:pPr>
            <a:r>
              <a:rPr lang="en" sz="600"/>
              <a:t>always #10 clk = ~clk;</a:t>
            </a:r>
            <a:endParaRPr sz="600"/>
          </a:p>
          <a:p>
            <a:pPr indent="0" lvl="0" marL="0" rtl="0" algn="l">
              <a:lnSpc>
                <a:spcPct val="100000"/>
              </a:lnSpc>
              <a:spcBef>
                <a:spcPts val="0"/>
              </a:spcBef>
              <a:spcAft>
                <a:spcPts val="0"/>
              </a:spcAft>
              <a:buClr>
                <a:schemeClr val="dk2"/>
              </a:buClr>
              <a:buSzPts val="1100"/>
              <a:buFont typeface="Arial"/>
              <a:buNone/>
            </a:pPr>
            <a:r>
              <a:rPr lang="en" sz="600"/>
              <a:t>initial begin </a:t>
            </a:r>
            <a:endParaRPr sz="600"/>
          </a:p>
          <a:p>
            <a:pPr indent="0" lvl="0" marL="0" rtl="0" algn="l">
              <a:lnSpc>
                <a:spcPct val="100000"/>
              </a:lnSpc>
              <a:spcBef>
                <a:spcPts val="0"/>
              </a:spcBef>
              <a:spcAft>
                <a:spcPts val="0"/>
              </a:spcAft>
              <a:buClr>
                <a:schemeClr val="dk2"/>
              </a:buClr>
              <a:buSzPts val="1100"/>
              <a:buFont typeface="Arial"/>
              <a:buNone/>
            </a:pPr>
            <a:r>
              <a:rPr lang="en" sz="600"/>
              <a:t>    frame = 1; irdy = 1; req = 3'b111; reset = 0;</a:t>
            </a:r>
            <a:endParaRPr sz="600"/>
          </a:p>
          <a:p>
            <a:pPr indent="0" lvl="0" marL="0" rtl="0" algn="l">
              <a:lnSpc>
                <a:spcPct val="100000"/>
              </a:lnSpc>
              <a:spcBef>
                <a:spcPts val="0"/>
              </a:spcBef>
              <a:spcAft>
                <a:spcPts val="0"/>
              </a:spcAft>
              <a:buClr>
                <a:schemeClr val="dk2"/>
              </a:buClr>
              <a:buSzPts val="1100"/>
              <a:buFont typeface="Arial"/>
              <a:buNone/>
            </a:pPr>
            <a:r>
              <a:rPr lang="en" sz="600"/>
              <a:t>    #20 reset  = 1;</a:t>
            </a:r>
            <a:endParaRPr sz="600"/>
          </a:p>
          <a:p>
            <a:pPr indent="0" lvl="0" marL="0" rtl="0" algn="l">
              <a:lnSpc>
                <a:spcPct val="100000"/>
              </a:lnSpc>
              <a:spcBef>
                <a:spcPts val="0"/>
              </a:spcBef>
              <a:spcAft>
                <a:spcPts val="0"/>
              </a:spcAft>
              <a:buClr>
                <a:schemeClr val="dk2"/>
              </a:buClr>
              <a:buSzPts val="1100"/>
              <a:buFont typeface="Arial"/>
              <a:buNone/>
            </a:pPr>
            <a:r>
              <a:rPr lang="en" sz="600"/>
              <a:t>    #20 frame = 0;</a:t>
            </a:r>
            <a:endParaRPr sz="600"/>
          </a:p>
          <a:p>
            <a:pPr indent="0" lvl="0" marL="0" rtl="0" algn="l">
              <a:lnSpc>
                <a:spcPct val="100000"/>
              </a:lnSpc>
              <a:spcBef>
                <a:spcPts val="0"/>
              </a:spcBef>
              <a:spcAft>
                <a:spcPts val="0"/>
              </a:spcAft>
              <a:buClr>
                <a:schemeClr val="dk2"/>
              </a:buClr>
              <a:buSzPts val="1100"/>
              <a:buFont typeface="Arial"/>
              <a:buNone/>
            </a:pPr>
            <a:r>
              <a:rPr lang="en" sz="600"/>
              <a:t>    #20 irdy =  0; </a:t>
            </a:r>
            <a:endParaRPr sz="600"/>
          </a:p>
          <a:p>
            <a:pPr indent="0" lvl="0" marL="0" rtl="0" algn="l">
              <a:lnSpc>
                <a:spcPct val="100000"/>
              </a:lnSpc>
              <a:spcBef>
                <a:spcPts val="0"/>
              </a:spcBef>
              <a:spcAft>
                <a:spcPts val="0"/>
              </a:spcAft>
              <a:buClr>
                <a:schemeClr val="dk2"/>
              </a:buClr>
              <a:buSzPts val="1100"/>
              <a:buFont typeface="Arial"/>
              <a:buNone/>
            </a:pPr>
            <a:r>
              <a:rPr lang="en" sz="600"/>
              <a:t>    #20 req[0] = 0;</a:t>
            </a:r>
            <a:endParaRPr sz="600"/>
          </a:p>
          <a:p>
            <a:pPr indent="0" lvl="0" marL="0" rtl="0" algn="l">
              <a:lnSpc>
                <a:spcPct val="100000"/>
              </a:lnSpc>
              <a:spcBef>
                <a:spcPts val="0"/>
              </a:spcBef>
              <a:spcAft>
                <a:spcPts val="0"/>
              </a:spcAft>
              <a:buClr>
                <a:schemeClr val="dk2"/>
              </a:buClr>
              <a:buSzPts val="1100"/>
              <a:buFont typeface="Arial"/>
              <a:buNone/>
            </a:pPr>
            <a:r>
              <a:rPr lang="en" sz="600"/>
              <a:t>    #20 req[0] = 1;</a:t>
            </a:r>
            <a:endParaRPr sz="600"/>
          </a:p>
          <a:p>
            <a:pPr indent="0" lvl="0" marL="0" rtl="0" algn="l">
              <a:lnSpc>
                <a:spcPct val="100000"/>
              </a:lnSpc>
              <a:spcBef>
                <a:spcPts val="0"/>
              </a:spcBef>
              <a:spcAft>
                <a:spcPts val="0"/>
              </a:spcAft>
              <a:buClr>
                <a:schemeClr val="dk2"/>
              </a:buClr>
              <a:buSzPts val="1100"/>
              <a:buFont typeface="Arial"/>
              <a:buNone/>
            </a:pPr>
            <a:r>
              <a:rPr lang="en" sz="600"/>
              <a:t>    frame = 1; irdy = 1;//reset = 0;</a:t>
            </a:r>
            <a:endParaRPr sz="600"/>
          </a:p>
          <a:p>
            <a:pPr indent="0" lvl="0" marL="0" rtl="0" algn="l">
              <a:lnSpc>
                <a:spcPct val="100000"/>
              </a:lnSpc>
              <a:spcBef>
                <a:spcPts val="0"/>
              </a:spcBef>
              <a:spcAft>
                <a:spcPts val="0"/>
              </a:spcAft>
              <a:buClr>
                <a:schemeClr val="dk2"/>
              </a:buClr>
              <a:buSzPts val="1100"/>
              <a:buFont typeface="Arial"/>
              <a:buNone/>
            </a:pPr>
            <a:r>
              <a:rPr lang="en" sz="600"/>
              <a:t>    //#20 reset = 1;</a:t>
            </a:r>
            <a:endParaRPr sz="600"/>
          </a:p>
          <a:p>
            <a:pPr indent="0" lvl="0" marL="0" rtl="0" algn="l">
              <a:lnSpc>
                <a:spcPct val="100000"/>
              </a:lnSpc>
              <a:spcBef>
                <a:spcPts val="0"/>
              </a:spcBef>
              <a:spcAft>
                <a:spcPts val="0"/>
              </a:spcAft>
              <a:buClr>
                <a:schemeClr val="dk2"/>
              </a:buClr>
              <a:buSzPts val="1100"/>
              <a:buFont typeface="Arial"/>
              <a:buNone/>
            </a:pPr>
            <a:r>
              <a:rPr lang="en" sz="600"/>
              <a:t>    #20 frame = 0;</a:t>
            </a:r>
            <a:endParaRPr sz="600"/>
          </a:p>
          <a:p>
            <a:pPr indent="0" lvl="0" marL="0" rtl="0" algn="l">
              <a:lnSpc>
                <a:spcPct val="100000"/>
              </a:lnSpc>
              <a:spcBef>
                <a:spcPts val="0"/>
              </a:spcBef>
              <a:spcAft>
                <a:spcPts val="0"/>
              </a:spcAft>
              <a:buClr>
                <a:schemeClr val="dk2"/>
              </a:buClr>
              <a:buSzPts val="1100"/>
              <a:buFont typeface="Arial"/>
              <a:buNone/>
            </a:pPr>
            <a:r>
              <a:rPr lang="en" sz="600"/>
              <a:t>    #20 irdy =  0;</a:t>
            </a:r>
            <a:endParaRPr sz="600"/>
          </a:p>
          <a:p>
            <a:pPr indent="0" lvl="0" marL="0" rtl="0" algn="l">
              <a:lnSpc>
                <a:spcPct val="100000"/>
              </a:lnSpc>
              <a:spcBef>
                <a:spcPts val="0"/>
              </a:spcBef>
              <a:spcAft>
                <a:spcPts val="0"/>
              </a:spcAft>
              <a:buClr>
                <a:schemeClr val="dk2"/>
              </a:buClr>
              <a:buSzPts val="1100"/>
              <a:buFont typeface="Arial"/>
              <a:buNone/>
            </a:pPr>
            <a:r>
              <a:rPr lang="en" sz="600"/>
              <a:t>    #20 req[1] = 0; </a:t>
            </a:r>
            <a:endParaRPr sz="600"/>
          </a:p>
          <a:p>
            <a:pPr indent="0" lvl="0" marL="0" rtl="0" algn="l">
              <a:lnSpc>
                <a:spcPct val="100000"/>
              </a:lnSpc>
              <a:spcBef>
                <a:spcPts val="0"/>
              </a:spcBef>
              <a:spcAft>
                <a:spcPts val="0"/>
              </a:spcAft>
              <a:buClr>
                <a:schemeClr val="dk2"/>
              </a:buClr>
              <a:buSzPts val="1100"/>
              <a:buFont typeface="Arial"/>
              <a:buNone/>
            </a:pPr>
            <a:r>
              <a:rPr lang="en" sz="600"/>
              <a:t>    #20 req[1] = 1;</a:t>
            </a:r>
            <a:endParaRPr sz="600"/>
          </a:p>
          <a:p>
            <a:pPr indent="0" lvl="0" marL="0" rtl="0" algn="l">
              <a:lnSpc>
                <a:spcPct val="100000"/>
              </a:lnSpc>
              <a:spcBef>
                <a:spcPts val="0"/>
              </a:spcBef>
              <a:spcAft>
                <a:spcPts val="0"/>
              </a:spcAft>
              <a:buClr>
                <a:schemeClr val="dk2"/>
              </a:buClr>
              <a:buSzPts val="1100"/>
              <a:buFont typeface="Arial"/>
              <a:buNone/>
            </a:pPr>
            <a:r>
              <a:rPr lang="en" sz="600"/>
              <a:t>    #100 </a:t>
            </a:r>
            <a:endParaRPr sz="600"/>
          </a:p>
          <a:p>
            <a:pPr indent="0" lvl="0" marL="0" rtl="0" algn="l">
              <a:lnSpc>
                <a:spcPct val="100000"/>
              </a:lnSpc>
              <a:spcBef>
                <a:spcPts val="0"/>
              </a:spcBef>
              <a:spcAft>
                <a:spcPts val="0"/>
              </a:spcAft>
              <a:buClr>
                <a:schemeClr val="dk2"/>
              </a:buClr>
              <a:buSzPts val="1100"/>
              <a:buFont typeface="Arial"/>
              <a:buNone/>
            </a:pPr>
            <a:r>
              <a:rPr lang="en" sz="600"/>
              <a:t>    frame = 1; irdy = 1;</a:t>
            </a:r>
            <a:endParaRPr sz="600"/>
          </a:p>
          <a:p>
            <a:pPr indent="0" lvl="0" marL="0" rtl="0" algn="l">
              <a:lnSpc>
                <a:spcPct val="100000"/>
              </a:lnSpc>
              <a:spcBef>
                <a:spcPts val="0"/>
              </a:spcBef>
              <a:spcAft>
                <a:spcPts val="0"/>
              </a:spcAft>
              <a:buClr>
                <a:schemeClr val="dk2"/>
              </a:buClr>
              <a:buSzPts val="1100"/>
              <a:buFont typeface="Arial"/>
              <a:buNone/>
            </a:pPr>
            <a:r>
              <a:rPr lang="en" sz="600"/>
              <a:t>    </a:t>
            </a:r>
            <a:endParaRPr sz="600"/>
          </a:p>
          <a:p>
            <a:pPr indent="0" lvl="0" marL="0" rtl="0" algn="l">
              <a:lnSpc>
                <a:spcPct val="100000"/>
              </a:lnSpc>
              <a:spcBef>
                <a:spcPts val="0"/>
              </a:spcBef>
              <a:spcAft>
                <a:spcPts val="0"/>
              </a:spcAft>
              <a:buClr>
                <a:schemeClr val="dk2"/>
              </a:buClr>
              <a:buSzPts val="1100"/>
              <a:buFont typeface="Arial"/>
              <a:buNone/>
            </a:pPr>
            <a:r>
              <a:rPr lang="en" sz="600"/>
              <a:t>    #20 frame = 0;</a:t>
            </a:r>
            <a:endParaRPr sz="600"/>
          </a:p>
          <a:p>
            <a:pPr indent="0" lvl="0" marL="0" rtl="0" algn="l">
              <a:lnSpc>
                <a:spcPct val="100000"/>
              </a:lnSpc>
              <a:spcBef>
                <a:spcPts val="0"/>
              </a:spcBef>
              <a:spcAft>
                <a:spcPts val="0"/>
              </a:spcAft>
              <a:buClr>
                <a:schemeClr val="dk2"/>
              </a:buClr>
              <a:buSzPts val="1100"/>
              <a:buFont typeface="Arial"/>
              <a:buNone/>
            </a:pPr>
            <a:r>
              <a:rPr lang="en" sz="600"/>
              <a:t>    #20 irdy = 0;</a:t>
            </a:r>
            <a:endParaRPr sz="600"/>
          </a:p>
          <a:p>
            <a:pPr indent="0" lvl="0" marL="0" rtl="0" algn="l">
              <a:lnSpc>
                <a:spcPct val="100000"/>
              </a:lnSpc>
              <a:spcBef>
                <a:spcPts val="0"/>
              </a:spcBef>
              <a:spcAft>
                <a:spcPts val="0"/>
              </a:spcAft>
              <a:buClr>
                <a:schemeClr val="dk2"/>
              </a:buClr>
              <a:buSzPts val="1100"/>
              <a:buFont typeface="Arial"/>
              <a:buNone/>
            </a:pPr>
            <a:r>
              <a:rPr lang="en" sz="600"/>
              <a:t>    #20 req[2] = 0;</a:t>
            </a:r>
            <a:endParaRPr sz="600"/>
          </a:p>
          <a:p>
            <a:pPr indent="0" lvl="0" marL="0" rtl="0" algn="l">
              <a:lnSpc>
                <a:spcPct val="100000"/>
              </a:lnSpc>
              <a:spcBef>
                <a:spcPts val="0"/>
              </a:spcBef>
              <a:spcAft>
                <a:spcPts val="0"/>
              </a:spcAft>
              <a:buClr>
                <a:schemeClr val="dk2"/>
              </a:buClr>
              <a:buSzPts val="1100"/>
              <a:buFont typeface="Arial"/>
              <a:buNone/>
            </a:pPr>
            <a:r>
              <a:rPr lang="en" sz="600"/>
              <a:t>    #400 $stop;</a:t>
            </a:r>
            <a:endParaRPr sz="600"/>
          </a:p>
          <a:p>
            <a:pPr indent="0" lvl="0" marL="0" rtl="0" algn="l">
              <a:lnSpc>
                <a:spcPct val="100000"/>
              </a:lnSpc>
              <a:spcBef>
                <a:spcPts val="0"/>
              </a:spcBef>
              <a:spcAft>
                <a:spcPts val="0"/>
              </a:spcAft>
              <a:buClr>
                <a:schemeClr val="dk2"/>
              </a:buClr>
              <a:buSzPts val="1100"/>
              <a:buFont typeface="Arial"/>
              <a:buNone/>
            </a:pPr>
            <a:r>
              <a:rPr lang="en" sz="600"/>
              <a:t>end </a:t>
            </a:r>
            <a:endParaRPr sz="600"/>
          </a:p>
          <a:p>
            <a:pPr indent="0" lvl="0" marL="0" rtl="0" algn="l">
              <a:lnSpc>
                <a:spcPct val="100000"/>
              </a:lnSpc>
              <a:spcBef>
                <a:spcPts val="0"/>
              </a:spcBef>
              <a:spcAft>
                <a:spcPts val="0"/>
              </a:spcAft>
              <a:buClr>
                <a:schemeClr val="dk2"/>
              </a:buClr>
              <a:buSzPts val="1100"/>
              <a:buFont typeface="Arial"/>
              <a:buNone/>
            </a:pPr>
            <a:r>
              <a:rPr lang="en" sz="600"/>
              <a:t>endmodule</a:t>
            </a:r>
            <a:endParaRPr sz="600"/>
          </a:p>
          <a:p>
            <a:pPr indent="0" lvl="0" marL="0" rtl="0" algn="l">
              <a:lnSpc>
                <a:spcPct val="100000"/>
              </a:lnSpc>
              <a:spcBef>
                <a:spcPts val="0"/>
              </a:spcBef>
              <a:spcAft>
                <a:spcPts val="0"/>
              </a:spcAft>
              <a:buNone/>
            </a:pPr>
            <a:r>
              <a:t/>
            </a:r>
            <a:endParaRPr sz="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of Counter</a:t>
            </a:r>
            <a:endParaRPr/>
          </a:p>
        </p:txBody>
      </p:sp>
      <p:sp>
        <p:nvSpPr>
          <p:cNvPr id="118" name="Google Shape;118;p2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implementing the counter we had to create two counters one for 16 clock cycles and the other for 8 clock cycles.</a:t>
            </a:r>
            <a:endParaRPr/>
          </a:p>
          <a:p>
            <a:pPr indent="0" lvl="0" marL="0" rtl="0" algn="l">
              <a:spcBef>
                <a:spcPts val="1600"/>
              </a:spcBef>
              <a:spcAft>
                <a:spcPts val="0"/>
              </a:spcAft>
              <a:buNone/>
            </a:pPr>
            <a:r>
              <a:rPr lang="en"/>
              <a:t>This was the hardest part for us since there multiple conditions that we have to follow.</a:t>
            </a:r>
            <a:endParaRPr/>
          </a:p>
          <a:p>
            <a:pPr indent="0" lvl="0" marL="0" rtl="0" algn="l">
              <a:spcBef>
                <a:spcPts val="1600"/>
              </a:spcBef>
              <a:spcAft>
                <a:spcPts val="1600"/>
              </a:spcAft>
              <a:buNone/>
            </a:pPr>
            <a:r>
              <a:rPr lang="en"/>
              <a:t>We decided to </a:t>
            </a:r>
            <a:r>
              <a:rPr lang="en"/>
              <a:t>implement</a:t>
            </a:r>
            <a:r>
              <a:rPr lang="en"/>
              <a:t> the counter within our arbiter in order to avoid making </a:t>
            </a:r>
            <a:r>
              <a:rPr lang="en"/>
              <a:t>separate</a:t>
            </a:r>
            <a:r>
              <a:rPr lang="en"/>
              <a:t> modules.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Waveform Simple Test</a:t>
            </a:r>
            <a:endParaRPr/>
          </a:p>
        </p:txBody>
      </p:sp>
      <p:pic>
        <p:nvPicPr>
          <p:cNvPr id="124" name="Google Shape;124;p21"/>
          <p:cNvPicPr preferRelativeResize="0"/>
          <p:nvPr/>
        </p:nvPicPr>
        <p:blipFill>
          <a:blip r:embed="rId3">
            <a:alphaModFix/>
          </a:blip>
          <a:stretch>
            <a:fillRect/>
          </a:stretch>
        </p:blipFill>
        <p:spPr>
          <a:xfrm>
            <a:off x="3226450" y="1211350"/>
            <a:ext cx="5459899" cy="3349525"/>
          </a:xfrm>
          <a:prstGeom prst="rect">
            <a:avLst/>
          </a:prstGeom>
          <a:noFill/>
          <a:ln>
            <a:noFill/>
          </a:ln>
        </p:spPr>
      </p:pic>
      <p:sp>
        <p:nvSpPr>
          <p:cNvPr id="125" name="Google Shape;125;p21"/>
          <p:cNvSpPr txBox="1"/>
          <p:nvPr/>
        </p:nvSpPr>
        <p:spPr>
          <a:xfrm>
            <a:off x="159900" y="1243025"/>
            <a:ext cx="2981700" cy="32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This is just a simple waveform that shows each state moving from idle to a to b to c and then all the way back to idle.</a:t>
            </a:r>
            <a:endParaRPr sz="18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