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service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application component that uses standardized format like XML to interact with other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applications over internet. Whereas a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collection of webpages put together which are accessed by a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browser.</a:t>
            </a:r>
            <a:endParaRPr/>
          </a:p>
        </p:txBody>
      </p:sp>
      <p:sp>
        <p:nvSpPr>
          <p:cNvPr id="183" name="Google Shape;18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ctrTitle"/>
          </p:nvPr>
        </p:nvSpPr>
        <p:spPr>
          <a:xfrm>
            <a:off x="1154955" y="1044441"/>
            <a:ext cx="8825658" cy="2384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RESTful  Web  Services</a:t>
            </a:r>
            <a:endParaRPr/>
          </a:p>
        </p:txBody>
      </p:sp>
      <p:sp>
        <p:nvSpPr>
          <p:cNvPr id="153" name="Google Shape;153;p19"/>
          <p:cNvSpPr txBox="1"/>
          <p:nvPr>
            <p:ph idx="1" type="subTitle"/>
          </p:nvPr>
        </p:nvSpPr>
        <p:spPr>
          <a:xfrm>
            <a:off x="1154955" y="5110666"/>
            <a:ext cx="8825658" cy="144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8"/>
              <a:buNone/>
            </a:pPr>
            <a:r>
              <a:rPr lang="en-US" sz="2035" cap="none">
                <a:latin typeface="Times New Roman"/>
                <a:ea typeface="Times New Roman"/>
                <a:cs typeface="Times New Roman"/>
                <a:sym typeface="Times New Roman"/>
              </a:rPr>
              <a:t>Instructor: Dr. Jagan Chidella</a:t>
            </a:r>
            <a:endParaRPr sz="2035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850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rPr lang="en-US" sz="1850" cap="none">
                <a:latin typeface="Times New Roman"/>
                <a:ea typeface="Times New Roman"/>
                <a:cs typeface="Times New Roman"/>
                <a:sym typeface="Times New Roman"/>
              </a:rPr>
              <a:t>TA: Vamsi Krishna Myalapalli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rPr lang="en-US" sz="1850" cap="none">
                <a:latin typeface="Times New Roman"/>
                <a:ea typeface="Times New Roman"/>
                <a:cs typeface="Times New Roman"/>
                <a:sym typeface="Times New Roman"/>
              </a:rPr>
              <a:t>Oracle  Certified  Expert  JAVA  Web Services  Developer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850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28"/>
          <p:cNvCxnSpPr>
            <a:stCxn id="257" idx="2"/>
          </p:cNvCxnSpPr>
          <p:nvPr/>
        </p:nvCxnSpPr>
        <p:spPr>
          <a:xfrm flipH="1">
            <a:off x="3964000" y="1470025"/>
            <a:ext cx="1581000" cy="1578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8"/>
          <p:cNvSpPr txBox="1"/>
          <p:nvPr/>
        </p:nvSpPr>
        <p:spPr>
          <a:xfrm>
            <a:off x="3049450" y="762000"/>
            <a:ext cx="49911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RESTFul</a:t>
            </a: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URIs</a:t>
            </a:r>
            <a:endParaRPr b="1" i="1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28"/>
          <p:cNvCxnSpPr>
            <a:stCxn id="257" idx="2"/>
          </p:cNvCxnSpPr>
          <p:nvPr/>
        </p:nvCxnSpPr>
        <p:spPr>
          <a:xfrm>
            <a:off x="5545000" y="1470025"/>
            <a:ext cx="1619400" cy="1578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8"/>
          <p:cNvSpPr txBox="1"/>
          <p:nvPr/>
        </p:nvSpPr>
        <p:spPr>
          <a:xfrm>
            <a:off x="2287450" y="3276600"/>
            <a:ext cx="3124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Instance Based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6402250" y="3257550"/>
            <a:ext cx="27432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 Based</a:t>
            </a:r>
            <a:endParaRPr/>
          </a:p>
        </p:txBody>
      </p:sp>
      <p:sp>
        <p:nvSpPr>
          <p:cNvPr id="261" name="Google Shape;261;p28"/>
          <p:cNvSpPr txBox="1"/>
          <p:nvPr/>
        </p:nvSpPr>
        <p:spPr>
          <a:xfrm>
            <a:off x="1754050" y="4400550"/>
            <a:ext cx="3581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messages/1/comments/2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6097450" y="4400550"/>
            <a:ext cx="3581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messages/1/comments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6097450" y="4857750"/>
            <a:ext cx="3581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(List of Instance Resources)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29"/>
          <p:cNvCxnSpPr>
            <a:stCxn id="269" idx="2"/>
            <a:endCxn id="270" idx="0"/>
          </p:cNvCxnSpPr>
          <p:nvPr/>
        </p:nvCxnSpPr>
        <p:spPr>
          <a:xfrm flipH="1">
            <a:off x="3370824" y="3115791"/>
            <a:ext cx="1695600" cy="883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9"/>
          <p:cNvSpPr txBox="1"/>
          <p:nvPr/>
        </p:nvSpPr>
        <p:spPr>
          <a:xfrm>
            <a:off x="2570874" y="1484575"/>
            <a:ext cx="49911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CEBFD"/>
                </a:solidFill>
                <a:latin typeface="Calibri"/>
                <a:ea typeface="Calibri"/>
                <a:cs typeface="Calibri"/>
                <a:sym typeface="Calibri"/>
              </a:rPr>
              <a:t>                 public  class  Student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CEBFD"/>
                </a:solidFill>
                <a:latin typeface="Calibri"/>
                <a:ea typeface="Calibri"/>
                <a:cs typeface="Calibri"/>
                <a:sym typeface="Calibri"/>
              </a:rPr>
              <a:t>           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CEBFD"/>
                </a:solidFill>
                <a:latin typeface="Calibri"/>
                <a:ea typeface="Calibri"/>
                <a:cs typeface="Calibri"/>
                <a:sym typeface="Calibri"/>
              </a:rPr>
              <a:t>                          private  int  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CEBFD"/>
                </a:solidFill>
                <a:latin typeface="Calibri"/>
                <a:ea typeface="Calibri"/>
                <a:cs typeface="Calibri"/>
                <a:sym typeface="Calibri"/>
              </a:rPr>
              <a:t>                          private  String  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CEBFD"/>
                </a:solidFill>
                <a:latin typeface="Calibri"/>
                <a:ea typeface="Calibri"/>
                <a:cs typeface="Calibri"/>
                <a:sym typeface="Calibri"/>
              </a:rPr>
              <a:t>                  }</a:t>
            </a:r>
            <a:endParaRPr/>
          </a:p>
        </p:txBody>
      </p:sp>
      <p:cxnSp>
        <p:nvCxnSpPr>
          <p:cNvPr id="271" name="Google Shape;271;p29"/>
          <p:cNvCxnSpPr>
            <a:stCxn id="269" idx="2"/>
            <a:endCxn id="272" idx="0"/>
          </p:cNvCxnSpPr>
          <p:nvPr/>
        </p:nvCxnSpPr>
        <p:spPr>
          <a:xfrm>
            <a:off x="5066424" y="3115791"/>
            <a:ext cx="1885800" cy="883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9"/>
          <p:cNvSpPr txBox="1"/>
          <p:nvPr/>
        </p:nvSpPr>
        <p:spPr>
          <a:xfrm>
            <a:off x="1808874" y="3999175"/>
            <a:ext cx="3124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CEBF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Response</a:t>
            </a:r>
            <a:endParaRPr b="1" i="1" sz="1800" u="none" cap="none" strike="noStrike">
              <a:solidFill>
                <a:srgbClr val="DCEBF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2286000" y="5123125"/>
            <a:ext cx="279947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DCEBF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DCEBF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“id” : 76,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DCEBF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“name” : “Mr.Bean”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DCEBF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0" i="0" sz="1800" u="none" cap="none" strike="noStrike">
              <a:solidFill>
                <a:srgbClr val="DCEBF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5390274" y="3999175"/>
            <a:ext cx="3124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CEBF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XML Response</a:t>
            </a:r>
            <a:endParaRPr b="1" i="1" sz="1800" u="none" cap="none" strike="noStrike">
              <a:solidFill>
                <a:srgbClr val="DCEBF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6152273" y="5113600"/>
            <a:ext cx="4615427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DCEBF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&lt;Student&gt;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DCEBF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&lt;id&gt;      76       &lt;/id&gt;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DCEBF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&lt;name&gt; Mr.Bean 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DCEBF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&lt;/Student&gt;</a:t>
            </a:r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1778237" y="391688"/>
            <a:ext cx="7511027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JSON Response      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vs.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XML Response</a:t>
            </a:r>
            <a:endParaRPr b="1" i="1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Tools and Projects\Status Codes.png" id="280" name="Google Shape;2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38" y="204702"/>
            <a:ext cx="10066337" cy="651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30"/>
          <p:cNvCxnSpPr/>
          <p:nvPr/>
        </p:nvCxnSpPr>
        <p:spPr>
          <a:xfrm flipH="1">
            <a:off x="2061553" y="1695796"/>
            <a:ext cx="931026" cy="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0"/>
          <p:cNvCxnSpPr/>
          <p:nvPr/>
        </p:nvCxnSpPr>
        <p:spPr>
          <a:xfrm flipH="1">
            <a:off x="6195749" y="1695795"/>
            <a:ext cx="931026" cy="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0"/>
          <p:cNvCxnSpPr/>
          <p:nvPr/>
        </p:nvCxnSpPr>
        <p:spPr>
          <a:xfrm flipH="1">
            <a:off x="6198515" y="1848195"/>
            <a:ext cx="931026" cy="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0"/>
          <p:cNvCxnSpPr/>
          <p:nvPr/>
        </p:nvCxnSpPr>
        <p:spPr>
          <a:xfrm flipH="1">
            <a:off x="2399603" y="3568930"/>
            <a:ext cx="931026" cy="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0"/>
          <p:cNvCxnSpPr/>
          <p:nvPr/>
        </p:nvCxnSpPr>
        <p:spPr>
          <a:xfrm flipH="1">
            <a:off x="6292730" y="3568931"/>
            <a:ext cx="931026" cy="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0"/>
          <p:cNvCxnSpPr/>
          <p:nvPr/>
        </p:nvCxnSpPr>
        <p:spPr>
          <a:xfrm flipH="1">
            <a:off x="6303809" y="3721331"/>
            <a:ext cx="931026" cy="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/>
          <p:nvPr/>
        </p:nvCxnSpPr>
        <p:spPr>
          <a:xfrm flipH="1">
            <a:off x="2790297" y="5918662"/>
            <a:ext cx="931026" cy="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31"/>
          <p:cNvCxnSpPr>
            <a:stCxn id="293" idx="3"/>
            <a:endCxn id="294" idx="2"/>
          </p:cNvCxnSpPr>
          <p:nvPr/>
        </p:nvCxnSpPr>
        <p:spPr>
          <a:xfrm flipH="1" rot="10800000">
            <a:off x="2794475" y="837091"/>
            <a:ext cx="1880100" cy="2229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31"/>
          <p:cNvSpPr txBox="1"/>
          <p:nvPr/>
        </p:nvSpPr>
        <p:spPr>
          <a:xfrm>
            <a:off x="92605" y="2712079"/>
            <a:ext cx="270187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HTTP Call</a:t>
            </a:r>
            <a:endParaRPr b="1" i="1" sz="28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1"/>
          <p:cNvCxnSpPr>
            <a:stCxn id="293" idx="3"/>
            <a:endCxn id="296" idx="2"/>
          </p:cNvCxnSpPr>
          <p:nvPr/>
        </p:nvCxnSpPr>
        <p:spPr>
          <a:xfrm>
            <a:off x="2794475" y="3066091"/>
            <a:ext cx="1868700" cy="2827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1"/>
          <p:cNvSpPr txBox="1"/>
          <p:nvPr/>
        </p:nvSpPr>
        <p:spPr>
          <a:xfrm>
            <a:off x="5698647" y="168860"/>
            <a:ext cx="1066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endParaRPr b="1" i="1" sz="20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5596095" y="653921"/>
            <a:ext cx="1295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5281313" y="1110407"/>
            <a:ext cx="1982624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4674576" y="76283"/>
            <a:ext cx="3196127" cy="1521782"/>
          </a:xfrm>
          <a:prstGeom prst="ellipse">
            <a:avLst/>
          </a:prstGeom>
          <a:noFill/>
          <a:ln cap="rnd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5688673" y="1833902"/>
            <a:ext cx="1066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</a:t>
            </a:r>
            <a:endParaRPr b="1" i="1" sz="20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5304102" y="2318963"/>
            <a:ext cx="19683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+ Read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5271339" y="2775449"/>
            <a:ext cx="1982624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4664602" y="1741325"/>
            <a:ext cx="3196127" cy="1521782"/>
          </a:xfrm>
          <a:prstGeom prst="ellipse">
            <a:avLst/>
          </a:prstGeom>
          <a:noFill/>
          <a:ln cap="rnd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5697219" y="3560194"/>
            <a:ext cx="1066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PUT</a:t>
            </a:r>
            <a:endParaRPr b="1" i="1" sz="20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5449385" y="4045255"/>
            <a:ext cx="17632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+ Read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5279885" y="4501741"/>
            <a:ext cx="1982624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4673148" y="3467617"/>
            <a:ext cx="3196127" cy="1521782"/>
          </a:xfrm>
          <a:prstGeom prst="ellipse">
            <a:avLst/>
          </a:prstGeom>
          <a:noFill/>
          <a:ln cap="rnd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5687245" y="5225236"/>
            <a:ext cx="12042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endParaRPr b="1" i="1" sz="20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5302674" y="5710297"/>
            <a:ext cx="19683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5269911" y="6166783"/>
            <a:ext cx="1982624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204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4663174" y="5132659"/>
            <a:ext cx="3196127" cy="1521782"/>
          </a:xfrm>
          <a:prstGeom prst="ellipse">
            <a:avLst/>
          </a:prstGeom>
          <a:noFill/>
          <a:ln cap="rnd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1" name="Google Shape;311;p31"/>
          <p:cNvCxnSpPr>
            <a:stCxn id="293" idx="3"/>
            <a:endCxn id="307" idx="2"/>
          </p:cNvCxnSpPr>
          <p:nvPr/>
        </p:nvCxnSpPr>
        <p:spPr>
          <a:xfrm>
            <a:off x="2794475" y="3066091"/>
            <a:ext cx="1878600" cy="1162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1"/>
          <p:cNvCxnSpPr>
            <a:stCxn id="293" idx="3"/>
            <a:endCxn id="303" idx="2"/>
          </p:cNvCxnSpPr>
          <p:nvPr/>
        </p:nvCxnSpPr>
        <p:spPr>
          <a:xfrm flipH="1" rot="10800000">
            <a:off x="2794475" y="2502091"/>
            <a:ext cx="1870200" cy="564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/>
        </p:nvSpPr>
        <p:spPr>
          <a:xfrm>
            <a:off x="799754" y="102685"/>
            <a:ext cx="82105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HATEOAS</a:t>
            </a:r>
            <a:endParaRPr b="0" i="0" sz="1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571154" y="1205997"/>
            <a:ext cx="87518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Level 0 -&gt;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RESTFul API, Plain Old XML (POX) SOAP</a:t>
            </a:r>
            <a:endParaRPr/>
          </a:p>
        </p:txBody>
      </p:sp>
      <p:sp>
        <p:nvSpPr>
          <p:cNvPr id="319" name="Google Shape;319;p32"/>
          <p:cNvSpPr txBox="1"/>
          <p:nvPr/>
        </p:nvSpPr>
        <p:spPr>
          <a:xfrm>
            <a:off x="571154" y="2426625"/>
            <a:ext cx="9067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Level 1 -&gt;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Support Resource URI (Individual URI for each Resource)</a:t>
            </a:r>
            <a:endParaRPr/>
          </a:p>
        </p:txBody>
      </p:sp>
      <p:sp>
        <p:nvSpPr>
          <p:cNvPr id="320" name="Google Shape;320;p32"/>
          <p:cNvSpPr txBox="1"/>
          <p:nvPr/>
        </p:nvSpPr>
        <p:spPr>
          <a:xfrm>
            <a:off x="571154" y="3414050"/>
            <a:ext cx="8991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Level 2 -&gt;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Support Status Codes and HTTP Methods (Get, Post, Post)</a:t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571154" y="4476088"/>
            <a:ext cx="8915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Level 3 -&gt;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Support Responses which contains that a Client can use</a:t>
            </a:r>
            <a:endParaRPr/>
          </a:p>
        </p:txBody>
      </p:sp>
      <p:sp>
        <p:nvSpPr>
          <p:cNvPr id="322" name="Google Shape;322;p32"/>
          <p:cNvSpPr txBox="1"/>
          <p:nvPr/>
        </p:nvSpPr>
        <p:spPr>
          <a:xfrm>
            <a:off x="7072364" y="1340272"/>
            <a:ext cx="2743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&lt;Message&gt;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&lt;id&gt; 32 &lt;/id&gt;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&lt;mesg&gt; Howdy &lt;/mesg&gt;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&lt;/Message&gt;</a:t>
            </a:r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5905154" y="2883825"/>
            <a:ext cx="3581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messages/1/comments/2</a:t>
            </a:r>
            <a:endParaRPr b="0" i="1" sz="14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5752754" y="3947450"/>
            <a:ext cx="3581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2xx, 4xx, 5xx</a:t>
            </a:r>
            <a:endParaRPr b="0" i="1" sz="14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1942754" y="4785650"/>
            <a:ext cx="61722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“id” : 1,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“mesg” : “Howdy”,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"links":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"link": "http://localhost:8888/messenger/webapi/messages/1",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"rel": "self"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0" i="0" sz="12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5066954" y="542422"/>
            <a:ext cx="4842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8C8A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Hypermedia as the Engine of Application State</a:t>
            </a:r>
            <a:endParaRPr/>
          </a:p>
        </p:txBody>
      </p:sp>
      <p:cxnSp>
        <p:nvCxnSpPr>
          <p:cNvPr id="327" name="Google Shape;327;p32"/>
          <p:cNvCxnSpPr/>
          <p:nvPr/>
        </p:nvCxnSpPr>
        <p:spPr>
          <a:xfrm>
            <a:off x="10505440" y="1432560"/>
            <a:ext cx="0" cy="504952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8" name="Google Shape;328;p32"/>
          <p:cNvSpPr txBox="1"/>
          <p:nvPr/>
        </p:nvSpPr>
        <p:spPr>
          <a:xfrm>
            <a:off x="9562754" y="3591377"/>
            <a:ext cx="3124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CEBF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RESTFul</a:t>
            </a:r>
            <a:endParaRPr b="1" i="1" sz="1800" u="none" cap="none" strike="noStrike">
              <a:solidFill>
                <a:srgbClr val="DCEBF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/>
          <p:nvPr/>
        </p:nvSpPr>
        <p:spPr>
          <a:xfrm>
            <a:off x="5682240" y="3352800"/>
            <a:ext cx="4623987" cy="2895600"/>
          </a:xfrm>
          <a:prstGeom prst="rect">
            <a:avLst/>
          </a:prstGeom>
          <a:noFill/>
          <a:ln cap="flat" cmpd="sng" w="28575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5910840" y="4267200"/>
            <a:ext cx="4241563" cy="369332"/>
          </a:xfrm>
          <a:prstGeom prst="rect">
            <a:avLst/>
          </a:prstGeom>
          <a:solidFill>
            <a:srgbClr val="BBD8F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JAX-RS Interfaces and Annotations</a:t>
            </a:r>
            <a:endParaRPr b="1" i="1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6244135" y="5257800"/>
            <a:ext cx="3581400" cy="369888"/>
          </a:xfrm>
          <a:prstGeom prst="rect">
            <a:avLst/>
          </a:prstGeom>
          <a:solidFill>
            <a:srgbClr val="BBD8F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 Classes</a:t>
            </a:r>
            <a:endParaRPr b="1" i="1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1262641" y="4476750"/>
            <a:ext cx="3581400" cy="400050"/>
          </a:xfrm>
          <a:prstGeom prst="rect">
            <a:avLst/>
          </a:prstGeom>
          <a:solidFill>
            <a:srgbClr val="BBD8F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 Code</a:t>
            </a:r>
            <a:endParaRPr b="1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2900941" y="2522538"/>
            <a:ext cx="48006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REST API Application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33"/>
          <p:cNvCxnSpPr>
            <a:stCxn id="336" idx="3"/>
            <a:endCxn id="333" idx="1"/>
          </p:cNvCxnSpPr>
          <p:nvPr/>
        </p:nvCxnSpPr>
        <p:spPr>
          <a:xfrm>
            <a:off x="4844041" y="4676775"/>
            <a:ext cx="838200" cy="12390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39" name="Google Shape;339;p33"/>
          <p:cNvSpPr/>
          <p:nvPr/>
        </p:nvSpPr>
        <p:spPr>
          <a:xfrm>
            <a:off x="7414204" y="3471863"/>
            <a:ext cx="9781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CE3D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Jersey</a:t>
            </a:r>
            <a:endParaRPr/>
          </a:p>
        </p:txBody>
      </p:sp>
      <p:cxnSp>
        <p:nvCxnSpPr>
          <p:cNvPr id="340" name="Google Shape;340;p33"/>
          <p:cNvCxnSpPr>
            <a:stCxn id="335" idx="0"/>
            <a:endCxn id="334" idx="2"/>
          </p:cNvCxnSpPr>
          <p:nvPr/>
        </p:nvCxnSpPr>
        <p:spPr>
          <a:xfrm rot="10800000">
            <a:off x="8031535" y="4636500"/>
            <a:ext cx="3300" cy="62130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41" name="Google Shape;341;p33"/>
          <p:cNvSpPr/>
          <p:nvPr/>
        </p:nvSpPr>
        <p:spPr>
          <a:xfrm>
            <a:off x="1491241" y="533400"/>
            <a:ext cx="690403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Jersey   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Provides API that extends JAX-RS to simplify RESTFul 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491241" y="1047750"/>
            <a:ext cx="657383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Reference Implementation for JAX-RS specification</a:t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1186440" y="2438400"/>
            <a:ext cx="9461619" cy="4267200"/>
          </a:xfrm>
          <a:prstGeom prst="rect">
            <a:avLst/>
          </a:prstGeom>
          <a:noFill/>
          <a:ln cap="flat" cmpd="sng" w="38100">
            <a:solidFill>
              <a:srgbClr val="7D9A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/>
          <p:nvPr/>
        </p:nvSpPr>
        <p:spPr>
          <a:xfrm>
            <a:off x="596792" y="492098"/>
            <a:ext cx="1070073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 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Apache Maven is a project management tool.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Based on Project Object Model (POM).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Manages a project's build, reporting from a central piece of information.</a:t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596792" y="1812898"/>
            <a:ext cx="99401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pom.xml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-&gt;  Project and configuration details used by Maven to build the project</a:t>
            </a:r>
            <a:endParaRPr/>
          </a:p>
        </p:txBody>
      </p:sp>
      <p:pic>
        <p:nvPicPr>
          <p:cNvPr descr="Image result for maven" id="350" name="Google Shape;350;p34"/>
          <p:cNvPicPr preferRelativeResize="0"/>
          <p:nvPr/>
        </p:nvPicPr>
        <p:blipFill rotWithShape="1">
          <a:blip r:embed="rId3">
            <a:alphaModFix/>
          </a:blip>
          <a:srcRect b="0" l="426" r="0" t="0"/>
          <a:stretch/>
        </p:blipFill>
        <p:spPr>
          <a:xfrm>
            <a:off x="1003455" y="2514600"/>
            <a:ext cx="558323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amsmyal.ORADEV\Desktop\Maven_CoC.svg.png" id="351" name="Google Shape;35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6482" y="2371725"/>
            <a:ext cx="314325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/>
          <p:nvPr/>
        </p:nvSpPr>
        <p:spPr>
          <a:xfrm>
            <a:off x="6078930" y="3147320"/>
            <a:ext cx="3657600" cy="353943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&lt;warriors&gt;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&lt;warrior&gt;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&lt;name&gt;Agamemnon&lt;/name&gt;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&lt;war&gt;Trojan War&lt;/war&gt;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&lt;/warrior&gt;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&lt;warrior&gt;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&lt;name&gt;Achilles&lt;/name&gt;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&lt;war&gt;Trojan War&lt;/war&gt;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&lt;/warrior&gt;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&lt;warrior&gt;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&lt;name&gt;Hector&lt;/name&gt;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&lt;war&gt;Trojan War&lt;/war&gt;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&lt;/warrior&gt;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&lt;/warriors&gt;</a:t>
            </a:r>
            <a:endParaRPr/>
          </a:p>
        </p:txBody>
      </p:sp>
      <p:sp>
        <p:nvSpPr>
          <p:cNvPr id="357" name="Google Shape;357;p35"/>
          <p:cNvSpPr/>
          <p:nvPr/>
        </p:nvSpPr>
        <p:spPr>
          <a:xfrm>
            <a:off x="1354530" y="3271145"/>
            <a:ext cx="2971800" cy="33239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“name": "Agamemnon",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“war": "Trojan War“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“name": "Achilles",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“war": "Trojan War“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{    “name": "Hector",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“war": "Trojan War"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3183330" y="639070"/>
            <a:ext cx="4191000" cy="138499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Warrior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String name, war;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Default and Parameterized Constructors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Getters and Setters</a:t>
            </a:r>
            <a:endParaRPr/>
          </a:p>
        </p:txBody>
      </p:sp>
      <p:sp>
        <p:nvSpPr>
          <p:cNvPr id="359" name="Google Shape;359;p35"/>
          <p:cNvSpPr/>
          <p:nvPr/>
        </p:nvSpPr>
        <p:spPr>
          <a:xfrm>
            <a:off x="3203968" y="335857"/>
            <a:ext cx="17604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@XmlRootElement</a:t>
            </a:r>
            <a:endParaRPr/>
          </a:p>
        </p:txBody>
      </p:sp>
      <p:cxnSp>
        <p:nvCxnSpPr>
          <p:cNvPr id="360" name="Google Shape;360;p35"/>
          <p:cNvCxnSpPr>
            <a:stCxn id="358" idx="2"/>
            <a:endCxn id="357" idx="0"/>
          </p:cNvCxnSpPr>
          <p:nvPr/>
        </p:nvCxnSpPr>
        <p:spPr>
          <a:xfrm flipH="1">
            <a:off x="2840430" y="2024065"/>
            <a:ext cx="2438400" cy="12471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5"/>
          <p:cNvCxnSpPr>
            <a:stCxn id="358" idx="2"/>
            <a:endCxn id="356" idx="0"/>
          </p:cNvCxnSpPr>
          <p:nvPr/>
        </p:nvCxnSpPr>
        <p:spPr>
          <a:xfrm>
            <a:off x="5278830" y="2024065"/>
            <a:ext cx="2628900" cy="11232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5"/>
          <p:cNvSpPr/>
          <p:nvPr/>
        </p:nvSpPr>
        <p:spPr>
          <a:xfrm>
            <a:off x="4332786" y="2510045"/>
            <a:ext cx="18998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MessageBodyWriter</a:t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4912814" y="981898"/>
            <a:ext cx="3108960" cy="1659788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36"/>
          <p:cNvSpPr txBox="1"/>
          <p:nvPr/>
        </p:nvSpPr>
        <p:spPr>
          <a:xfrm>
            <a:off x="5261948" y="1126014"/>
            <a:ext cx="2452267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Files</a:t>
            </a:r>
            <a:endParaRPr b="1"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5261948" y="1642773"/>
            <a:ext cx="2452268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Manifest File</a:t>
            </a:r>
            <a:endParaRPr b="1"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36"/>
          <p:cNvSpPr txBox="1"/>
          <p:nvPr/>
        </p:nvSpPr>
        <p:spPr>
          <a:xfrm>
            <a:off x="5261948" y="2151279"/>
            <a:ext cx="244672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Descriptor</a:t>
            </a:r>
            <a:endParaRPr b="1"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p36"/>
          <p:cNvSpPr/>
          <p:nvPr/>
        </p:nvSpPr>
        <p:spPr>
          <a:xfrm>
            <a:off x="4915580" y="3004723"/>
            <a:ext cx="3108960" cy="1659788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5264714" y="3148839"/>
            <a:ext cx="2452267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JARs</a:t>
            </a:r>
            <a:endParaRPr b="1"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5264714" y="3665598"/>
            <a:ext cx="2452268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Servlets</a:t>
            </a:r>
            <a:endParaRPr b="1"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36"/>
          <p:cNvSpPr txBox="1"/>
          <p:nvPr/>
        </p:nvSpPr>
        <p:spPr>
          <a:xfrm>
            <a:off x="5264714" y="4174104"/>
            <a:ext cx="244672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JSP</a:t>
            </a:r>
            <a:endParaRPr b="1"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4912814" y="5040194"/>
            <a:ext cx="3108960" cy="1659788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36"/>
          <p:cNvSpPr txBox="1"/>
          <p:nvPr/>
        </p:nvSpPr>
        <p:spPr>
          <a:xfrm>
            <a:off x="5261948" y="5184310"/>
            <a:ext cx="2452267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WARs</a:t>
            </a:r>
            <a:endParaRPr b="1"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5261948" y="5701069"/>
            <a:ext cx="2452268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Beans</a:t>
            </a:r>
            <a:endParaRPr b="1"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5261948" y="6209575"/>
            <a:ext cx="2446720" cy="3693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JARs</a:t>
            </a:r>
            <a:endParaRPr b="1"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36"/>
          <p:cNvSpPr txBox="1"/>
          <p:nvPr/>
        </p:nvSpPr>
        <p:spPr>
          <a:xfrm>
            <a:off x="2273220" y="1577059"/>
            <a:ext cx="2452543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JAR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6"/>
          <p:cNvSpPr txBox="1"/>
          <p:nvPr/>
        </p:nvSpPr>
        <p:spPr>
          <a:xfrm>
            <a:off x="2275986" y="3525067"/>
            <a:ext cx="2452543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6"/>
          <p:cNvSpPr txBox="1"/>
          <p:nvPr/>
        </p:nvSpPr>
        <p:spPr>
          <a:xfrm>
            <a:off x="2281532" y="5593427"/>
            <a:ext cx="2452543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EAR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6"/>
          <p:cNvSpPr txBox="1"/>
          <p:nvPr/>
        </p:nvSpPr>
        <p:spPr>
          <a:xfrm>
            <a:off x="1759412" y="0"/>
            <a:ext cx="7010604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JAR  </a:t>
            </a:r>
            <a:r>
              <a:rPr b="1" lang="en-US" sz="2800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vs. </a:t>
            </a:r>
            <a:r>
              <a:rPr b="1" lang="en-US" sz="3200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 WAR  </a:t>
            </a:r>
            <a:r>
              <a:rPr b="1" lang="en-US" sz="2800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vs.  </a:t>
            </a:r>
            <a:r>
              <a:rPr b="1" lang="en-US" sz="3200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EAR</a:t>
            </a:r>
            <a:endParaRPr b="1" i="1" sz="2800">
              <a:solidFill>
                <a:srgbClr val="E2F4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7"/>
          <p:cNvPicPr preferRelativeResize="0"/>
          <p:nvPr/>
        </p:nvPicPr>
        <p:blipFill rotWithShape="1">
          <a:blip r:embed="rId3">
            <a:alphaModFix/>
          </a:blip>
          <a:srcRect b="0" l="0" r="0" t="6073"/>
          <a:stretch/>
        </p:blipFill>
        <p:spPr>
          <a:xfrm>
            <a:off x="3433443" y="1018764"/>
            <a:ext cx="4725037" cy="571556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7"/>
          <p:cNvSpPr txBox="1"/>
          <p:nvPr/>
        </p:nvSpPr>
        <p:spPr>
          <a:xfrm>
            <a:off x="2290659" y="0"/>
            <a:ext cx="7010604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JAR  </a:t>
            </a:r>
            <a:r>
              <a:rPr b="1" lang="en-US" sz="2800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vs. </a:t>
            </a:r>
            <a:r>
              <a:rPr b="1" lang="en-US" sz="3200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 WAR  </a:t>
            </a:r>
            <a:r>
              <a:rPr b="1" lang="en-US" sz="2800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vs.  </a:t>
            </a:r>
            <a:r>
              <a:rPr b="1" lang="en-US" sz="3200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EAR</a:t>
            </a:r>
            <a:endParaRPr b="1" i="1" sz="2800">
              <a:solidFill>
                <a:srgbClr val="E2F4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/>
        </p:nvSpPr>
        <p:spPr>
          <a:xfrm>
            <a:off x="286789" y="308957"/>
            <a:ext cx="64714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E2F4FB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REST Web Services</a:t>
            </a:r>
            <a:endParaRPr b="1" i="1" sz="2800" u="none" cap="none" strike="noStrike">
              <a:solidFill>
                <a:srgbClr val="E2F4FB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463043" y="3519916"/>
            <a:ext cx="27987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2. Eclipse EE Neon or higher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1478918" y="4216999"/>
            <a:ext cx="24461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3. Post Man REST Client 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1478918" y="2848875"/>
            <a:ext cx="1028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1. JAVA 8</a:t>
            </a:r>
            <a:endParaRPr b="1" i="0" sz="1800" u="none" cap="none" strike="noStrike">
              <a:solidFill>
                <a:srgbClr val="E2F4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286789" y="1866241"/>
            <a:ext cx="35225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DFF6EB"/>
                </a:solidFill>
                <a:latin typeface="Calibri"/>
                <a:ea typeface="Calibri"/>
                <a:cs typeface="Calibri"/>
                <a:sym typeface="Calibri"/>
              </a:rPr>
              <a:t>Pre</a:t>
            </a:r>
            <a:r>
              <a:rPr b="1" i="0" lang="en-US" sz="2400" u="none" cap="none" strike="noStrike">
                <a:solidFill>
                  <a:srgbClr val="DFF6EB"/>
                </a:solidFill>
                <a:latin typeface="Calibri"/>
                <a:ea typeface="Calibri"/>
                <a:cs typeface="Calibri"/>
                <a:sym typeface="Calibri"/>
              </a:rPr>
              <a:t> Checks</a:t>
            </a:r>
            <a:endParaRPr b="1" i="1" sz="2000" u="none" cap="none" strike="noStrike">
              <a:solidFill>
                <a:srgbClr val="DFF6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/>
          <p:nvPr/>
        </p:nvSpPr>
        <p:spPr>
          <a:xfrm>
            <a:off x="3271646" y="2215604"/>
            <a:ext cx="4991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endParaRPr b="1"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2286000" y="299446"/>
            <a:ext cx="50292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E2F4FB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</a:t>
            </a:r>
            <a:endParaRPr b="0" i="0" sz="2000" u="none" cap="none" strike="noStrike">
              <a:solidFill>
                <a:srgbClr val="E2F4FB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04800" y="2092088"/>
            <a:ext cx="48768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2F4FB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   JAX-RS  vs.  JAX-WS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304800" y="2643243"/>
            <a:ext cx="85344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2F4FB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   URIs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304800" y="3158888"/>
            <a:ext cx="62484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2F4FB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   Implementing GET, POST, PUT, DELETE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304800" y="3717312"/>
            <a:ext cx="62484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2F4FB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   Returning XML and JSON Responses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304800" y="4223507"/>
            <a:ext cx="48768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2F4FB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   Sending Status Codes and Resource Locations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304800" y="4680666"/>
            <a:ext cx="254704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2F4FB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   HATEOAS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304800" y="1592025"/>
            <a:ext cx="48768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2F4FB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   Standard Formats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304800" y="1101488"/>
            <a:ext cx="48768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2F4FB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   Website  vs.  Webservice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321405" y="5186133"/>
            <a:ext cx="254704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2F4FB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   Visiting Jar, War, Ear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324171" y="5704305"/>
            <a:ext cx="254704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2F4FB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   Deploying Services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2184660" y="510263"/>
            <a:ext cx="7010604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Website           vs.        Web Services</a:t>
            </a:r>
            <a:endParaRPr b="1" i="1" sz="2800" u="none" cap="none" strike="noStrike">
              <a:solidFill>
                <a:srgbClr val="E2F4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049" y="1808483"/>
            <a:ext cx="6565900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2042335" y="5820219"/>
            <a:ext cx="3581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E2F4F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Human Consumption</a:t>
            </a:r>
            <a:endParaRPr b="1" i="1" sz="1800" u="none" cap="none" strike="noStrike">
              <a:solidFill>
                <a:srgbClr val="E2F4F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5745816" y="5821697"/>
            <a:ext cx="3581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E2F4F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Consumption</a:t>
            </a:r>
            <a:endParaRPr b="1" i="1" sz="1800" u="none" cap="none" strike="noStrike">
              <a:solidFill>
                <a:srgbClr val="E2F4F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:\Photos\Animated\progress-dots.gif"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2379" y="2970299"/>
            <a:ext cx="685800" cy="15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3"/>
          <p:cNvCxnSpPr>
            <a:stCxn id="195" idx="2"/>
            <a:endCxn id="196" idx="0"/>
          </p:cNvCxnSpPr>
          <p:nvPr/>
        </p:nvCxnSpPr>
        <p:spPr>
          <a:xfrm flipH="1">
            <a:off x="3853352" y="782724"/>
            <a:ext cx="2232000" cy="1758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3"/>
          <p:cNvSpPr txBox="1"/>
          <p:nvPr/>
        </p:nvSpPr>
        <p:spPr>
          <a:xfrm>
            <a:off x="3494552" y="74699"/>
            <a:ext cx="51816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Standard Formats</a:t>
            </a:r>
            <a:endParaRPr b="1" i="1" sz="2800" u="none" cap="none" strike="noStrike">
              <a:solidFill>
                <a:srgbClr val="E2F4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3"/>
          <p:cNvCxnSpPr>
            <a:stCxn id="195" idx="2"/>
            <a:endCxn id="198" idx="0"/>
          </p:cNvCxnSpPr>
          <p:nvPr/>
        </p:nvCxnSpPr>
        <p:spPr>
          <a:xfrm>
            <a:off x="6085352" y="782724"/>
            <a:ext cx="2316600" cy="1730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3"/>
          <p:cNvSpPr txBox="1"/>
          <p:nvPr/>
        </p:nvSpPr>
        <p:spPr>
          <a:xfrm>
            <a:off x="3319979" y="2541674"/>
            <a:ext cx="1066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endParaRPr b="1" i="1" sz="2000" u="none" cap="none" strike="noStrike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2024579" y="3103649"/>
            <a:ext cx="3581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E2F4F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Script Object Notation</a:t>
            </a:r>
            <a:endParaRPr b="1" i="1" sz="1800" u="none" cap="none" strike="noStrike">
              <a:solidFill>
                <a:srgbClr val="E2F4F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7868438" y="2513099"/>
            <a:ext cx="1066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XML</a:t>
            </a:r>
            <a:endParaRPr b="1" i="1" sz="2000" u="none" cap="none" strike="noStrike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6496838" y="3103649"/>
            <a:ext cx="3886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E2F4F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Extensible Markup Language</a:t>
            </a:r>
            <a:endParaRPr b="1" i="1" sz="1800" u="none" cap="none" strike="noStrike">
              <a:solidFill>
                <a:srgbClr val="E2F4F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2100779" y="3827370"/>
            <a:ext cx="3505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2F4F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2F4F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“name": "Agamemnon"  ,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2F4F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“war": "Trojan War“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2F4F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} </a:t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6725438" y="3810774"/>
            <a:ext cx="381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2F4F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&lt;name&gt;Agamemnon&lt;/name&gt;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2F4F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&lt;war&gt;  Trojan War  &lt;/war&gt;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2F4F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2016590" y="5637299"/>
            <a:ext cx="1447800" cy="685800"/>
          </a:xfrm>
          <a:prstGeom prst="ellipse">
            <a:avLst/>
          </a:prstGeom>
          <a:noFill/>
          <a:ln cap="rnd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CE3D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3875552" y="5637299"/>
            <a:ext cx="1447800" cy="685800"/>
          </a:xfrm>
          <a:prstGeom prst="ellipse">
            <a:avLst/>
          </a:prstGeom>
          <a:noFill/>
          <a:ln cap="rnd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CE3D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5628152" y="5637299"/>
            <a:ext cx="1447800" cy="685800"/>
          </a:xfrm>
          <a:prstGeom prst="ellipse">
            <a:avLst/>
          </a:prstGeom>
          <a:noFill/>
          <a:ln cap="rnd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CE3D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7380752" y="5637299"/>
            <a:ext cx="1447800" cy="685800"/>
          </a:xfrm>
          <a:prstGeom prst="ellipse">
            <a:avLst/>
          </a:prstGeom>
          <a:noFill/>
          <a:ln cap="rnd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CE3D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9133352" y="5637299"/>
            <a:ext cx="1447800" cy="685800"/>
          </a:xfrm>
          <a:prstGeom prst="ellipse">
            <a:avLst/>
          </a:prstGeom>
          <a:noFill/>
          <a:ln cap="rnd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CE3D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2207090" y="5780174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CE3D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b="1" i="1" sz="1800" u="none" cap="none" strike="noStrike">
              <a:solidFill>
                <a:srgbClr val="FCE3D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4104152" y="5789699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CE3D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</a:t>
            </a:r>
            <a:endParaRPr b="1" i="1" sz="1800" u="none" cap="none" strike="noStrike">
              <a:solidFill>
                <a:srgbClr val="FCE3D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780552" y="5789699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CE3D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</a:t>
            </a:r>
            <a:endParaRPr b="1" i="1" sz="1800" u="none" cap="none" strike="noStrike">
              <a:solidFill>
                <a:srgbClr val="FCE3D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7609352" y="5789699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CE3D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 b="1" i="1" sz="1800" u="none" cap="none" strike="noStrike">
              <a:solidFill>
                <a:srgbClr val="FCE3D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9361952" y="5789699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CE3D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.Net</a:t>
            </a:r>
            <a:endParaRPr b="1" i="1" sz="1800" u="none" cap="none" strike="noStrike">
              <a:solidFill>
                <a:srgbClr val="FCE3D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:\Photos\Animated\progress-dots.gif" id="213" name="Google Shape;2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7038" y="2894099"/>
            <a:ext cx="6858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4"/>
          <p:cNvCxnSpPr>
            <a:stCxn id="219" idx="2"/>
            <a:endCxn id="220" idx="0"/>
          </p:cNvCxnSpPr>
          <p:nvPr/>
        </p:nvCxnSpPr>
        <p:spPr>
          <a:xfrm flipH="1">
            <a:off x="3311638" y="1470025"/>
            <a:ext cx="2106600" cy="1682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4"/>
          <p:cNvSpPr txBox="1"/>
          <p:nvPr/>
        </p:nvSpPr>
        <p:spPr>
          <a:xfrm>
            <a:off x="3989488" y="762000"/>
            <a:ext cx="28575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3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Web Services</a:t>
            </a:r>
            <a:endParaRPr b="1" i="1" sz="28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4"/>
          <p:cNvCxnSpPr>
            <a:stCxn id="219" idx="2"/>
            <a:endCxn id="222" idx="0"/>
          </p:cNvCxnSpPr>
          <p:nvPr/>
        </p:nvCxnSpPr>
        <p:spPr>
          <a:xfrm>
            <a:off x="5418238" y="1470025"/>
            <a:ext cx="2900400" cy="165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4"/>
          <p:cNvSpPr txBox="1"/>
          <p:nvPr/>
        </p:nvSpPr>
        <p:spPr>
          <a:xfrm>
            <a:off x="2707610" y="3288083"/>
            <a:ext cx="1066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SOAP</a:t>
            </a:r>
            <a:endParaRPr b="1" i="1" sz="20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605058" y="3850058"/>
            <a:ext cx="12954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JAX-WS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7787394" y="3276600"/>
            <a:ext cx="1066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</a:t>
            </a:r>
            <a:endParaRPr b="1" i="1" sz="20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7863594" y="3838575"/>
            <a:ext cx="1066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JAX-RS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1341690" y="4400550"/>
            <a:ext cx="401939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API for XML Web Services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5962855" y="4400550"/>
            <a:ext cx="462538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API for RESTFul Web Services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957129" y="3152775"/>
            <a:ext cx="4708759" cy="2257425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5818288" y="3124200"/>
            <a:ext cx="5000688" cy="2257425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/>
        </p:nvSpPr>
        <p:spPr>
          <a:xfrm>
            <a:off x="2184660" y="385568"/>
            <a:ext cx="7010604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REST    vs.   SOAP</a:t>
            </a:r>
            <a:endParaRPr b="1" i="1" sz="2800" u="none" cap="none" strike="noStrike">
              <a:solidFill>
                <a:srgbClr val="E2F4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rest vs soap" id="234" name="Google Shape;2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008" y="1404852"/>
            <a:ext cx="9538961" cy="52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soap vs rest" id="239" name="Google Shape;2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325" y="1474838"/>
            <a:ext cx="10151349" cy="503734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2184660" y="385568"/>
            <a:ext cx="7010604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E2F4FB"/>
                </a:solidFill>
                <a:latin typeface="Calibri"/>
                <a:ea typeface="Calibri"/>
                <a:cs typeface="Calibri"/>
                <a:sym typeface="Calibri"/>
              </a:rPr>
              <a:t>REST    vs.   SOAP</a:t>
            </a:r>
            <a:endParaRPr b="1" i="1" sz="2800" u="none" cap="none" strike="noStrike">
              <a:solidFill>
                <a:srgbClr val="E2F4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27"/>
          <p:cNvCxnSpPr>
            <a:stCxn id="246" idx="2"/>
            <a:endCxn id="247" idx="0"/>
          </p:cNvCxnSpPr>
          <p:nvPr/>
        </p:nvCxnSpPr>
        <p:spPr>
          <a:xfrm flipH="1">
            <a:off x="3256430" y="1477821"/>
            <a:ext cx="2050500" cy="1758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7"/>
          <p:cNvSpPr txBox="1"/>
          <p:nvPr/>
        </p:nvSpPr>
        <p:spPr>
          <a:xfrm>
            <a:off x="3878180" y="893046"/>
            <a:ext cx="2857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endParaRPr b="1" i="1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27"/>
          <p:cNvCxnSpPr>
            <a:stCxn id="246" idx="2"/>
            <a:endCxn id="249" idx="0"/>
          </p:cNvCxnSpPr>
          <p:nvPr/>
        </p:nvCxnSpPr>
        <p:spPr>
          <a:xfrm>
            <a:off x="5306930" y="1477821"/>
            <a:ext cx="2223300" cy="1758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7"/>
          <p:cNvSpPr txBox="1"/>
          <p:nvPr/>
        </p:nvSpPr>
        <p:spPr>
          <a:xfrm>
            <a:off x="1694228" y="3236196"/>
            <a:ext cx="3124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Lookup/Action Based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6158700" y="3236196"/>
            <a:ext cx="2743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Resource</a:t>
            </a:r>
            <a:r>
              <a:rPr b="1" i="0" lang="en-US" sz="18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Based</a:t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1343842" y="4531596"/>
            <a:ext cx="39630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Mysite.com/courses?course=1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6036199" y="4531596"/>
            <a:ext cx="4158929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A1E6C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Mysite.com/courses/course/1</a:t>
            </a:r>
            <a:endParaRPr b="1" i="1" sz="1800" u="none" cap="none" strike="noStrike">
              <a:solidFill>
                <a:srgbClr val="A1E6C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