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Garamon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aramond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aramond-italic.fntdata"/><Relationship Id="rId25" Type="http://schemas.openxmlformats.org/officeDocument/2006/relationships/font" Target="fonts/Garamond-bold.fntdata"/><Relationship Id="rId27" Type="http://schemas.openxmlformats.org/officeDocument/2006/relationships/font" Target="fonts/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Section 5 09242018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Package,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13.png"/><Relationship Id="rId5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Interaction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Dynamic Model (cont.)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</a:t>
            </a:r>
            <a:r>
              <a:rPr b="1" lang="en-US"/>
              <a:t>storyboard </a:t>
            </a:r>
            <a:r>
              <a:rPr lang="en-US"/>
              <a:t>is a collection of screen layout diagrams linked by arrows depicting events or the passage of time.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shows how the screen changes over time or in response to various inputs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50462" l="0" r="4913" t="1"/>
          <a:stretch/>
        </p:blipFill>
        <p:spPr>
          <a:xfrm>
            <a:off x="-57454" y="1534601"/>
            <a:ext cx="12239621" cy="4214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0" l="2609" r="1392" t="49544"/>
          <a:stretch/>
        </p:blipFill>
        <p:spPr>
          <a:xfrm>
            <a:off x="0" y="1612645"/>
            <a:ext cx="12132034" cy="421419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838200" y="5748792"/>
            <a:ext cx="109535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Storyboards are an excellent tool for investigating design alternatives and for helping stakeholders visualize designs before their implementation.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 Case Models vs. Requirements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Should use case models be used as requirements specification?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Yes?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They can model the interactions between a system and its users and other things with which it exchanges data.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They are valuable for interaction design, and can document some requirements.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They are not able to model requirements that don’t have to do with interactions. 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E.g., algorithms, non-functional requirements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They are organized to </a:t>
            </a:r>
            <a:r>
              <a:rPr b="1" lang="en-US">
                <a:solidFill>
                  <a:srgbClr val="0070C0"/>
                </a:solidFill>
              </a:rPr>
              <a:t>trace interactions </a:t>
            </a:r>
            <a:r>
              <a:rPr lang="en-US"/>
              <a:t>and not to specify behaviors in relation to system features.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Hence, use case models cannot capture all requirements, and they may not always be the best vehicle for expressing interaction requirements. 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 Case Models vs. Requirements (cont.)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SCRUM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PBI may specify </a:t>
            </a:r>
            <a:r>
              <a:rPr b="1" lang="en-US">
                <a:solidFill>
                  <a:srgbClr val="0070C0"/>
                </a:solidFill>
              </a:rPr>
              <a:t>some aspect </a:t>
            </a:r>
            <a:r>
              <a:rPr lang="en-US"/>
              <a:t>of a product’s interaction with its environment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case descriptions can help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capture details of interaction, and so they are a good tool for </a:t>
            </a:r>
            <a:r>
              <a:rPr b="1" lang="en-US">
                <a:solidFill>
                  <a:srgbClr val="0070C0"/>
                </a:solidFill>
              </a:rPr>
              <a:t>elaborating</a:t>
            </a:r>
            <a:r>
              <a:rPr lang="en-US"/>
              <a:t> interaction PBIs during sprints.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provide </a:t>
            </a:r>
            <a:r>
              <a:rPr b="1" lang="en-US">
                <a:solidFill>
                  <a:srgbClr val="0070C0"/>
                </a:solidFill>
              </a:rPr>
              <a:t>supplementary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information if a PBI is elaborated to a fairly low-level of detail during backlog grooming. 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Interaction Design Processes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</a:t>
            </a:r>
            <a:r>
              <a:rPr b="1" lang="en-US">
                <a:solidFill>
                  <a:srgbClr val="0070C0"/>
                </a:solidFill>
              </a:rPr>
              <a:t>top-down</a:t>
            </a:r>
            <a:r>
              <a:rPr lang="en-US"/>
              <a:t> activity: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begins with the </a:t>
            </a:r>
            <a:r>
              <a:rPr b="1" lang="en-US">
                <a:solidFill>
                  <a:srgbClr val="0070C0"/>
                </a:solidFill>
              </a:rPr>
              <a:t>most abstract </a:t>
            </a:r>
            <a:r>
              <a:rPr lang="en-US"/>
              <a:t>models and gradually refines them until a </a:t>
            </a:r>
            <a:r>
              <a:rPr b="1" lang="en-US">
                <a:solidFill>
                  <a:srgbClr val="0070C0"/>
                </a:solidFill>
              </a:rPr>
              <a:t>detailed specification </a:t>
            </a:r>
            <a:r>
              <a:rPr lang="en-US"/>
              <a:t>is complete.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use case diagram can be formulated to </a:t>
            </a:r>
            <a:r>
              <a:rPr b="1" lang="en-US">
                <a:solidFill>
                  <a:srgbClr val="0070C0"/>
                </a:solidFill>
              </a:rPr>
              <a:t>pin down</a:t>
            </a:r>
            <a:r>
              <a:rPr lang="en-US"/>
              <a:t> product features and capabilities.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case descriptions should follow as a means to determine the </a:t>
            </a:r>
            <a:r>
              <a:rPr b="1" lang="en-US">
                <a:solidFill>
                  <a:srgbClr val="0070C0"/>
                </a:solidFill>
              </a:rPr>
              <a:t>best overall flow </a:t>
            </a:r>
            <a:r>
              <a:rPr lang="en-US"/>
              <a:t>of interaction.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Screen layout diagrams and storyboards can be made to </a:t>
            </a:r>
            <a:r>
              <a:rPr b="1" lang="en-US">
                <a:solidFill>
                  <a:srgbClr val="0070C0"/>
                </a:solidFill>
              </a:rPr>
              <a:t>aid</a:t>
            </a:r>
            <a:r>
              <a:rPr lang="en-US"/>
              <a:t> in design, to obtain </a:t>
            </a:r>
            <a:r>
              <a:rPr b="1" lang="en-US">
                <a:solidFill>
                  <a:srgbClr val="0070C0"/>
                </a:solidFill>
              </a:rPr>
              <a:t>feedback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from stakeholders, and as specifications for implementation.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Interaction Design Processes (cont.)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Usability testing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is </a:t>
            </a:r>
            <a:r>
              <a:rPr b="1" lang="en-US">
                <a:solidFill>
                  <a:srgbClr val="0070C0"/>
                </a:solidFill>
              </a:rPr>
              <a:t>empirical evaluation </a:t>
            </a:r>
            <a:r>
              <a:rPr lang="en-US"/>
              <a:t>of (parts of) an interaction design to determine whether it meets interaction design goals.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</a:t>
            </a:r>
            <a:r>
              <a:rPr b="1" lang="en-US">
                <a:solidFill>
                  <a:srgbClr val="0070C0"/>
                </a:solidFill>
              </a:rPr>
              <a:t>testing scenario </a:t>
            </a:r>
            <a:r>
              <a:rPr lang="en-US"/>
              <a:t>can be “executed” on anything from a rough paper prototype to a full-featured product.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Measurements: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Pre- and post- test questionnaires or surveys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Observation of user actions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How long it takes users to achieve goals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Number of user mistakes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…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Interaction Design Principles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General principles for product appearance and behavior – SAC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20"/>
              <a:buChar char="•"/>
            </a:pPr>
            <a:r>
              <a:rPr b="1" lang="en-US" sz="2220">
                <a:solidFill>
                  <a:srgbClr val="FF0000"/>
                </a:solidFill>
              </a:rPr>
              <a:t>S</a:t>
            </a:r>
            <a:r>
              <a:rPr b="1" lang="en-US" sz="2220"/>
              <a:t>implicity</a:t>
            </a:r>
            <a:r>
              <a:rPr lang="en-US" sz="2220"/>
              <a:t>—Simpler designs are better. </a:t>
            </a:r>
            <a:endParaRPr/>
          </a:p>
          <a:p>
            <a:pPr indent="-8763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3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3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20"/>
              <a:buChar char="•"/>
            </a:pPr>
            <a:r>
              <a:rPr b="1" lang="en-US" sz="2220">
                <a:solidFill>
                  <a:srgbClr val="FF0000"/>
                </a:solidFill>
              </a:rPr>
              <a:t>A</a:t>
            </a:r>
            <a:r>
              <a:rPr b="1" lang="en-US" sz="2220"/>
              <a:t>ccessibility</a:t>
            </a:r>
            <a:r>
              <a:rPr lang="en-US" sz="2220"/>
              <a:t>—Designs that can be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used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by more people are better. 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20"/>
              <a:buChar char="•"/>
            </a:pPr>
            <a:r>
              <a:rPr b="1" lang="en-US" sz="2220">
                <a:solidFill>
                  <a:srgbClr val="FF0000"/>
                </a:solidFill>
              </a:rPr>
              <a:t>C</a:t>
            </a:r>
            <a:r>
              <a:rPr b="1" lang="en-US" sz="2220"/>
              <a:t>onsistency</a:t>
            </a:r>
            <a:r>
              <a:rPr lang="en-US" sz="2220"/>
              <a:t>—Designs that present similar 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data in similar ways, and provide 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similar ways of accomplishing similar tasks, 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are better. 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3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8763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26152" r="28065" t="0"/>
          <a:stretch/>
        </p:blipFill>
        <p:spPr>
          <a:xfrm>
            <a:off x="6973614" y="2115398"/>
            <a:ext cx="2998076" cy="1158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7075" y="3409100"/>
            <a:ext cx="3260836" cy="148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8166" y="5191886"/>
            <a:ext cx="3799490" cy="1488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Interaction Design Principles (cont.)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Principles that apply in particular to appearance – CAP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60"/>
              <a:buChar char="•"/>
            </a:pPr>
            <a:r>
              <a:rPr b="1" lang="en-US" sz="1860">
                <a:solidFill>
                  <a:srgbClr val="FF0000"/>
                </a:solidFill>
              </a:rPr>
              <a:t>C</a:t>
            </a:r>
            <a:r>
              <a:rPr b="1" lang="en-US" sz="1860"/>
              <a:t>ontrast</a:t>
            </a:r>
            <a:r>
              <a:rPr lang="en-US" sz="1860"/>
              <a:t>—Designs that make 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/>
              <a:t>things that are different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/>
              <a:t> appear different are better. 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sz="1860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sz="186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60"/>
              <a:buChar char="•"/>
            </a:pPr>
            <a:r>
              <a:rPr b="1" lang="en-US" sz="1860">
                <a:solidFill>
                  <a:srgbClr val="FF0000"/>
                </a:solidFill>
              </a:rPr>
              <a:t>A</a:t>
            </a:r>
            <a:r>
              <a:rPr b="1" lang="en-US" sz="1860"/>
              <a:t>lignment</a:t>
            </a:r>
            <a:r>
              <a:rPr lang="en-US" sz="1860"/>
              <a:t>—Designs that line-up 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/>
              <a:t>   elements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/>
              <a:t> in a grid are better. </a:t>
            </a:r>
            <a:endParaRPr/>
          </a:p>
          <a:p>
            <a:pPr indent="-11049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sz="1860"/>
          </a:p>
          <a:p>
            <a:pPr indent="-11049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sz="1860"/>
          </a:p>
          <a:p>
            <a:pPr indent="-11049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sz="1860"/>
          </a:p>
          <a:p>
            <a:pPr indent="-11049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sz="186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60"/>
              <a:buChar char="•"/>
            </a:pPr>
            <a:r>
              <a:rPr b="1" lang="en-US" sz="1860">
                <a:solidFill>
                  <a:srgbClr val="FF0000"/>
                </a:solidFill>
              </a:rPr>
              <a:t>P</a:t>
            </a:r>
            <a:r>
              <a:rPr b="1" lang="en-US" sz="1860"/>
              <a:t>roximity</a:t>
            </a:r>
            <a:r>
              <a:rPr lang="en-US" sz="1860"/>
              <a:t>—Designs that group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/>
              <a:t> related items together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/>
              <a:t> spatially are better. </a:t>
            </a:r>
            <a:endParaRPr/>
          </a:p>
          <a:p>
            <a:pPr indent="-11049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sz="1860"/>
          </a:p>
          <a:p>
            <a:pPr indent="-11049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sz="1860"/>
          </a:p>
        </p:txBody>
      </p:sp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1159" y="2222096"/>
            <a:ext cx="3949444" cy="871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4884" y="3160636"/>
            <a:ext cx="5338916" cy="157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4884" y="4928972"/>
            <a:ext cx="5740400" cy="1281725"/>
          </a:xfrm>
          <a:prstGeom prst="rect">
            <a:avLst/>
          </a:prstGeom>
          <a:noFill/>
          <a:ln cap="sq" cmpd="thickThin" w="889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Interaction Design Principles (cont.)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838200" y="1825624"/>
            <a:ext cx="10515600" cy="484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Principles that apply especially to behavior – FeVER</a:t>
            </a:r>
            <a:endParaRPr sz="238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b="1" lang="en-US" sz="2040"/>
              <a:t>Feedback</a:t>
            </a:r>
            <a:r>
              <a:rPr lang="en-US" sz="2040"/>
              <a:t>—Designs that acknowledge 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/>
              <a:t>user actions are better. </a:t>
            </a:r>
            <a:endParaRPr/>
          </a:p>
          <a:p>
            <a:pPr indent="-99059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/>
          </a:p>
          <a:p>
            <a:pPr indent="-99059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/>
          </a:p>
          <a:p>
            <a:pPr indent="-99059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b="1" lang="en-US" sz="2040"/>
              <a:t>Visibility</a:t>
            </a:r>
            <a:r>
              <a:rPr lang="en-US" sz="2040"/>
              <a:t>—Designs that prominently 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/>
              <a:t>   display their state and available 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/>
              <a:t>operations are better. </a:t>
            </a:r>
            <a:endParaRPr/>
          </a:p>
          <a:p>
            <a:pPr indent="-99059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/>
          </a:p>
          <a:p>
            <a:pPr indent="-99059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b="1" lang="en-US" sz="2040"/>
              <a:t>Error Prevention and Recovery</a:t>
            </a:r>
            <a:r>
              <a:rPr lang="en-US" sz="2040"/>
              <a:t>—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/>
              <a:t>Designs that 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/>
              <a:t>prevent 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/>
              <a:t>   user errors and provide error recovery ‘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/>
              <a:t>mechanisms are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/>
              <a:t>   better. </a:t>
            </a:r>
            <a:endParaRPr/>
          </a:p>
          <a:p>
            <a:pPr indent="-99059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/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47956" l="0" r="0" t="12474"/>
          <a:stretch/>
        </p:blipFill>
        <p:spPr>
          <a:xfrm>
            <a:off x="6096000" y="2162429"/>
            <a:ext cx="5456903" cy="794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 rotWithShape="1">
          <a:blip r:embed="rId4">
            <a:alphaModFix/>
          </a:blip>
          <a:srcRect b="22434" l="0" r="0" t="0"/>
          <a:stretch/>
        </p:blipFill>
        <p:spPr>
          <a:xfrm>
            <a:off x="9050977" y="4997609"/>
            <a:ext cx="2650035" cy="1484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5407" y="4855780"/>
            <a:ext cx="3009044" cy="163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82122" y="3291749"/>
            <a:ext cx="3747587" cy="1109465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00" rotWithShape="0" algn="tl" dir="12900000" dist="50800" ky="14500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 Discussion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“Best” design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Does it exist?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to evaluate a design?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Effectiveness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Efficiency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Safety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Learnability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Memorability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Enjoyability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Beauty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Interaction design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 concerned with specifying the </a:t>
            </a:r>
            <a:r>
              <a:rPr b="1" lang="en-US">
                <a:solidFill>
                  <a:srgbClr val="0070C0"/>
                </a:solidFill>
              </a:rPr>
              <a:t>user experience </a:t>
            </a:r>
            <a:r>
              <a:rPr lang="en-US"/>
              <a:t>for a software product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 concerned with the </a:t>
            </a:r>
            <a:r>
              <a:rPr b="1" lang="en-US">
                <a:solidFill>
                  <a:srgbClr val="0070C0"/>
                </a:solidFill>
              </a:rPr>
              <a:t>visual and aural appearance </a:t>
            </a:r>
            <a:r>
              <a:rPr lang="en-US"/>
              <a:t>of the program and with the </a:t>
            </a:r>
            <a:r>
              <a:rPr b="1" lang="en-US">
                <a:solidFill>
                  <a:srgbClr val="0070C0"/>
                </a:solidFill>
              </a:rPr>
              <a:t>sequence of events </a:t>
            </a:r>
            <a:r>
              <a:rPr lang="en-US"/>
              <a:t>that occur as a user and a program exchange data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Specifies both the </a:t>
            </a:r>
            <a:r>
              <a:rPr b="1" lang="en-US">
                <a:solidFill>
                  <a:srgbClr val="0070C0"/>
                </a:solidFill>
              </a:rPr>
              <a:t>appearance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and the </a:t>
            </a:r>
            <a:r>
              <a:rPr b="1" lang="en-US">
                <a:solidFill>
                  <a:srgbClr val="0070C0"/>
                </a:solidFill>
              </a:rPr>
              <a:t>behavior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of products.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 (cont.)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b="1" lang="en-US">
                <a:solidFill>
                  <a:srgbClr val="0070C0"/>
                </a:solidFill>
              </a:rPr>
              <a:t>quality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of a user interface: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Effectiveness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Efficiency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Safety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Learnability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Memorability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Enjoyability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Beauty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Related fields: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Ergonomics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Perceptual physiology &amp; psychology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Cognitive psychology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Graphic design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Interaction Design In the Life Cycle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38200" y="1825625"/>
            <a:ext cx="430087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traditional approaches –</a:t>
            </a:r>
            <a:endParaRPr sz="240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Done as an </a:t>
            </a:r>
            <a:r>
              <a:rPr b="1" lang="en-US" sz="2000">
                <a:solidFill>
                  <a:srgbClr val="0070C0"/>
                </a:solidFill>
              </a:rPr>
              <a:t>after-thought</a:t>
            </a:r>
            <a:r>
              <a:rPr lang="en-US" sz="2000"/>
              <a:t> or a mini-phase between requirements specification and engineering design.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better approach –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 interaction design as a </a:t>
            </a:r>
            <a:r>
              <a:rPr b="1" lang="en-US" sz="2000">
                <a:solidFill>
                  <a:srgbClr val="0070C0"/>
                </a:solidFill>
              </a:rPr>
              <a:t>driver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/>
              <a:t>of requirements specification.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 SCRUM, interaction design should be conducted during a sprint for the features to be implemented in the following sprint.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8893" y="1690688"/>
            <a:ext cx="6885904" cy="378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9070" y="1594884"/>
            <a:ext cx="3558702" cy="447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97772" y="2908"/>
            <a:ext cx="3270857" cy="6855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Interaction Design Models and Notations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Static model – Use case diagrams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Are an easy way to represent </a:t>
            </a:r>
            <a:r>
              <a:rPr b="1" lang="en-US">
                <a:solidFill>
                  <a:srgbClr val="0070C0"/>
                </a:solidFill>
              </a:rPr>
              <a:t>collection of features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Several diagrams can represent different collections of features as </a:t>
            </a:r>
            <a:r>
              <a:rPr b="1" lang="en-US">
                <a:solidFill>
                  <a:srgbClr val="0070C0"/>
                </a:solidFill>
              </a:rPr>
              <a:t>design alternatives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3269" y="1416238"/>
            <a:ext cx="6119182" cy="517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Static Model (cont.)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Screen (or page) layout diagrams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Drawing of (part of) a product’s </a:t>
            </a:r>
            <a:r>
              <a:rPr b="1" lang="en-US">
                <a:solidFill>
                  <a:srgbClr val="0070C0"/>
                </a:solidFill>
              </a:rPr>
              <a:t>visual display </a:t>
            </a:r>
            <a:r>
              <a:rPr lang="en-US"/>
              <a:t>when it is in a particular state.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Are easy to draw and manipulate, so they are good tools for considering many </a:t>
            </a:r>
            <a:r>
              <a:rPr b="1" lang="en-US">
                <a:solidFill>
                  <a:srgbClr val="0070C0"/>
                </a:solidFill>
              </a:rPr>
              <a:t>design alternatives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Are a great help to stakeholders in </a:t>
            </a:r>
            <a:r>
              <a:rPr b="1" lang="en-US">
                <a:solidFill>
                  <a:srgbClr val="0070C0"/>
                </a:solidFill>
              </a:rPr>
              <a:t>visualizing</a:t>
            </a:r>
            <a:r>
              <a:rPr lang="en-US"/>
              <a:t> what a product will look like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be drawn at various levels of abstraction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good starting point – </a:t>
            </a:r>
            <a:r>
              <a:rPr b="1" lang="en-US">
                <a:solidFill>
                  <a:srgbClr val="0070C0"/>
                </a:solidFill>
              </a:rPr>
              <a:t>Wireframe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high-fidelity diagram showing colors, fonts, controls, and so forth can be made as the </a:t>
            </a:r>
            <a:r>
              <a:rPr b="1" lang="en-US">
                <a:solidFill>
                  <a:srgbClr val="0070C0"/>
                </a:solidFill>
              </a:rPr>
              <a:t>basis for implementation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Static Model (cont.)</a:t>
            </a:r>
            <a:endParaRPr/>
          </a:p>
        </p:txBody>
      </p:sp>
      <p:pic>
        <p:nvPicPr>
          <p:cNvPr id="129" name="Google Shape;12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296" y="2199112"/>
            <a:ext cx="767243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3150578" y="1829780"/>
            <a:ext cx="58908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Wireframe for a Screen in a Document Retrieval System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Dynamic Model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</a:t>
            </a:r>
            <a:r>
              <a:rPr b="1" lang="en-US">
                <a:solidFill>
                  <a:srgbClr val="0070C0"/>
                </a:solidFill>
              </a:rPr>
              <a:t>use case description </a:t>
            </a:r>
            <a:r>
              <a:rPr lang="en-US"/>
              <a:t>is a specification of the </a:t>
            </a:r>
            <a:r>
              <a:rPr b="1" lang="en-US">
                <a:solidFill>
                  <a:srgbClr val="0070C0"/>
                </a:solidFill>
              </a:rPr>
              <a:t>interaction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between the product and the actors in a use case.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provides some </a:t>
            </a:r>
            <a:r>
              <a:rPr b="1" lang="en-US">
                <a:solidFill>
                  <a:srgbClr val="0070C0"/>
                </a:solidFill>
              </a:rPr>
              <a:t>context information </a:t>
            </a:r>
            <a:r>
              <a:rPr lang="en-US"/>
              <a:t>for the use case, along with a narrative resembling a </a:t>
            </a:r>
            <a:r>
              <a:rPr b="1" lang="en-US">
                <a:solidFill>
                  <a:srgbClr val="0070C0"/>
                </a:solidFill>
              </a:rPr>
              <a:t>script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that describes the sequence of actions by actors and the product as they interact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060" y="1690688"/>
            <a:ext cx="10321880" cy="43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3646" y="0"/>
            <a:ext cx="5058354" cy="2844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Dynamic Model (cont.)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case descriptions can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Provide the notation for the </a:t>
            </a:r>
            <a:r>
              <a:rPr b="1" lang="en-US">
                <a:solidFill>
                  <a:srgbClr val="0070C0"/>
                </a:solidFill>
              </a:rPr>
              <a:t>next step </a:t>
            </a:r>
            <a:r>
              <a:rPr lang="en-US"/>
              <a:t>in product design after choosing features.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 used to describe the </a:t>
            </a:r>
            <a:r>
              <a:rPr b="1" lang="en-US">
                <a:solidFill>
                  <a:srgbClr val="0070C0"/>
                </a:solidFill>
              </a:rPr>
              <a:t>interactions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realizing by each feature.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 used to explore </a:t>
            </a:r>
            <a:r>
              <a:rPr b="1" lang="en-US">
                <a:solidFill>
                  <a:srgbClr val="0070C0"/>
                </a:solidFill>
              </a:rPr>
              <a:t>alternative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interaction flows.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Have a big influence over many interaction design </a:t>
            </a:r>
            <a:r>
              <a:rPr b="1" lang="en-US">
                <a:solidFill>
                  <a:srgbClr val="0070C0"/>
                </a:solidFill>
              </a:rPr>
              <a:t>criteria</a:t>
            </a:r>
            <a:r>
              <a:rPr lang="en-US"/>
              <a:t>, such as efficiency, safety, learnability, memorability, and enjoyability.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