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Architectures &amp; Architectural Styles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Client-Server Architectures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Client-Server Architectures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4657" y="3805030"/>
            <a:ext cx="36830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Commonalities: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entity has exactly </a:t>
            </a:r>
            <a:r>
              <a:rPr b="1" lang="en-US">
                <a:solidFill>
                  <a:srgbClr val="0070C0"/>
                </a:solidFill>
              </a:rPr>
              <a:t>one role</a:t>
            </a:r>
            <a:r>
              <a:rPr lang="en-US"/>
              <a:t>, service </a:t>
            </a:r>
            <a:r>
              <a:rPr b="1" lang="en-US">
                <a:solidFill>
                  <a:srgbClr val="0070C0"/>
                </a:solidFill>
              </a:rPr>
              <a:t>provider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or service </a:t>
            </a:r>
            <a:r>
              <a:rPr b="1" lang="en-US">
                <a:solidFill>
                  <a:srgbClr val="0070C0"/>
                </a:solidFill>
              </a:rPr>
              <a:t>consumer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Service providers </a:t>
            </a:r>
            <a:r>
              <a:rPr b="1" lang="en-US">
                <a:solidFill>
                  <a:srgbClr val="0070C0"/>
                </a:solidFill>
              </a:rPr>
              <a:t>wait for and then respond to requests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Service consumers </a:t>
            </a:r>
            <a:r>
              <a:rPr b="1" lang="en-US">
                <a:solidFill>
                  <a:srgbClr val="0070C0"/>
                </a:solidFill>
              </a:rPr>
              <a:t>initiate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requests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Alternative: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entities are peers (i.e., all play the same roles)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Client-Server Example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WWW: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Identify the client(s)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Identify the server(s)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X-Windows: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Identify the client(s)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Identify the server(s)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799" y="1498600"/>
            <a:ext cx="3175000" cy="5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6217" y="1875631"/>
            <a:ext cx="3379565" cy="212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Client-Server Architectures (cont.)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as for layered architectures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Centralized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"Single" point of failure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 to scale (especially to balance loads)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Pipe and Filter Architecture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 and Filter Architectures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Commonalities: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Treat inputs/outputs as </a:t>
            </a:r>
            <a:r>
              <a:rPr b="1" i="1" lang="en-US">
                <a:solidFill>
                  <a:srgbClr val="0070C0"/>
                </a:solidFill>
              </a:rPr>
              <a:t>streams</a:t>
            </a:r>
            <a:r>
              <a:rPr lang="en-US"/>
              <a:t> (i.e., infinite sequences of bytes)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Group entities into</a:t>
            </a:r>
            <a:r>
              <a:rPr b="1" lang="en-US">
                <a:solidFill>
                  <a:srgbClr val="0070C0"/>
                </a:solidFill>
              </a:rPr>
              <a:t> </a:t>
            </a:r>
            <a:r>
              <a:rPr b="1" i="1" lang="en-US">
                <a:solidFill>
                  <a:srgbClr val="0070C0"/>
                </a:solidFill>
              </a:rPr>
              <a:t>filters</a:t>
            </a:r>
            <a:r>
              <a:rPr lang="en-US"/>
              <a:t> (i.e., those that </a:t>
            </a:r>
            <a:r>
              <a:rPr b="1" lang="en-US">
                <a:solidFill>
                  <a:srgbClr val="0070C0"/>
                </a:solidFill>
              </a:rPr>
              <a:t>process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b="1" lang="en-US">
                <a:solidFill>
                  <a:srgbClr val="0070C0"/>
                </a:solidFill>
              </a:rPr>
              <a:t>streams</a:t>
            </a:r>
            <a:r>
              <a:rPr lang="en-US"/>
              <a:t>) and </a:t>
            </a:r>
            <a:r>
              <a:rPr b="1" i="1" lang="en-US">
                <a:solidFill>
                  <a:srgbClr val="0070C0"/>
                </a:solidFill>
              </a:rPr>
              <a:t>pipes</a:t>
            </a:r>
            <a:r>
              <a:rPr lang="en-US"/>
              <a:t> (i.e., those that </a:t>
            </a:r>
            <a:r>
              <a:rPr b="1" lang="en-US">
                <a:solidFill>
                  <a:srgbClr val="0070C0"/>
                </a:solidFill>
              </a:rPr>
              <a:t>connect sources and sinks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Visualization: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3830452"/>
            <a:ext cx="5953125" cy="181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 and Filter Examples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Problem: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 a file and print all of the lines that contain a particular string. The output should be sorted alphabetically.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Solution (in Unix):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Diagram: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575" y="4910917"/>
            <a:ext cx="5276850" cy="99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696125"/>
            <a:ext cx="10668000" cy="61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 and Filter Examples (cont.)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Problem: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 a file that contains Java source code and produce the associated byte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Diagram of the Java Compiler: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787" y="3653352"/>
            <a:ext cx="7972425" cy="1915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 and Filter Examples (cont.)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Problem: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 a file that contains invoices and payments and prints receipts and reminders.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Diagram: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137" y="3500182"/>
            <a:ext cx="7451725" cy="209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 and Filter Architectures (cont.)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Simple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extend and/or modify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Forces </a:t>
            </a:r>
            <a:r>
              <a:rPr b="1" lang="en-US">
                <a:solidFill>
                  <a:srgbClr val="0070C0"/>
                </a:solidFill>
              </a:rPr>
              <a:t>lowest-common-denominator</a:t>
            </a:r>
            <a:r>
              <a:rPr lang="en-US"/>
              <a:t> data transmission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Queue </a:t>
            </a:r>
            <a:r>
              <a:rPr b="1" lang="en-US">
                <a:solidFill>
                  <a:srgbClr val="0070C0"/>
                </a:solidFill>
              </a:rPr>
              <a:t>overflows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Unidirectional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data flow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good for </a:t>
            </a:r>
            <a:r>
              <a:rPr b="1" lang="en-US">
                <a:solidFill>
                  <a:srgbClr val="0070C0"/>
                </a:solidFill>
              </a:rPr>
              <a:t>interactive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systems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Architecture: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abstract model of a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Architectural Style/Idiom: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architectures have </a:t>
            </a:r>
            <a:r>
              <a:rPr b="1" lang="en-US">
                <a:solidFill>
                  <a:srgbClr val="0070C0"/>
                </a:solidFill>
              </a:rPr>
              <a:t>similar entities, attributes and relationships </a:t>
            </a:r>
            <a:r>
              <a:rPr lang="en-US"/>
              <a:t>which allow them to be grouped into a a </a:t>
            </a:r>
            <a:r>
              <a:rPr i="1" lang="en-US"/>
              <a:t>style</a:t>
            </a:r>
            <a:r>
              <a:rPr lang="en-US"/>
              <a:t> or </a:t>
            </a:r>
            <a:r>
              <a:rPr i="1" lang="en-US"/>
              <a:t>idiom</a:t>
            </a:r>
            <a:r>
              <a:rPr lang="en-US"/>
              <a:t> (i.e., when we abstract even further we see commonalities)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Common Mistake: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the term "architecture" when one really means "architectural style"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Event Driven Architectures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 Driven Architectures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Commonalities: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Entities are grouped into </a:t>
            </a:r>
            <a:r>
              <a:rPr b="1" i="1" lang="en-US">
                <a:solidFill>
                  <a:srgbClr val="0070C0"/>
                </a:solidFill>
              </a:rPr>
              <a:t>event generators/producers</a:t>
            </a:r>
            <a:r>
              <a:rPr lang="en-US"/>
              <a:t> and </a:t>
            </a:r>
            <a:r>
              <a:rPr b="1" i="1" lang="en-US">
                <a:solidFill>
                  <a:srgbClr val="0070C0"/>
                </a:solidFill>
              </a:rPr>
              <a:t>event receivers/handlers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Generators and receivers communicate through an </a:t>
            </a:r>
            <a:r>
              <a:rPr b="1" lang="en-US">
                <a:solidFill>
                  <a:srgbClr val="0070C0"/>
                </a:solidFill>
              </a:rPr>
              <a:t>intermediary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(called an </a:t>
            </a:r>
            <a:r>
              <a:rPr i="1" lang="en-US"/>
              <a:t>event queue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Terminology: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Event generators </a:t>
            </a:r>
            <a:r>
              <a:rPr b="1" i="1" lang="en-US">
                <a:solidFill>
                  <a:srgbClr val="0070C0"/>
                </a:solidFill>
              </a:rPr>
              <a:t>post</a:t>
            </a:r>
            <a:r>
              <a:rPr b="1" lang="en-US">
                <a:solidFill>
                  <a:srgbClr val="0070C0"/>
                </a:solidFill>
              </a:rPr>
              <a:t>/</a:t>
            </a:r>
            <a:r>
              <a:rPr b="1" i="1" lang="en-US">
                <a:solidFill>
                  <a:srgbClr val="0070C0"/>
                </a:solidFill>
              </a:rPr>
              <a:t>announce</a:t>
            </a:r>
            <a:r>
              <a:rPr lang="en-US"/>
              <a:t> events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event queue </a:t>
            </a:r>
            <a:r>
              <a:rPr b="1" i="1" lang="en-US">
                <a:solidFill>
                  <a:srgbClr val="0070C0"/>
                </a:solidFill>
              </a:rPr>
              <a:t>invokes</a:t>
            </a:r>
            <a:r>
              <a:rPr b="1" lang="en-US">
                <a:solidFill>
                  <a:srgbClr val="0070C0"/>
                </a:solidFill>
              </a:rPr>
              <a:t>/</a:t>
            </a:r>
            <a:r>
              <a:rPr b="1" i="1" lang="en-US">
                <a:solidFill>
                  <a:srgbClr val="0070C0"/>
                </a:solidFill>
              </a:rPr>
              <a:t>fires</a:t>
            </a:r>
            <a:r>
              <a:rPr i="1" lang="en-US"/>
              <a:t> to</a:t>
            </a:r>
            <a:r>
              <a:rPr lang="en-US"/>
              <a:t> event handlers/receiver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3735661"/>
            <a:ext cx="8772525" cy="111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 Driven Architectures (cont.)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838200" y="1825625"/>
            <a:ext cx="8305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Bubbling/Hierarchical: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(usually predefined) </a:t>
            </a:r>
            <a:r>
              <a:rPr b="1" lang="en-US">
                <a:solidFill>
                  <a:srgbClr val="0070C0"/>
                </a:solidFill>
              </a:rPr>
              <a:t>hierarchy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objects that handle events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Listening: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receivers/handlers (called </a:t>
            </a:r>
            <a:r>
              <a:rPr i="1" lang="en-US"/>
              <a:t>listeners</a:t>
            </a:r>
            <a:r>
              <a:rPr lang="en-US"/>
              <a:t>/</a:t>
            </a:r>
            <a:r>
              <a:rPr i="1" lang="en-US"/>
              <a:t>observers</a:t>
            </a:r>
            <a:r>
              <a:rPr lang="en-US"/>
              <a:t>) inform the queue (using a process called </a:t>
            </a:r>
            <a:r>
              <a:rPr b="1" i="1" lang="en-US">
                <a:solidFill>
                  <a:srgbClr val="0070C0"/>
                </a:solidFill>
              </a:rPr>
              <a:t>registration</a:t>
            </a:r>
            <a:r>
              <a:rPr lang="en-US"/>
              <a:t>) that they want to be notified of specific events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7795" y="1643062"/>
            <a:ext cx="3164205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8439" y="2600324"/>
            <a:ext cx="1595674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 Driven Architectures (cont.)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Promotes re-use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modify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Makes </a:t>
            </a:r>
            <a:r>
              <a:rPr b="1" lang="en-US">
                <a:solidFill>
                  <a:srgbClr val="0070C0"/>
                </a:solidFill>
              </a:rPr>
              <a:t>synchronization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difficult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MVC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Model-View-Controller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Models – to </a:t>
            </a:r>
            <a:r>
              <a:rPr b="1" lang="en-US">
                <a:solidFill>
                  <a:srgbClr val="0070C0"/>
                </a:solidFill>
              </a:rPr>
              <a:t>realize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problem-domain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View – to </a:t>
            </a:r>
            <a:r>
              <a:rPr b="1" lang="en-US">
                <a:solidFill>
                  <a:srgbClr val="0070C0"/>
                </a:solidFill>
              </a:rPr>
              <a:t>display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data to 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Controllers – to </a:t>
            </a:r>
            <a:r>
              <a:rPr b="1" lang="en-US">
                <a:solidFill>
                  <a:srgbClr val="0070C0"/>
                </a:solidFill>
              </a:rPr>
              <a:t>receive and carry out </a:t>
            </a:r>
            <a:r>
              <a:rPr lang="en-US"/>
              <a:t>commands from users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678" y="3429000"/>
            <a:ext cx="3668643" cy="302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Model-View-Controller (cont.)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Example</a:t>
            </a:r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443" y="2481263"/>
            <a:ext cx="2721379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1722" y="1835530"/>
            <a:ext cx="6512150" cy="434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Model-View-Controller (cont.)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Views and controllers can be </a:t>
            </a:r>
            <a:r>
              <a:rPr b="1" lang="en-US">
                <a:solidFill>
                  <a:srgbClr val="0070C0"/>
                </a:solidFill>
              </a:rPr>
              <a:t>added, removed, and changed without disturbing the model.</a:t>
            </a:r>
            <a:endParaRPr b="1">
              <a:solidFill>
                <a:srgbClr val="0070C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Views can be added or changed, even during </a:t>
            </a:r>
            <a:r>
              <a:rPr b="1" lang="en-US">
                <a:solidFill>
                  <a:srgbClr val="0070C0"/>
                </a:solidFill>
              </a:rPr>
              <a:t>execution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components of the user </a:t>
            </a:r>
            <a:r>
              <a:rPr b="1" lang="en-US">
                <a:solidFill>
                  <a:srgbClr val="0070C0"/>
                </a:solidFill>
              </a:rPr>
              <a:t>interface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can be changed, even at </a:t>
            </a:r>
            <a:r>
              <a:rPr b="1" lang="en-US">
                <a:solidFill>
                  <a:srgbClr val="0070C0"/>
                </a:solidFill>
              </a:rPr>
              <a:t>runtime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Views and controllers are often hard to separate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Frequent updates may slow data display and degrade user interface performance.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 interface components highly depend on model components.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Architectural Styles in Context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Domains: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Instruction set architectures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Microarchitectures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Application architectures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Network architectures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Observations: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Many styles are used in multiple domains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issues arise in some domains but not others (e.g., geometry matters in chip design but not in application programming)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Identifying Architectural Styles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 away from the architectures used in existing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an idealization (sometimes called a</a:t>
            </a:r>
            <a:r>
              <a:rPr b="1" lang="en-US">
                <a:solidFill>
                  <a:srgbClr val="0070C0"/>
                </a:solidFill>
              </a:rPr>
              <a:t> </a:t>
            </a:r>
            <a:r>
              <a:rPr b="1" i="1" lang="en-US">
                <a:solidFill>
                  <a:srgbClr val="0070C0"/>
                </a:solidFill>
              </a:rPr>
              <a:t>reference </a:t>
            </a:r>
            <a:r>
              <a:rPr i="1" lang="en-US"/>
              <a:t>architecture</a:t>
            </a:r>
            <a:r>
              <a:rPr lang="en-US"/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Formalization of Architectural Styles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a Vocabulary: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Components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(e.g., modules, processes, tools, databases)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Connectors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(e.g., calls, events, queries)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Specify Constraints: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components and connectors can/can't be combined (e.g., topological constraints)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Studying Architectural Styles/Idioms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Rationale: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Makes it </a:t>
            </a:r>
            <a:r>
              <a:rPr b="1" lang="en-US">
                <a:solidFill>
                  <a:srgbClr val="0070C0"/>
                </a:solidFill>
              </a:rPr>
              <a:t>easier to understand/discuss</a:t>
            </a:r>
            <a:r>
              <a:rPr b="1" lang="en-US"/>
              <a:t> </a:t>
            </a:r>
            <a:r>
              <a:rPr lang="en-US"/>
              <a:t>the architectures of existing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Helps in the design of architectures for new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Approach: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Identify the </a:t>
            </a:r>
            <a:r>
              <a:rPr b="1" lang="en-US">
                <a:solidFill>
                  <a:srgbClr val="0070C0"/>
                </a:solidFill>
              </a:rPr>
              <a:t>commonalities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that define the style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the style's advantages and disadvantages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Layered Architectures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Layered Architectures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28675" y="18252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Commonalities: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Entities are grouped based on the </a:t>
            </a:r>
            <a:r>
              <a:rPr b="1" lang="en-US">
                <a:solidFill>
                  <a:srgbClr val="0070C0"/>
                </a:solidFill>
              </a:rPr>
              <a:t>services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that they provide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layer hides all of the layers above and below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2267091" y="3727450"/>
            <a:ext cx="2362059" cy="2684168"/>
            <a:chOff x="2267091" y="3727450"/>
            <a:chExt cx="2362059" cy="2684168"/>
          </a:xfrm>
        </p:grpSpPr>
        <p:sp>
          <p:nvSpPr>
            <p:cNvPr id="119" name="Google Shape;119;p18"/>
            <p:cNvSpPr/>
            <p:nvPr/>
          </p:nvSpPr>
          <p:spPr>
            <a:xfrm>
              <a:off x="2390775" y="3727450"/>
              <a:ext cx="2238375" cy="54768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3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390774" y="4271963"/>
              <a:ext cx="2238375" cy="54768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2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390774" y="4819652"/>
              <a:ext cx="2238375" cy="54768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1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390774" y="5359994"/>
              <a:ext cx="2238375" cy="54768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0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2267091" y="6042286"/>
              <a:ext cx="23620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Wedding Cake Diagram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6363526" y="3727450"/>
            <a:ext cx="4185895" cy="2684168"/>
            <a:chOff x="6363526" y="3727450"/>
            <a:chExt cx="4185895" cy="2684168"/>
          </a:xfrm>
        </p:grpSpPr>
        <p:pic>
          <p:nvPicPr>
            <p:cNvPr id="125" name="Google Shape;12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63526" y="3727450"/>
              <a:ext cx="4185895" cy="2314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8"/>
            <p:cNvSpPr txBox="1"/>
            <p:nvPr/>
          </p:nvSpPr>
          <p:spPr>
            <a:xfrm>
              <a:off x="7005563" y="6042286"/>
              <a:ext cx="29018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Architecture of an HVAC Unit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Layered Architecture (cont.)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Classic Three Tiers: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Presentation (Front End)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Application Logic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Storage (Back End)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050" y="3662363"/>
            <a:ext cx="1993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Layered Architectures (cont.)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(cont.)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4540" y="2382102"/>
            <a:ext cx="3482919" cy="349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6349" y="2338600"/>
            <a:ext cx="3577270" cy="357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951671" y="2817521"/>
            <a:ext cx="2809875" cy="244951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294567" y="3087135"/>
            <a:ext cx="2114551" cy="199892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556670" y="3380185"/>
            <a:ext cx="1657351" cy="149409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798983" y="3678680"/>
            <a:ext cx="1212574" cy="92304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897190" y="3380185"/>
            <a:ext cx="1038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889880" y="3057318"/>
            <a:ext cx="1038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875691" y="2782261"/>
            <a:ext cx="1038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727958" y="5267034"/>
            <a:ext cx="2033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Onion Diagram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Layered Architectures (cont.)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Improved cohesion </a:t>
            </a:r>
            <a:r>
              <a:rPr lang="en-US"/>
              <a:t>which allows for multiple physical deployment options (e.g., presentation and application logic on one machine; storage on another)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Decreased coupling </a:t>
            </a:r>
            <a:r>
              <a:rPr lang="en-US"/>
              <a:t>which promotes re-use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Specialized expertise </a:t>
            </a:r>
            <a:r>
              <a:rPr lang="en-US"/>
              <a:t>(by level)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Communicating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through multiple layers can be inefficient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Often results in "cheating"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