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28EF79-5118-4FE6-BC27-A14D062C6D35}">
  <a:tblStyle styleId="{2C28EF79-5118-4FE6-BC27-A14D062C6D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Introduction to Java Swing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GUI Layout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GUI Layout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Organizing GUI components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Grouping GUI components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Positioning GUI components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Absolute Layout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250" y="2222475"/>
            <a:ext cx="4127500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"Graph Paper" Approach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example – NullLayoutFrame.java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Relative Layout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Components are positioned relative to each other, rather than an absolute 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 and 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Better than absolute layout across platforms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fairly inflexible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FlowLayoutFrame.java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Layout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Divide the container into sections and place one component in each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 and 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right template may not exist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GridLayoutFrame.java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Layout in Java (cont.)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 BoxLayout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row or column only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Fillers: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Struts (one-dimensional, fixed-size)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Rigid Areas (two-dimensional, fixed-size)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Glue (one-dimensional, variable-size)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BoxLayoutFrame.java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Layout in Java (cont.)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 BorderLayout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BorderLayoutFrame.java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522" y="1922616"/>
            <a:ext cx="38989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Event-Driven Programming in GUIs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Programs: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at the first line and proceed step-by-step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Event-Driven Programs: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objects generate events and other objects respond to them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Focus of Event-Driven Design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events that can occur (e.g., mouse clicks, timing signals, key presses)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classes that can generate events of different kinds (often called </a:t>
            </a:r>
            <a:r>
              <a:rPr i="1" lang="en-US"/>
              <a:t>event generators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classes that need to respond to events of different kinds (often called </a:t>
            </a:r>
            <a:r>
              <a:rPr i="1" lang="en-US"/>
              <a:t>event receivers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7" y="4718887"/>
            <a:ext cx="8772525" cy="111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AWT vs. Swing</a:t>
            </a:r>
            <a:endParaRPr/>
          </a:p>
        </p:txBody>
      </p:sp>
      <p:pic>
        <p:nvPicPr>
          <p:cNvPr id="94" name="Google Shape;9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2673" l="0" r="0" t="0"/>
          <a:stretch/>
        </p:blipFill>
        <p:spPr>
          <a:xfrm>
            <a:off x="4882907" y="365125"/>
            <a:ext cx="7309093" cy="23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12837" y="2152890"/>
            <a:ext cx="44700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AWT – Abstract Window Toolkit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Swing – GUI Widget Toolkit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882907" y="555585"/>
            <a:ext cx="1633640" cy="4723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rot="5400000">
            <a:off x="4097110" y="1868034"/>
            <a:ext cx="1909823" cy="2295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4882906" y="365125"/>
            <a:ext cx="7309094" cy="6185035"/>
            <a:chOff x="4882905" y="1881148"/>
            <a:chExt cx="7309094" cy="6185035"/>
          </a:xfrm>
        </p:grpSpPr>
        <p:pic>
          <p:nvPicPr>
            <p:cNvPr id="99" name="Google Shape;9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82906" y="1881148"/>
              <a:ext cx="7309093" cy="6185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4"/>
            <p:cNvPicPr preferRelativeResize="0"/>
            <p:nvPr/>
          </p:nvPicPr>
          <p:blipFill rotWithShape="1">
            <a:blip r:embed="rId3">
              <a:alphaModFix/>
            </a:blip>
            <a:srcRect b="62673" l="0" r="0" t="0"/>
            <a:stretch/>
          </p:blipFill>
          <p:spPr>
            <a:xfrm>
              <a:off x="4882905" y="1907027"/>
              <a:ext cx="7309093" cy="23086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Event Queue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Responsibility: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central </a:t>
            </a:r>
            <a:r>
              <a:rPr b="1" lang="en-US"/>
              <a:t>repository</a:t>
            </a:r>
            <a:r>
              <a:rPr lang="en-US"/>
              <a:t> of events that ensures that everything happens in the right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Participants: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 generators add events to the back of the queue (a process known as </a:t>
            </a:r>
            <a:r>
              <a:rPr i="1" lang="en-US"/>
              <a:t>posting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 receivers are sent events as they are removed from the front of the queue (a process that is known as </a:t>
            </a:r>
            <a:r>
              <a:rPr i="1" lang="en-US"/>
              <a:t>firing</a:t>
            </a:r>
            <a:r>
              <a:rPr lang="en-US"/>
              <a:t> or </a:t>
            </a:r>
            <a:r>
              <a:rPr i="1" lang="en-US"/>
              <a:t>dispatching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Threads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Event Dispatch Thread: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Events are dispatched in a single thread called the </a:t>
            </a:r>
            <a:r>
              <a:rPr i="1" lang="en-US"/>
              <a:t>event dispatch thread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 </a:t>
            </a:r>
            <a:r>
              <a:rPr b="1" lang="en-US"/>
              <a:t>SwingUtilities</a:t>
            </a:r>
            <a:r>
              <a:rPr lang="en-US"/>
              <a:t> class has </a:t>
            </a:r>
            <a:r>
              <a:rPr b="1" lang="en-US"/>
              <a:t>invokeAndWait()</a:t>
            </a:r>
            <a:r>
              <a:rPr lang="en-US"/>
              <a:t> and </a:t>
            </a:r>
            <a:r>
              <a:rPr b="1" lang="en-US"/>
              <a:t>invokeLater()</a:t>
            </a:r>
            <a:r>
              <a:rPr lang="en-US"/>
              <a:t> methods that can be used to execute code in the event thread if necessary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Other Threads: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</a:t>
            </a:r>
            <a:r>
              <a:rPr b="1" lang="en-US"/>
              <a:t>SwingWorker</a:t>
            </a:r>
            <a:r>
              <a:rPr lang="en-US"/>
              <a:t> object can be used to execute code out of the event thread if necessary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 </a:t>
            </a:r>
            <a:r>
              <a:rPr b="1" lang="en-US"/>
              <a:t>JButton</a:t>
            </a:r>
            <a:endParaRPr b="1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 ActionListener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the event in the actionPerformed() 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ButtonFrame.java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 </a:t>
            </a:r>
            <a:r>
              <a:rPr b="1" lang="en-US"/>
              <a:t>JCheckBox</a:t>
            </a:r>
            <a:endParaRPr b="1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Way: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extends </a:t>
            </a:r>
            <a:r>
              <a:rPr b="1" lang="en-US"/>
              <a:t>JToggleButton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So, it behaves like a </a:t>
            </a:r>
            <a:r>
              <a:rPr b="1" lang="en-US"/>
              <a:t>Jbutton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Way: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 </a:t>
            </a:r>
            <a:r>
              <a:rPr b="1" lang="en-US"/>
              <a:t>ItemListener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CheckBoxFrame.java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 </a:t>
            </a:r>
            <a:r>
              <a:rPr b="1" lang="en-US"/>
              <a:t>JRadioButton</a:t>
            </a:r>
            <a:endParaRPr b="1"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same model as buttons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grouped using </a:t>
            </a:r>
            <a:r>
              <a:rPr b="1" lang="en-US"/>
              <a:t>ButtonGroup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RadioButtonFrame.java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Event-Driven Programming in GUIs (cont.)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 Text Component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Kinds: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JTextField</a:t>
            </a:r>
            <a:endParaRPr b="1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JTextArea</a:t>
            </a:r>
            <a:endParaRPr b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ActionEvents: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ActionEvent is generated when [Enter] is pressed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DocumentEvents: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applications only need to respond to changes in the contents of the model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model is a Document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So, the important interface is </a:t>
            </a:r>
            <a:r>
              <a:rPr b="1" lang="en-US"/>
              <a:t>DocumentListener</a:t>
            </a:r>
            <a:endParaRPr b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TextFieldFrame.java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 JList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Issues: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Doesn't support scrolling directly (more on this later)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Interval selection is supported by the DefaultListSelectionModel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Handling Events: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 ListSelectionListener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ListFrame.java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 JComboBox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combination of a JTextField and a Jlist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So, implement either ItemListener or ActionListener (or both)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ComboBoxFrame.java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Responding to </a:t>
            </a:r>
            <a:r>
              <a:rPr b="1" lang="en-US"/>
              <a:t>JSlider</a:t>
            </a:r>
            <a:r>
              <a:rPr lang="en-US"/>
              <a:t> Objects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Event(s):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ChangeEvent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Interface(s):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ChangeListener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Method(s)/Message(s):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void stateChanged(ChangeEvent event)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– SliderFrame.java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AWT vs. Swing (cont.)</a:t>
            </a:r>
            <a:endParaRPr/>
          </a:p>
        </p:txBody>
      </p:sp>
      <p:graphicFrame>
        <p:nvGraphicFramePr>
          <p:cNvPr id="106" name="Google Shape;106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{2C28EF79-5118-4FE6-BC27-A14D062C6D35}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AWT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Swing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Heavy-weight components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Light-weight components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Native look and feel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Pluggable</a:t>
                      </a:r>
                      <a:r>
                        <a:rPr lang="en-US" sz="2400"/>
                        <a:t> look and feel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Does not have MVC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Supports MVC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Not available in AWT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With advanced features like JTable, JTabbedPane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Components</a:t>
                      </a:r>
                      <a:r>
                        <a:rPr lang="en-US" sz="2400"/>
                        <a:t> are platform dependent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Components are platform independent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Requires</a:t>
                      </a:r>
                      <a:r>
                        <a:rPr lang="en-US" sz="2400"/>
                        <a:t> java.awt package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Requires javax.swing package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Slower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Faster than AWT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Advanced GUI Layout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Template Layout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Subdivide the sections in a template layout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 and 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Platform independent and flexible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to get used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Composite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HierarchicalLayoutFrame.java</a:t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691" y="2149022"/>
            <a:ext cx="5368191" cy="279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Scrollable Components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 "viewport" to make only a portion of their total area visible at a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 the visible portion to change (i.e., appear to scroll)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Java: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 Scrollable interface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JScrollPane controls a Scrollable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ScrollFrame.java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090" y="3138425"/>
            <a:ext cx="4630994" cy="3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Docking Toolbars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container that can be repositioned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Java: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JToolBar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Views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DockFrame.java</a:t>
            </a: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970" y="3772694"/>
            <a:ext cx="1358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6970" y="4364831"/>
            <a:ext cx="1333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970" y="4974828"/>
            <a:ext cx="1498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Borders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Motivation: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Visually group components (e.g., a group of RadioButton objects)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Java: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Border can be applied to any Jcomponent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a large number are used they should be created using a BorderFactory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BorderExample.java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Layered Layout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same "screen real estate" for multiple purposes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Put the different purposes on top of each other and provide a mechanism for moving between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Java use the JTabbedPane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Constrained Template Layout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constraints (e.g., doesn't expand) to sections of a template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Java: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GridBagLayout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Serialization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Serialization</a:t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 of creating a "frozen" representation of a "live" (i.e., in-memory)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objects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 </a:t>
            </a:r>
            <a:r>
              <a:rPr i="1" lang="en-US"/>
              <a:t>persistence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Transport objects over a communications channel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Serialization in Java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 Serializable Interface: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Implemented by classes to indicate that their Objects can be serialized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 no methods (serves only to identify the semantics of being serializable)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Serialization: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Handled by the </a:t>
            </a:r>
            <a:r>
              <a:rPr b="1" lang="en-US"/>
              <a:t>writeObject()</a:t>
            </a:r>
            <a:r>
              <a:rPr lang="en-US"/>
              <a:t> method in the </a:t>
            </a:r>
            <a:r>
              <a:rPr b="1" lang="en-US"/>
              <a:t>ObjectOutputStream</a:t>
            </a:r>
            <a:r>
              <a:rPr lang="en-US"/>
              <a:t>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Deserialization: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Handled by the </a:t>
            </a:r>
            <a:r>
              <a:rPr b="1" lang="en-US"/>
              <a:t>readObject()</a:t>
            </a:r>
            <a:r>
              <a:rPr lang="en-US"/>
              <a:t> method in the </a:t>
            </a:r>
            <a:r>
              <a:rPr b="1" lang="en-US"/>
              <a:t>ObjectInputStream</a:t>
            </a:r>
            <a:r>
              <a:rPr lang="en-US"/>
              <a:t> class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Introduction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the end of this class, you should know how to…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a window with menus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different layouts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action listeners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Serialization Process</a:t>
            </a:r>
            <a:endParaRPr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An ObjectOutputStream maintains a </a:t>
            </a:r>
            <a:r>
              <a:rPr b="1" lang="en-US" sz="2170">
                <a:solidFill>
                  <a:srgbClr val="FF0000"/>
                </a:solidFill>
              </a:rPr>
              <a:t>mapping</a:t>
            </a:r>
            <a:r>
              <a:rPr lang="en-US" sz="2170">
                <a:solidFill>
                  <a:srgbClr val="FF0000"/>
                </a:solidFill>
              </a:rPr>
              <a:t> </a:t>
            </a:r>
            <a:r>
              <a:rPr lang="en-US" sz="2170"/>
              <a:t>from instances and classes to handles.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When writeObject( ) is passed an instance that has not yet been written to the stream,  the instance is assigned a </a:t>
            </a:r>
            <a:r>
              <a:rPr b="1" lang="en-US" sz="2170">
                <a:solidFill>
                  <a:srgbClr val="FF0000"/>
                </a:solidFill>
              </a:rPr>
              <a:t>reference handle</a:t>
            </a:r>
            <a:r>
              <a:rPr lang="en-US" sz="2170"/>
              <a:t>, the handle is written to the stream, and the instance data is written to the stream.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When writeObject() is called with an argument that has already been written to the stream, the handle is written to the stream, and no further operations are necessary.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When an instance is being serialized and it contains another serializable instance, the serialization of the first instance is </a:t>
            </a:r>
            <a:r>
              <a:rPr b="1" lang="en-US" sz="2170">
                <a:solidFill>
                  <a:srgbClr val="FF0000"/>
                </a:solidFill>
              </a:rPr>
              <a:t>suspended</a:t>
            </a:r>
            <a:r>
              <a:rPr lang="en-US" sz="2170">
                <a:solidFill>
                  <a:srgbClr val="FF0000"/>
                </a:solidFill>
              </a:rPr>
              <a:t> </a:t>
            </a:r>
            <a:r>
              <a:rPr lang="en-US" sz="2170"/>
              <a:t>and the second instance is serialized. After the second instance is fully serialized, the serialization of the first instance resumes.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38" name="Google Shape;338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13" y="1690688"/>
            <a:ext cx="566648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2034" y="1690688"/>
            <a:ext cx="5936469" cy="359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Windowing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Windows in Java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Hierarchy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601" y="0"/>
            <a:ext cx="49947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Windows in Java (cont.)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Window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hide()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dispose()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getTitle(), setTitle()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getIconImage(), setIconImage()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isResizable(), setResizable()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isVisible(), setVisible()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Menus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686" y="2261394"/>
            <a:ext cx="29845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838200" y="1825624"/>
            <a:ext cx="10515600" cy="48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Something Like the </a:t>
            </a:r>
            <a:r>
              <a:rPr b="1" lang="en-US">
                <a:solidFill>
                  <a:srgbClr val="00B0F0"/>
                </a:solidFill>
              </a:rPr>
              <a:t>Composite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/>
              <a:t>Pattern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Example – MenuBarFrame.java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Dialog Boxes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Standard Types: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Message Dialog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Option Dialog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Input Dialog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File Dialog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Color Dialog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Examples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MessageDialogDriver.java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OptionDialogDriver.java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InputDialogDriver.java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FileDialogDriver.java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ColorDialogDriver.java</a:t>
            </a:r>
            <a:endParaRPr sz="222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