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1, 2</a:t>
            </a:r>
            <a:endParaRPr/>
          </a:p>
        </p:txBody>
      </p:sp>
      <p:sp>
        <p:nvSpPr>
          <p:cNvPr id="199" name="Google Shape;19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238" name="Google Shape;23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5</a:t>
            </a:r>
            <a:endParaRPr/>
          </a:p>
        </p:txBody>
      </p:sp>
      <p:sp>
        <p:nvSpPr>
          <p:cNvPr id="251" name="Google Shape;25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258" name="Google Shape;2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Software Verification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 to Code Reviews and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Development/Construction Testing - The Stages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 Testing (or Module/Component Testing):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component is tested on its own (in isolation from any other components)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Integration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Components are tested in combination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product is tested in its entirety, that is, all of the components that comprise the (current increment of the) product are tested in combination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Development/Construction Testing - The Participants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 Testing (or Module/Component Testing):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must be performed by "</a:t>
            </a:r>
            <a:r>
              <a:rPr b="1" lang="en-US">
                <a:solidFill>
                  <a:srgbClr val="0070C0"/>
                </a:solidFill>
              </a:rPr>
              <a:t>programmers</a:t>
            </a:r>
            <a:r>
              <a:rPr lang="en-US"/>
              <a:t>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Integration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must be performed by "</a:t>
            </a:r>
            <a:r>
              <a:rPr b="1" lang="en-US">
                <a:solidFill>
                  <a:srgbClr val="0070C0"/>
                </a:solidFill>
              </a:rPr>
              <a:t>programmers</a:t>
            </a:r>
            <a:r>
              <a:rPr lang="en-US"/>
              <a:t>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performed "</a:t>
            </a:r>
            <a:r>
              <a:rPr b="1" lang="en-US">
                <a:solidFill>
                  <a:srgbClr val="0070C0"/>
                </a:solidFill>
              </a:rPr>
              <a:t>testers</a:t>
            </a:r>
            <a:r>
              <a:rPr lang="en-US"/>
              <a:t>" (either in-house or potential users)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Terminology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Test/Test Case/Test Point: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particular choice of inputs (and expected output)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Suite: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Follow-Up Test: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test that is created </a:t>
            </a:r>
            <a:r>
              <a:rPr b="1" lang="en-US">
                <a:solidFill>
                  <a:srgbClr val="0070C0"/>
                </a:solidFill>
              </a:rPr>
              <a:t>after another test </a:t>
            </a:r>
            <a:r>
              <a:rPr lang="en-US"/>
              <a:t>reveals a symptom/failure (used to determine if a fault is more serious than it appears and/or more general than it appears)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Approaches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Black Box (or Closed Box):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tester has information about the form of the inputs and the outputs, but </a:t>
            </a:r>
            <a:r>
              <a:rPr b="1" lang="en-US">
                <a:solidFill>
                  <a:srgbClr val="0070C0"/>
                </a:solidFill>
              </a:rPr>
              <a:t>not about the "internals" </a:t>
            </a:r>
            <a:r>
              <a:rPr lang="en-US"/>
              <a:t>of the component being tested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Box: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tester has information about the "</a:t>
            </a:r>
            <a:r>
              <a:rPr b="1" lang="en-US">
                <a:solidFill>
                  <a:srgbClr val="0070C0"/>
                </a:solidFill>
              </a:rPr>
              <a:t>pre</a:t>
            </a:r>
            <a:r>
              <a:rPr lang="en-US"/>
              <a:t>" state and "</a:t>
            </a:r>
            <a:r>
              <a:rPr b="1" lang="en-US">
                <a:solidFill>
                  <a:srgbClr val="0070C0"/>
                </a:solidFill>
              </a:rPr>
              <a:t>post</a:t>
            </a:r>
            <a:r>
              <a:rPr lang="en-US"/>
              <a:t>" state, as well as the form of the inputs and outputs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White Box (or Clear/Open Box):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tester knows the </a:t>
            </a:r>
            <a:r>
              <a:rPr b="1" lang="en-US">
                <a:solidFill>
                  <a:srgbClr val="0070C0"/>
                </a:solidFill>
              </a:rPr>
              <a:t>internal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details of the component being tested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Black-Box Unit Testing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Popular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Supply the unit with </a:t>
            </a:r>
            <a:r>
              <a:rPr b="1" lang="en-US">
                <a:solidFill>
                  <a:srgbClr val="0070C0"/>
                </a:solidFill>
              </a:rPr>
              <a:t>all possible </a:t>
            </a:r>
            <a:r>
              <a:rPr lang="en-US"/>
              <a:t>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Realities: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number of test cases can be very large!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do you check the results?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state may matter (hence the sequence of test cases may matter as may things in the broader system)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Black-Box Unit Testing (cont.)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test cases </a:t>
            </a:r>
            <a:r>
              <a:rPr b="1" lang="en-US">
                <a:solidFill>
                  <a:srgbClr val="0070C0"/>
                </a:solidFill>
              </a:rPr>
              <a:t>randomly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Heuristic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test cases using "</a:t>
            </a:r>
            <a:r>
              <a:rPr b="1" lang="en-US">
                <a:solidFill>
                  <a:srgbClr val="0070C0"/>
                </a:solidFill>
              </a:rPr>
              <a:t>rules of thumb</a:t>
            </a:r>
            <a:r>
              <a:rPr lang="en-US"/>
              <a:t>" (e.g., </a:t>
            </a:r>
            <a:r>
              <a:rPr i="1" lang="en-US"/>
              <a:t>boundary value analysis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Black-Box Unit Testing (cont.)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 Heuristics: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i="1" lang="en-US">
                <a:solidFill>
                  <a:srgbClr val="0070C0"/>
                </a:solidFill>
              </a:rPr>
              <a:t>Extreme values</a:t>
            </a:r>
            <a:r>
              <a:rPr lang="en-US"/>
              <a:t> are thought to be the most likely to cause a failure (e.g., include a test case with a large positive value, a small positive value, 0, a large negative number, a small negative number)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</a:t>
            </a:r>
            <a:r>
              <a:rPr b="1" lang="en-US">
                <a:solidFill>
                  <a:srgbClr val="0070C0"/>
                </a:solidFill>
              </a:rPr>
              <a:t>type mismatches </a:t>
            </a:r>
            <a:r>
              <a:rPr lang="en-US"/>
              <a:t>(e.g., characters for integers)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 Heuristics: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a small array, large array, 0-length array, 1-length array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unsorted, sorted ascending, and sorted descending arrays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arrays with one value (e.g., all negative, all positive, all 0)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Black-Box Unit Testing (cont.)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File Name Heuristics: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multiple files with the same </a:t>
            </a:r>
            <a:r>
              <a:rPr b="1" lang="en-US" sz="2040">
                <a:solidFill>
                  <a:srgbClr val="0070C0"/>
                </a:solidFill>
              </a:rPr>
              <a:t>prefix</a:t>
            </a:r>
            <a:r>
              <a:rPr lang="en-US" sz="2040"/>
              <a:t>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multiple files with the same </a:t>
            </a:r>
            <a:r>
              <a:rPr b="1" lang="en-US" sz="2040">
                <a:solidFill>
                  <a:srgbClr val="0070C0"/>
                </a:solidFill>
              </a:rPr>
              <a:t>suffix</a:t>
            </a:r>
            <a:r>
              <a:rPr lang="en-US" sz="2040">
                <a:solidFill>
                  <a:srgbClr val="0070C0"/>
                </a:solidFill>
              </a:rPr>
              <a:t> </a:t>
            </a:r>
            <a:r>
              <a:rPr lang="en-US" sz="2040"/>
              <a:t>(i.e., file type).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files that </a:t>
            </a:r>
            <a:r>
              <a:rPr b="1" lang="en-US" sz="2040">
                <a:solidFill>
                  <a:srgbClr val="0070C0"/>
                </a:solidFill>
              </a:rPr>
              <a:t>reverse</a:t>
            </a:r>
            <a:r>
              <a:rPr lang="en-US" sz="2040">
                <a:solidFill>
                  <a:srgbClr val="0070C0"/>
                </a:solidFill>
              </a:rPr>
              <a:t> </a:t>
            </a:r>
            <a:r>
              <a:rPr lang="en-US" sz="2040"/>
              <a:t>the prefix and suffix.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String Heuristics: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vary only in </a:t>
            </a:r>
            <a:r>
              <a:rPr b="1" lang="en-US" sz="2040">
                <a:solidFill>
                  <a:srgbClr val="0070C0"/>
                </a:solidFill>
              </a:rPr>
              <a:t>case</a:t>
            </a:r>
            <a:r>
              <a:rPr lang="en-US" sz="2040"/>
              <a:t> (e.g., all upper case, all lower case, mixed case)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</a:t>
            </a:r>
            <a:r>
              <a:rPr b="1" lang="en-US" sz="2040">
                <a:solidFill>
                  <a:srgbClr val="0070C0"/>
                </a:solidFill>
              </a:rPr>
              <a:t>zero-length</a:t>
            </a:r>
            <a:r>
              <a:rPr lang="en-US" sz="2040"/>
              <a:t> strings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</a:t>
            </a:r>
            <a:r>
              <a:rPr b="1" lang="en-US" sz="2040">
                <a:solidFill>
                  <a:srgbClr val="0070C0"/>
                </a:solidFill>
              </a:rPr>
              <a:t>long</a:t>
            </a:r>
            <a:r>
              <a:rPr lang="en-US" sz="2040">
                <a:solidFill>
                  <a:srgbClr val="0070C0"/>
                </a:solidFill>
              </a:rPr>
              <a:t> </a:t>
            </a:r>
            <a:r>
              <a:rPr lang="en-US" sz="2040"/>
              <a:t>strings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</a:t>
            </a:r>
            <a:r>
              <a:rPr b="1" lang="en-US" sz="2040">
                <a:solidFill>
                  <a:srgbClr val="0070C0"/>
                </a:solidFill>
              </a:rPr>
              <a:t>short</a:t>
            </a:r>
            <a:r>
              <a:rPr lang="en-US" sz="2040"/>
              <a:t> strings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consist of one </a:t>
            </a:r>
            <a:r>
              <a:rPr b="1" lang="en-US" sz="2040">
                <a:solidFill>
                  <a:srgbClr val="0070C0"/>
                </a:solidFill>
              </a:rPr>
              <a:t>repeated</a:t>
            </a:r>
            <a:r>
              <a:rPr lang="en-US" sz="2040"/>
              <a:t> character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are in </a:t>
            </a:r>
            <a:r>
              <a:rPr b="1" lang="en-US" sz="2040">
                <a:solidFill>
                  <a:srgbClr val="0070C0"/>
                </a:solidFill>
              </a:rPr>
              <a:t>reverse</a:t>
            </a:r>
            <a:r>
              <a:rPr lang="en-US" sz="2040"/>
              <a:t> order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swap </a:t>
            </a:r>
            <a:r>
              <a:rPr b="1" lang="en-US" sz="2040">
                <a:solidFill>
                  <a:srgbClr val="0070C0"/>
                </a:solidFill>
              </a:rPr>
              <a:t>underscores</a:t>
            </a:r>
            <a:r>
              <a:rPr lang="en-US" sz="2040"/>
              <a:t> and </a:t>
            </a:r>
            <a:r>
              <a:rPr b="1" lang="en-US" sz="2040">
                <a:solidFill>
                  <a:srgbClr val="0070C0"/>
                </a:solidFill>
              </a:rPr>
              <a:t>dashes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swap </a:t>
            </a:r>
            <a:r>
              <a:rPr b="1" lang="en-US" sz="2040">
                <a:solidFill>
                  <a:srgbClr val="0070C0"/>
                </a:solidFill>
              </a:rPr>
              <a:t>ones</a:t>
            </a:r>
            <a:r>
              <a:rPr lang="en-US" sz="2040"/>
              <a:t> and lower case </a:t>
            </a:r>
            <a:r>
              <a:rPr b="1" lang="en-US" sz="2040">
                <a:solidFill>
                  <a:srgbClr val="0070C0"/>
                </a:solidFill>
              </a:rPr>
              <a:t>ls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Include strings that swap </a:t>
            </a:r>
            <a:r>
              <a:rPr b="1" lang="en-US" sz="2040">
                <a:solidFill>
                  <a:srgbClr val="0070C0"/>
                </a:solidFill>
              </a:rPr>
              <a:t>zeros</a:t>
            </a:r>
            <a:r>
              <a:rPr lang="en-US" sz="2040"/>
              <a:t> and </a:t>
            </a:r>
            <a:r>
              <a:rPr b="1" lang="en-US" sz="2040">
                <a:solidFill>
                  <a:srgbClr val="0070C0"/>
                </a:solidFill>
              </a:rPr>
              <a:t>Os</a:t>
            </a:r>
            <a:endParaRPr b="1" sz="2040">
              <a:solidFill>
                <a:srgbClr val="0070C0"/>
              </a:solidFill>
            </a:endParaRPr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Equivalence Classes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set of test cases in which each element triggers the </a:t>
            </a:r>
            <a:r>
              <a:rPr b="1" lang="en-US">
                <a:solidFill>
                  <a:srgbClr val="0070C0"/>
                </a:solidFill>
              </a:rPr>
              <a:t>same failure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one can identify an equivalence class then there is no reason to include more than one test from the 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Clear-Box Unit Testing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40236" y="1825625"/>
            <a:ext cx="51690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Statement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Coverage: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Make sure </a:t>
            </a:r>
            <a:r>
              <a:rPr b="1" lang="en-US" sz="2000">
                <a:solidFill>
                  <a:srgbClr val="0070C0"/>
                </a:solidFill>
              </a:rPr>
              <a:t>every statement </a:t>
            </a:r>
            <a:r>
              <a:rPr lang="en-US" sz="2000"/>
              <a:t>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Branch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(a.k.a., Decision) Coverage: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Make sure </a:t>
            </a:r>
            <a:r>
              <a:rPr b="1" lang="en-US" sz="2000">
                <a:solidFill>
                  <a:srgbClr val="0070C0"/>
                </a:solidFill>
              </a:rPr>
              <a:t>every "branch" </a:t>
            </a:r>
            <a:r>
              <a:rPr lang="en-US" sz="2000"/>
              <a:t>(resulting from conditionals) 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Path</a:t>
            </a:r>
            <a:r>
              <a:rPr lang="en-US" sz="2400"/>
              <a:t> Coverage: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Make sure </a:t>
            </a:r>
            <a:r>
              <a:rPr b="1" lang="en-US" sz="2000">
                <a:solidFill>
                  <a:srgbClr val="0070C0"/>
                </a:solidFill>
              </a:rPr>
              <a:t>every</a:t>
            </a:r>
            <a:r>
              <a:rPr b="1" lang="en-US" sz="2000"/>
              <a:t> </a:t>
            </a:r>
            <a:r>
              <a:rPr b="1" lang="en-US" sz="2000">
                <a:solidFill>
                  <a:srgbClr val="0070C0"/>
                </a:solidFill>
              </a:rPr>
              <a:t>path</a:t>
            </a:r>
            <a:r>
              <a:rPr b="1" lang="en-US" sz="2000"/>
              <a:t> </a:t>
            </a:r>
            <a:r>
              <a:rPr lang="en-US" sz="2000"/>
              <a:t>through the code is executed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ge5image1745152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5146" y="91491"/>
            <a:ext cx="2466854" cy="6675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5879184" y="1377388"/>
            <a:ext cx="4146147" cy="538912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An example in pseudocode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calculate(int x, int y) {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b;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1; 		// S1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(x &gt; y) 	// S2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= 2;		// 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x++; 		// S4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y * a; 	// S5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(y &lt;= 0) 	// S6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b++; 		// S7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b; 		// S8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of determining if a product (or its specification) </a:t>
            </a:r>
            <a:r>
              <a:rPr b="1" lang="en-US">
                <a:solidFill>
                  <a:srgbClr val="0070C0"/>
                </a:solidFill>
              </a:rPr>
              <a:t>satisfies</a:t>
            </a:r>
            <a:r>
              <a:rPr lang="en-US"/>
              <a:t> stakeholders’ needs and desires ("Are we building the right product?")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of determining if a product (or its specification) </a:t>
            </a:r>
            <a:r>
              <a:rPr b="1" lang="en-US">
                <a:solidFill>
                  <a:srgbClr val="0070C0"/>
                </a:solidFill>
              </a:rPr>
              <a:t>satisfies</a:t>
            </a:r>
            <a:r>
              <a:rPr lang="en-US"/>
              <a:t> those needs and desires </a:t>
            </a:r>
            <a:r>
              <a:rPr b="1" lang="en-US">
                <a:solidFill>
                  <a:srgbClr val="0070C0"/>
                </a:solidFill>
              </a:rPr>
              <a:t>properly</a:t>
            </a:r>
            <a:r>
              <a:rPr lang="en-US"/>
              <a:t> ("Are we building the product right?")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Coverage (cont.)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81988" y="1813760"/>
            <a:ext cx="6141334" cy="504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lang="en-US" sz="2015"/>
              <a:t>Covering Every Statement: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calculate(5, -2)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60"/>
              <a:buChar char="•"/>
            </a:pPr>
            <a:r>
              <a:rPr lang="en-US" sz="1860">
                <a:solidFill>
                  <a:srgbClr val="0070C0"/>
                </a:solidFill>
              </a:rPr>
              <a:t>(S1-S2-S3-S4-S5-S6-S7-S8)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lang="en-US" sz="2015"/>
              <a:t>Covering Every Branch (S3 and Not S3, S7 and Not S7):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calculate( 5, 2)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60"/>
              <a:buChar char="•"/>
            </a:pPr>
            <a:r>
              <a:rPr lang="en-US" sz="1860">
                <a:solidFill>
                  <a:srgbClr val="0070C0"/>
                </a:solidFill>
              </a:rPr>
              <a:t>(S1-S2-S3-S4-S5-S6-S8)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calculate(-2, -1)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37"/>
              <a:buChar char="•"/>
            </a:pPr>
            <a:r>
              <a:rPr lang="en-US" sz="1937">
                <a:solidFill>
                  <a:srgbClr val="0070C0"/>
                </a:solidFill>
              </a:rPr>
              <a:t>(S1-S2-S4-S5-S6-S7-S8)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lang="en-US" sz="2015"/>
              <a:t>Covering Every Path (S3 then Not S7, Not S3 then Not S7, S3 then S7, Not S3 then S7):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calculate( 5, 2)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37"/>
              <a:buChar char="•"/>
            </a:pPr>
            <a:r>
              <a:rPr lang="en-US" sz="1937">
                <a:solidFill>
                  <a:srgbClr val="0070C0"/>
                </a:solidFill>
              </a:rPr>
              <a:t>(S1-S2-S3-S4-S5-S6-S8)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calculate(-2, 5)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37"/>
              <a:buChar char="•"/>
            </a:pPr>
            <a:r>
              <a:rPr lang="en-US" sz="1937">
                <a:solidFill>
                  <a:srgbClr val="0070C0"/>
                </a:solidFill>
              </a:rPr>
              <a:t>(S1-S2-S4-S5-S6-S8)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calculate(-1,-2)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37"/>
              <a:buChar char="•"/>
            </a:pPr>
            <a:r>
              <a:rPr lang="en-US" sz="1937">
                <a:solidFill>
                  <a:srgbClr val="0070C0"/>
                </a:solidFill>
              </a:rPr>
              <a:t>(S1-S2-S3-S4-S5-S6-S7-S8)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calculate(-2,-1) 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37"/>
              <a:buChar char="•"/>
            </a:pPr>
            <a:r>
              <a:rPr lang="en-US" sz="1937">
                <a:solidFill>
                  <a:srgbClr val="0070C0"/>
                </a:solidFill>
              </a:rPr>
              <a:t>(S1-S2-S4-S5-S6-S7-S8)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pic>
        <p:nvPicPr>
          <p:cNvPr descr="age5image1745152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2467" y="182983"/>
            <a:ext cx="2466854" cy="6675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6096000" y="1377388"/>
            <a:ext cx="4146147" cy="5480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An example in pseudocode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calculate(int x, int y) {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b;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1; 		// S1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(x &gt; y) 	// S2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= 2;		// 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x++; 		// S4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y * a; 	// S5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(y &lt;= 0) 	// S6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b++; 		// S7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b; 		// S8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Clear-Box Unit Testing (cont.)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Condition Coverage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</a:t>
            </a:r>
            <a:r>
              <a:rPr b="1" lang="en-US">
                <a:solidFill>
                  <a:srgbClr val="0070C0"/>
                </a:solidFill>
              </a:rPr>
              <a:t>both values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in every Boolean expression (with </a:t>
            </a:r>
            <a:r>
              <a:rPr i="1" lang="en-US"/>
              <a:t>N </a:t>
            </a:r>
            <a:r>
              <a:rPr lang="en-US"/>
              <a:t>sub-expressions in a single conditional) is covered (i.e., in the worst case, there are </a:t>
            </a:r>
            <a:r>
              <a:rPr i="1" lang="en-US"/>
              <a:t>2∗N</a:t>
            </a:r>
            <a:r>
              <a:rPr lang="en-US"/>
              <a:t> conditions)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1045580" y="3741517"/>
            <a:ext cx="4051139" cy="16899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((A || B) &amp;&amp; C)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Few Statements &gt;&gt;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Few Statements &gt;&gt; }</a:t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5304099" y="3741517"/>
            <a:ext cx="6049701" cy="16899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CASE1: A = true | B = not eval. | C = false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CASE2: A = false | B = true | C = true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CASE3: A = false | B = false | C = not eval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Clear-Box Unit Testing (cont.)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Multiple Condition Coverage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every (in the worst case, </a:t>
            </a:r>
            <a:r>
              <a:rPr i="1" lang="en-US"/>
              <a:t>2</a:t>
            </a:r>
            <a:r>
              <a:rPr baseline="30000" i="1" lang="en-US"/>
              <a:t>N</a:t>
            </a:r>
            <a:r>
              <a:rPr lang="en-US"/>
              <a:t>) possible </a:t>
            </a:r>
            <a:r>
              <a:rPr b="1" lang="en-US"/>
              <a:t>combination</a:t>
            </a:r>
            <a:r>
              <a:rPr lang="en-US"/>
              <a:t> of every Boolean expression (with </a:t>
            </a:r>
            <a:r>
              <a:rPr i="1" lang="en-US"/>
              <a:t>N</a:t>
            </a:r>
            <a:r>
              <a:rPr lang="en-US"/>
              <a:t> sub-expressions in a single conditional) is covered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1045580" y="3290104"/>
            <a:ext cx="4051139" cy="16899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(A||B)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5304099" y="3290104"/>
            <a:ext cx="6049701" cy="16899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CASE1: A=TRUE, B=TRUE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CASE2: A=TRUE, B=FALSE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CASE3: A=FALSE, B=TRUE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CASE4: A=FALSE, B=FALSE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Counting Conditions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Naive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each simple Boolean expression takes on two possible values it follows that compound expressions have two conditions for each simple 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 (x &gt; 0) &amp;&amp; (y &gt; 0) has 4 conditions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Accurately: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may be fewer conditions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 (x &gt; 0) &amp;&amp; (x &lt; 100) really only has three conditions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A Mixture of Black-Box and Clear-Box Unit Testing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Popular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Categorize the possible inputs into equivalence classes </a:t>
            </a:r>
            <a:r>
              <a:rPr lang="en-US"/>
              <a:t>to reduce the number of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Realities: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often difficult to do!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do you check the results?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state may matter (hence the sequence of test cases may matter as may things in the broader system)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Integration Testing Strategies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Bottom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Up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 all of the lowest level components first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components that </a:t>
            </a:r>
            <a:r>
              <a:rPr b="1" lang="en-US">
                <a:solidFill>
                  <a:srgbClr val="0070C0"/>
                </a:solidFill>
              </a:rPr>
              <a:t>use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tested components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Top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Down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 the top level component first (using stubs)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components </a:t>
            </a:r>
            <a:r>
              <a:rPr b="1" lang="en-US">
                <a:solidFill>
                  <a:srgbClr val="0070C0"/>
                </a:solidFill>
              </a:rPr>
              <a:t>called</a:t>
            </a:r>
            <a:r>
              <a:rPr lang="en-US"/>
              <a:t> by the tested component(s)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Big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Bang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 all components in </a:t>
            </a:r>
            <a:r>
              <a:rPr b="1" lang="en-US">
                <a:solidFill>
                  <a:srgbClr val="0070C0"/>
                </a:solidFill>
              </a:rPr>
              <a:t>isolation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 the entire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System Testing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Alpha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Scripted</a:t>
            </a:r>
            <a:r>
              <a:rPr lang="en-US"/>
              <a:t> - the tester follows a well-defined set of steps (so that the test is repeatable) and records the failures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Open Ended </a:t>
            </a:r>
            <a:r>
              <a:rPr lang="en-US"/>
              <a:t>- the tester uses the product in a "free form" fashion and records the failures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Beta</a:t>
            </a:r>
            <a:r>
              <a:rPr lang="en-US"/>
              <a:t> 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Ended - the </a:t>
            </a:r>
            <a:r>
              <a:rPr b="1" lang="en-US"/>
              <a:t>user</a:t>
            </a:r>
            <a:r>
              <a:rPr lang="en-US"/>
              <a:t> often reports her/his experiences using a bug-tracking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- Checking the Outputs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Observation: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Automated testing depends on our ability to </a:t>
            </a:r>
            <a:r>
              <a:rPr b="1" lang="en-US">
                <a:solidFill>
                  <a:srgbClr val="0070C0"/>
                </a:solidFill>
              </a:rPr>
              <a:t>detect failed tests</a:t>
            </a:r>
            <a:r>
              <a:rPr lang="en-US"/>
              <a:t> automatically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Solution: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Have an </a:t>
            </a:r>
            <a:r>
              <a:rPr b="1" lang="en-US">
                <a:solidFill>
                  <a:srgbClr val="0070C0"/>
                </a:solidFill>
              </a:rPr>
              <a:t>oracle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(either an individual or another program) that knows the truth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0070C0"/>
                </a:solidFill>
              </a:rPr>
              <a:t>a test harness/framework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that makes it easy to compare actual and expected/correct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Complication: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imperfect oracle can lead to both Type I and Type II errors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004" y="4189380"/>
            <a:ext cx="8865996" cy="266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Testing to Debugging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of a Failed Test: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symptom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 </a:t>
            </a:r>
            <a:r>
              <a:rPr i="1" lang="en-US"/>
              <a:t>one of</a:t>
            </a:r>
            <a:r>
              <a:rPr lang="en-US"/>
              <a:t> the </a:t>
            </a:r>
            <a:r>
              <a:rPr b="1" lang="en-US">
                <a:solidFill>
                  <a:srgbClr val="0070C0"/>
                </a:solidFill>
              </a:rPr>
              <a:t>trigger</a:t>
            </a:r>
            <a:r>
              <a:rPr b="1" lang="en-US"/>
              <a:t> </a:t>
            </a:r>
            <a:r>
              <a:rPr b="1" lang="en-US">
                <a:solidFill>
                  <a:srgbClr val="0070C0"/>
                </a:solidFill>
              </a:rPr>
              <a:t>conditions</a:t>
            </a:r>
            <a:r>
              <a:rPr b="1" lang="en-US"/>
              <a:t> </a:t>
            </a:r>
            <a:r>
              <a:rPr lang="en-US"/>
              <a:t>that gives rise to the symptom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Debugging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the trigger condition to identify and correct the fault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to Debugging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output of a failed test is a symptom and </a:t>
            </a:r>
            <a:r>
              <a:rPr i="1" lang="en-US"/>
              <a:t>one of</a:t>
            </a:r>
            <a:r>
              <a:rPr lang="en-US"/>
              <a:t> the trigger conditions that gives rise to the symptom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the trigger condition to identify and correct the fault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Defect: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Any </a:t>
            </a:r>
            <a:r>
              <a:rPr b="1" lang="en-US" sz="2220">
                <a:solidFill>
                  <a:srgbClr val="0070C0"/>
                </a:solidFill>
              </a:rPr>
              <a:t>undesirable</a:t>
            </a:r>
            <a:r>
              <a:rPr lang="en-US" sz="2220">
                <a:solidFill>
                  <a:srgbClr val="0070C0"/>
                </a:solidFill>
              </a:rPr>
              <a:t> </a:t>
            </a:r>
            <a:r>
              <a:rPr lang="en-US" sz="2220"/>
              <a:t>aspect of a product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Failure: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</a:t>
            </a:r>
            <a:r>
              <a:rPr b="1" lang="en-US" sz="2220">
                <a:solidFill>
                  <a:srgbClr val="0070C0"/>
                </a:solidFill>
              </a:rPr>
              <a:t>deviation</a:t>
            </a:r>
            <a:r>
              <a:rPr lang="en-US" sz="2220"/>
              <a:t> between a product’s actual behavior and intended behavior (e.g., a feature that is missing or incorrect)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Fault: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</a:t>
            </a:r>
            <a:r>
              <a:rPr b="1" lang="en-US" sz="2220">
                <a:solidFill>
                  <a:srgbClr val="0070C0"/>
                </a:solidFill>
              </a:rPr>
              <a:t>defect</a:t>
            </a:r>
            <a:r>
              <a:rPr lang="en-US" sz="2220"/>
              <a:t> that could (or does) give rise to a failure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Trigger Condition: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condition that cause a </a:t>
            </a:r>
            <a:r>
              <a:rPr b="1" lang="en-US" sz="2220">
                <a:solidFill>
                  <a:srgbClr val="0070C0"/>
                </a:solidFill>
              </a:rPr>
              <a:t>fault</a:t>
            </a:r>
            <a:r>
              <a:rPr lang="en-US" sz="2220">
                <a:solidFill>
                  <a:srgbClr val="0070C0"/>
                </a:solidFill>
              </a:rPr>
              <a:t> </a:t>
            </a:r>
            <a:r>
              <a:rPr lang="en-US" sz="2220"/>
              <a:t>to result in a failure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Symptom: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characteristic of a </a:t>
            </a:r>
            <a:r>
              <a:rPr b="1" lang="en-US" sz="2220">
                <a:solidFill>
                  <a:srgbClr val="0070C0"/>
                </a:solidFill>
              </a:rPr>
              <a:t>failure</a:t>
            </a:r>
            <a:r>
              <a:rPr lang="en-US" sz="2220">
                <a:solidFill>
                  <a:srgbClr val="0070C0"/>
                </a:solidFill>
              </a:rPr>
              <a:t> </a:t>
            </a:r>
            <a:r>
              <a:rPr lang="en-US" sz="2220"/>
              <a:t>(that helps you recognize that a failure has occurred)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03" name="Google Shape;103;p15"/>
          <p:cNvSpPr/>
          <p:nvPr/>
        </p:nvSpPr>
        <p:spPr>
          <a:xfrm>
            <a:off x="7302661" y="539902"/>
            <a:ext cx="4051139" cy="230157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An example in pseudocode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getNextInt();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getNextInt();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a/b;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Debugging Process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b="1" i="1" lang="en-US" sz="2590">
                <a:solidFill>
                  <a:srgbClr val="0070C0"/>
                </a:solidFill>
              </a:rPr>
              <a:t>Step 1: Stabilize</a:t>
            </a:r>
            <a:r>
              <a:rPr lang="en-US" sz="2590"/>
              <a:t> - Understand the symptom and the trigger condition identified by the test so that the </a:t>
            </a:r>
            <a:r>
              <a:rPr lang="en-US" sz="2590">
                <a:solidFill>
                  <a:srgbClr val="FF0000"/>
                </a:solidFill>
              </a:rPr>
              <a:t>failure</a:t>
            </a:r>
            <a:r>
              <a:rPr lang="en-US" sz="2590"/>
              <a:t> can be reproduced.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b="1" i="1" lang="en-US" sz="2590">
                <a:solidFill>
                  <a:srgbClr val="0070C0"/>
                </a:solidFill>
              </a:rPr>
              <a:t>Step 2: Localize</a:t>
            </a:r>
            <a:r>
              <a:rPr lang="en-US" sz="2590"/>
              <a:t> - Locate the </a:t>
            </a:r>
            <a:r>
              <a:rPr lang="en-US" sz="2590">
                <a:solidFill>
                  <a:srgbClr val="FF0000"/>
                </a:solidFill>
              </a:rPr>
              <a:t>fault</a:t>
            </a:r>
            <a:r>
              <a:rPr lang="en-US" sz="2590"/>
              <a:t>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Examine the sections of code that are likely to be influenced by the trigger condition.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Form a hypothesis about the fault.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Instrument the relevant sections of code.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Execute the code using the instrumentation.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Prove or disprove the hypothesis. If proven, go to step 3; otherwise go to step 2.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b="1" i="1" lang="en-US" sz="2590">
                <a:solidFill>
                  <a:srgbClr val="0070C0"/>
                </a:solidFill>
              </a:rPr>
              <a:t>Step 3: Correct</a:t>
            </a:r>
            <a:r>
              <a:rPr lang="en-US" sz="2590"/>
              <a:t> - Fix the fault.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b="1" i="1" lang="en-US" sz="2590">
                <a:solidFill>
                  <a:srgbClr val="0070C0"/>
                </a:solidFill>
              </a:rPr>
              <a:t>Step 4: Verify</a:t>
            </a:r>
            <a:r>
              <a:rPr lang="en-US" sz="2590"/>
              <a:t> - Test the fix and run </a:t>
            </a:r>
            <a:r>
              <a:rPr lang="en-US" sz="2590">
                <a:solidFill>
                  <a:srgbClr val="FF0000"/>
                </a:solidFill>
              </a:rPr>
              <a:t>regression tests</a:t>
            </a:r>
            <a:r>
              <a:rPr lang="en-US" sz="2590"/>
              <a:t>.</a:t>
            </a:r>
            <a:endParaRPr/>
          </a:p>
          <a:p>
            <a:pPr indent="-228600" lvl="0" marL="228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b="1" i="1" lang="en-US" sz="2590">
                <a:solidFill>
                  <a:srgbClr val="0070C0"/>
                </a:solidFill>
              </a:rPr>
              <a:t>Step 5: Globalize</a:t>
            </a:r>
            <a:r>
              <a:rPr lang="en-US" sz="2590"/>
              <a:t> - Look for and fix similar defects in other parts of the system. Refactor if necessary.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Instrumentation Techniques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Debug Code: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temporary </a:t>
            </a:r>
            <a:r>
              <a:rPr b="1" lang="en-US">
                <a:solidFill>
                  <a:srgbClr val="0070C0"/>
                </a:solidFill>
              </a:rPr>
              <a:t>output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statements that can be used to monitor state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temporary </a:t>
            </a:r>
            <a:r>
              <a:rPr b="1" lang="en-US">
                <a:solidFill>
                  <a:srgbClr val="0070C0"/>
                </a:solidFill>
              </a:rPr>
              <a:t>input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statements that can be used to pause the execution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 Debugger: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 </a:t>
            </a:r>
            <a:r>
              <a:rPr b="1" i="1" lang="en-US">
                <a:solidFill>
                  <a:srgbClr val="0070C0"/>
                </a:solidFill>
              </a:rPr>
              <a:t>watches</a:t>
            </a:r>
            <a:r>
              <a:rPr lang="en-US"/>
              <a:t> to monitor state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 </a:t>
            </a:r>
            <a:r>
              <a:rPr b="1" i="1" lang="en-US">
                <a:solidFill>
                  <a:srgbClr val="0070C0"/>
                </a:solidFill>
              </a:rPr>
              <a:t>breakpoints</a:t>
            </a:r>
            <a:r>
              <a:rPr lang="en-US"/>
              <a:t> to pause the execution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Execute statements "one at a time" (e.g., </a:t>
            </a:r>
            <a:r>
              <a:rPr i="1" lang="en-US"/>
              <a:t>step into</a:t>
            </a:r>
            <a:r>
              <a:rPr lang="en-US"/>
              <a:t>, </a:t>
            </a:r>
            <a:r>
              <a:rPr i="1" lang="en-US"/>
              <a:t>step over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Outcomes of Debugging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What Can Happen?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40"/>
              <a:buChar char="•"/>
            </a:pPr>
            <a:r>
              <a:rPr b="1" lang="en-US" sz="2040">
                <a:solidFill>
                  <a:srgbClr val="0070C0"/>
                </a:solidFill>
              </a:rPr>
              <a:t>Fault corrected and no new fault introduced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Fault corrected and new fault introduced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Fault not corrected and no new fault introduced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Fault not corrected and new fault introduced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Real World Data: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As many as 30% of changes result in one of the three bad outcomes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Bad outcomes occur on average 10% of the time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Faults introduced during debugging are more difficult to identify and remove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Implications: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Carefully test fixes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Re-run old tests after fixing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Regression Testing: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The process of re-running all existing tests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 (cont.)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Trigger Condition?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Failure?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Symptom?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Fault?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070430" y="1516284"/>
            <a:ext cx="4051139" cy="230157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An example in pseudocode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getNextInt();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getNextInt();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a/b;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 (cont.)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Trigger Condition?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 having the value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Failure?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program does not produce the correct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Symptom?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Depending on the language, the symptom might be termination (e.g., because of a divide by 0 exception) or an infinite/undefined/NaN value in 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Fault?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checking the value of b and not providing a default value for b or c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140861" y="0"/>
            <a:ext cx="4051139" cy="19127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An example in pseudocode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getNextInt();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getNextInt();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a/b;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 (cont.)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Missing Term: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"Bug"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Is It Omitted?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People do not use the term "bug" consistently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Implications: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use the term "debugging" but will not use the term "bug" (except casually)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Faults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i="1" lang="en-US">
                <a:solidFill>
                  <a:srgbClr val="0070C0"/>
                </a:solidFill>
              </a:rPr>
              <a:t>Algorithmic</a:t>
            </a:r>
            <a:r>
              <a:rPr lang="en-US"/>
              <a:t>: A block of code does not generate the proper output for a given 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Precision</a:t>
            </a:r>
            <a:r>
              <a:rPr lang="en-US"/>
              <a:t>: The computation is not performed to the desired accuracy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Checking</a:t>
            </a:r>
            <a:r>
              <a:rPr lang="en-US"/>
              <a:t>: The inputs are not validated before the computation is performed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Stress/Overload</a:t>
            </a:r>
            <a:r>
              <a:rPr lang="en-US"/>
              <a:t>: The problem occurs when data structures are filled past their capacity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Assignment</a:t>
            </a:r>
            <a:r>
              <a:rPr lang="en-US"/>
              <a:t>: Fault in variable/data structure initialization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Faults (cont.)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i="1" lang="en-US">
                <a:solidFill>
                  <a:srgbClr val="0070C0"/>
                </a:solidFill>
              </a:rPr>
              <a:t>Throughput/Performance</a:t>
            </a:r>
            <a:r>
              <a:rPr lang="en-US"/>
              <a:t>: A block of code does not perform at the required speed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Timing/Coordination</a:t>
            </a:r>
            <a:r>
              <a:rPr lang="en-US"/>
              <a:t>: Involves shared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i="1" lang="en-US">
                <a:solidFill>
                  <a:srgbClr val="0070C0"/>
                </a:solidFill>
              </a:rPr>
              <a:t>Recovery</a:t>
            </a:r>
            <a:r>
              <a:rPr lang="en-US"/>
              <a:t>: A block of code does not respond to another fault appropriately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Reviews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Desk Checking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programmer reads through the program (and traces the execution) herself/himself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Code Walkthrough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programmer gives her/his code to a review team and leads an (informal) discussion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Code Inspection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review team checks the code against a prepared list of 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