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check the return value, but for clarity, it's common to wrap malloc() in a function which never returns NULL: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 emalloc(size_t amt)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void *v = malloc(amt);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if(!v){ fprintf(stderr, "out of mem\n");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exit(EXIT_FAILURE);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later you can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*foo = emalloc(56); foo[12] = 'A';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https://stackoverflow.com/questions/7940279/should-we-check-if-memory-allocations-fail</a:t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rojectcodemeter.com/cost_estimation/help/GL_sloc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ir-swam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Static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Something to Think About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adversary/attacker gets access to your source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Unfortunate Use of Static Analysis Tools: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She/he can use static analysis tools to find vulnerabilities (e.g., a buffer overrun)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Important Implication: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Developers should use static analysis to eliminate these vulnerabilities (and the resulting attacks)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Some Empirical Results (Nagappan and Call, 2005)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 analysis can be used to predict </a:t>
            </a:r>
            <a:r>
              <a:rPr b="1" lang="en-US">
                <a:solidFill>
                  <a:srgbClr val="0070C0"/>
                </a:solidFill>
              </a:rPr>
              <a:t>pre-release defect density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 analysis can be used to </a:t>
            </a:r>
            <a:r>
              <a:rPr b="1" lang="en-US">
                <a:solidFill>
                  <a:srgbClr val="0070C0"/>
                </a:solidFill>
              </a:rPr>
              <a:t>discriminate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between components of high and low quality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Existing Tools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Strengths: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check a large code base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very fast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Weaknesses: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work for certain types of faults/defects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Often generate false positives (the conclusion that there is a fault when there isn’t).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Refactoring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Refactoring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Defined: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Changing code without changing its external behavior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 of Refactoring: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Improve the </a:t>
            </a:r>
            <a:r>
              <a:rPr b="1" lang="en-US">
                <a:solidFill>
                  <a:srgbClr val="0070C0"/>
                </a:solidFill>
              </a:rPr>
              <a:t>structure</a:t>
            </a:r>
            <a:r>
              <a:rPr lang="en-US"/>
              <a:t>, presentation, or performance of code (i.e., non-functional properties)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Before Refactoring Can/Should Occur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Existing Code: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must be existing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Existing Tests: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only way to ensure that the behavior isn't changed is to have an existing test suite and perform regression testing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is Refactoring Needed? (cont.)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Lack of Clarity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Badly named variables, functions/methods, classes, etc...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Awkward control structures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Lack of comments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</a:t>
            </a:r>
            <a:r>
              <a:rPr b="1" lang="en-US">
                <a:solidFill>
                  <a:srgbClr val="0070C0"/>
                </a:solidFill>
              </a:rPr>
              <a:t>Defects </a:t>
            </a:r>
            <a:r>
              <a:rPr lang="en-US"/>
              <a:t>(a.k.a. </a:t>
            </a:r>
            <a:r>
              <a:rPr i="1" lang="en-US"/>
              <a:t>Code Smells</a:t>
            </a:r>
            <a:r>
              <a:rPr lang="en-US"/>
              <a:t>):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Comments that duplicate code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Tight coupling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Lack of information hiding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cohesion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Bloated (large) and/or lazy (small) classes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Long methods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Refactorings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Rename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Rename an entity (a process that is greatly simplified by a good IDE)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Introduce Explanatory (Intermediate) Variables: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Long expressions can be difficult to understand and debug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Extract Sub-Program: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 a long program or a program that has multiple easily described steps into multiple sub-programs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089" y="3425963"/>
            <a:ext cx="6589219" cy="1863667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Refactoring Process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Test</a:t>
            </a:r>
            <a:r>
              <a:rPr lang="en-US"/>
              <a:t> the existing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Identify</a:t>
            </a:r>
            <a:r>
              <a:rPr lang="en-US"/>
              <a:t> a refactoring.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a </a:t>
            </a:r>
            <a:r>
              <a:rPr i="1" lang="en-US">
                <a:solidFill>
                  <a:srgbClr val="0070C0"/>
                </a:solidFill>
              </a:rPr>
              <a:t>small</a:t>
            </a:r>
            <a:r>
              <a:rPr lang="en-US"/>
              <a:t> change that gets the code closer to the desired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</a:t>
            </a:r>
            <a:r>
              <a:rPr lang="en-US">
                <a:solidFill>
                  <a:srgbClr val="0070C0"/>
                </a:solidFill>
              </a:rPr>
              <a:t>regression</a:t>
            </a:r>
            <a:r>
              <a:rPr lang="en-US"/>
              <a:t> tests and </a:t>
            </a:r>
            <a:r>
              <a:rPr lang="en-US">
                <a:solidFill>
                  <a:srgbClr val="0070C0"/>
                </a:solidFill>
              </a:rPr>
              <a:t>debug</a:t>
            </a:r>
            <a:r>
              <a:rPr lang="en-US"/>
              <a:t> if necessary.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refactoring is not complete, go to step 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code needs further refactoring, go to step 2.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Kinds of Improvements (i.e., Functional Improvements)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Improved Ease of Use: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Minor changes that make code easier to use (e.g., </a:t>
            </a:r>
            <a:r>
              <a:rPr b="1" lang="en-US">
                <a:solidFill>
                  <a:srgbClr val="0070C0"/>
                </a:solidFill>
              </a:rPr>
              <a:t>overloaded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methods, </a:t>
            </a:r>
            <a:r>
              <a:rPr b="1" lang="en-US">
                <a:solidFill>
                  <a:srgbClr val="0070C0"/>
                </a:solidFill>
              </a:rPr>
              <a:t>convenience</a:t>
            </a:r>
            <a:r>
              <a:rPr lang="en-US"/>
              <a:t> methods)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Generalization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Modifications that make the code applicable in a wider variety of situations (e.g., a wider range of parameter values, more types of parameters)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Increased Functionality: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Adding capabilities </a:t>
            </a:r>
            <a:r>
              <a:rPr lang="en-US"/>
              <a:t>(e.g., additional methods)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Common Terms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Dynamic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Changing over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the program is running/executing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Static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Unchanging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"Before" the program is running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Analysis of a Program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automated review of a program (or a part of a program) "before" it is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Inputs: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Source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Compiled/partially-compiled code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Kinds of Static Analysis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Syntax Checking: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ensure software obeys the grammatical rules of the language it is written in.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81" y="2963293"/>
            <a:ext cx="5762238" cy="24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0617" y="5406482"/>
            <a:ext cx="8623455" cy="128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Kinds of Static Analysis (cont.)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Style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Checking: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Syntactically correct but stylistically inappropriate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Construct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Checking: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</a:t>
            </a:r>
            <a:r>
              <a:rPr b="1" lang="en-US">
                <a:solidFill>
                  <a:srgbClr val="0070C0"/>
                </a:solidFill>
              </a:rPr>
              <a:t>Suspicious</a:t>
            </a:r>
            <a:r>
              <a:rPr lang="en-US"/>
              <a:t>" constructs (e.g., variables used but not initialized, division, unused variables, constant logical expressions, etc...)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Non-portable</a:t>
            </a:r>
            <a:r>
              <a:rPr lang="en-US"/>
              <a:t> constructs (e.g., potential range problems)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Memory allocation inconsistencies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Language-specific </a:t>
            </a:r>
            <a:r>
              <a:rPr b="1" lang="en-US">
                <a:solidFill>
                  <a:srgbClr val="0070C0"/>
                </a:solidFill>
              </a:rPr>
              <a:t>idiom and usage </a:t>
            </a:r>
            <a:r>
              <a:rPr lang="en-US"/>
              <a:t>checker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E.g. in JavaScript, an idiom and usage checker might flag </a:t>
            </a:r>
            <a:r>
              <a:rPr i="1" lang="en-US"/>
              <a:t>grades = new Array() </a:t>
            </a:r>
            <a:r>
              <a:rPr lang="en-US"/>
              <a:t>rather than </a:t>
            </a:r>
            <a:r>
              <a:rPr i="1" lang="en-US"/>
              <a:t>grades = []</a:t>
            </a:r>
            <a:r>
              <a:rPr lang="en-US"/>
              <a:t>, which is purely an idiomatic matter peculiar to JavaScript. 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Kinds of Static Analysis (cont.)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Metrics: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Thousand Lines of Code (KLOC)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Source Lines of Code (SLOC or LOC)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Logical Lines of Code (LLOC)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E.g., for (i = 0; i &lt; 100; i += 1) printf("hello"); /* How many lines of code is this? */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Kinds of Static Analysis (cont.)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825625"/>
            <a:ext cx="10515600" cy="49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Cyclomatic Complexity </a:t>
            </a:r>
            <a:r>
              <a:rPr lang="en-US"/>
              <a:t>(calculated from the nodes and edges in the control flow graph)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Independent path is a path that has </a:t>
            </a:r>
            <a:r>
              <a:rPr b="1" lang="en-US">
                <a:solidFill>
                  <a:srgbClr val="0070C0"/>
                </a:solidFill>
              </a:rPr>
              <a:t>at least one edge that has not been traversed</a:t>
            </a:r>
            <a:r>
              <a:rPr lang="en-US"/>
              <a:t> before in the given graph.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Methods: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Count the number of regions on the graph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No. of edges – No. of nodes + 2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No. of predicates + 1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7895402" y="3074311"/>
            <a:ext cx="3169176" cy="3795963"/>
            <a:chOff x="8140390" y="2350752"/>
            <a:chExt cx="3624146" cy="4384585"/>
          </a:xfrm>
        </p:grpSpPr>
        <p:pic>
          <p:nvPicPr>
            <p:cNvPr id="129" name="Google Shape;129;p19"/>
            <p:cNvPicPr preferRelativeResize="0"/>
            <p:nvPr/>
          </p:nvPicPr>
          <p:blipFill rotWithShape="1">
            <a:blip r:embed="rId3">
              <a:alphaModFix/>
            </a:blip>
            <a:srcRect b="4209" l="45364" r="0" t="2026"/>
            <a:stretch/>
          </p:blipFill>
          <p:spPr>
            <a:xfrm>
              <a:off x="8140390" y="2350752"/>
              <a:ext cx="3624146" cy="43845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30" name="Google Shape;130;p19"/>
            <p:cNvSpPr txBox="1"/>
            <p:nvPr/>
          </p:nvSpPr>
          <p:spPr>
            <a:xfrm>
              <a:off x="9927771" y="2490651"/>
              <a:ext cx="339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9927771" y="3265714"/>
              <a:ext cx="3570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9204960" y="3866606"/>
              <a:ext cx="2960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8595360" y="4432663"/>
              <a:ext cx="313509" cy="374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9797143" y="4545874"/>
              <a:ext cx="3309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9204960" y="5103223"/>
              <a:ext cx="2960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10964091" y="3927566"/>
              <a:ext cx="2264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10789920" y="5472555"/>
              <a:ext cx="304800" cy="37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10772503" y="6244046"/>
              <a:ext cx="4180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Kinds of Static Analysis (cont.)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Halstead Complexity (calculated from </a:t>
            </a:r>
            <a:r>
              <a:rPr b="1" lang="en-US">
                <a:solidFill>
                  <a:srgbClr val="0070C0"/>
                </a:solidFill>
              </a:rPr>
              <a:t>the number of operators and operands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reflect the implementation or expression of algorithms in different languages, but be independent of their execution on a specific platform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Formal Methods: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 Checking (determine if the program satisfies all requirements)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Flow Analysis (calculate the possible set of values using the control flow graph)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Symbolic evaluation (tracing the execution of a program using symbolic values)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History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FORTRAN: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early as 1954 FORTRAN compilers included static analysis tools for optimization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Developed at Bell Labs in the mid 1970s to find the "undesirable fiber and fluff" in C programs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of the first style checkers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Software Assurance Marketplace (SWAMP)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Trying to become a free central repository for a wide variety of tools (funded by the Department of Homeland Security)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