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roductivity" TargetMode="External"/><Relationship Id="rId3" Type="http://schemas.openxmlformats.org/officeDocument/2006/relationships/hyperlink" Target="https://en.wikipedia.org/w/index.php?title=Communication_overhead&amp;action=edit&amp;redlink=1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some time for the people added to a project to become </a:t>
            </a:r>
            <a:r>
              <a:rPr b="0" i="0" lang="en-US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productive</a:t>
            </a:r>
            <a:r>
              <a:rPr b="0"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Communication overheads</a:t>
            </a:r>
            <a:r>
              <a:rPr b="0"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increase as the number of people increases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divisibility of tasks</a:t>
            </a:r>
            <a:endParaRPr sz="1400"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sers.cs.jmu.edu/bernstdh/web/common/lectures/slides_pert.php" TargetMode="External"/><Relationship Id="rId4" Type="http://schemas.openxmlformats.org/officeDocument/2006/relationships/hyperlink" Target="https://users.cs.jmu.edu/bernstdh/web/common/lectures/slides_critical-path-methods.php" TargetMode="External"/><Relationship Id="rId5" Type="http://schemas.openxmlformats.org/officeDocument/2006/relationships/hyperlink" Target="https://users.cs.jmu.edu/bernstdh/web/common/lectures/slides_gantt-charts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Management </a:t>
            </a:r>
            <a:br>
              <a:rPr lang="en-US"/>
            </a:br>
            <a:r>
              <a:rPr lang="en-US"/>
              <a:t>(in Software Engineering)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Project managers </a:t>
            </a:r>
            <a:r>
              <a:rPr lang="en-US"/>
              <a:t>are responsible for and have the authority needed for execution activities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team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is responsible for and has the authority needed for execution activities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Project managers </a:t>
            </a:r>
            <a:r>
              <a:rPr lang="en-US"/>
              <a:t>are responsible for </a:t>
            </a:r>
            <a:r>
              <a:rPr b="1" lang="en-US">
                <a:solidFill>
                  <a:srgbClr val="0070C0"/>
                </a:solidFill>
              </a:rPr>
              <a:t>monitoring</a:t>
            </a:r>
            <a:r>
              <a:rPr lang="en-US"/>
              <a:t> and </a:t>
            </a:r>
            <a:r>
              <a:rPr b="1" lang="en-US">
                <a:solidFill>
                  <a:srgbClr val="0070C0"/>
                </a:solidFill>
              </a:rPr>
              <a:t>making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changes</a:t>
            </a:r>
            <a:r>
              <a:rPr lang="en-US"/>
              <a:t> to the plan (though the changes should be made in consultation with stakeholders)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team uses </a:t>
            </a:r>
            <a:r>
              <a:rPr b="1" lang="en-US">
                <a:solidFill>
                  <a:srgbClr val="0070C0"/>
                </a:solidFill>
              </a:rPr>
              <a:t>burn charts </a:t>
            </a:r>
            <a:r>
              <a:rPr lang="en-US"/>
              <a:t>to track progress and makes changes usually at the end of an increment (e.g., during the Sprint Retrospective in Scrum)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Leadership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Project managers </a:t>
            </a:r>
            <a:r>
              <a:rPr lang="en-US"/>
              <a:t>are responsible for leadership activities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Vary in who has responsibility for leadership activities (e.g., in Scrum it is the </a:t>
            </a:r>
            <a:r>
              <a:rPr b="1" lang="en-US">
                <a:solidFill>
                  <a:srgbClr val="0070C0"/>
                </a:solidFill>
              </a:rPr>
              <a:t>Scrum Master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Progress Tracking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Objective: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Track the </a:t>
            </a:r>
            <a:r>
              <a:rPr b="1" lang="en-US">
                <a:solidFill>
                  <a:srgbClr val="0070C0"/>
                </a:solidFill>
              </a:rPr>
              <a:t>progress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Obvious 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Money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Common Mistake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Obvious Way to Proceed: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Compare the </a:t>
            </a:r>
            <a:r>
              <a:rPr b="1" lang="en-US">
                <a:solidFill>
                  <a:srgbClr val="0070C0"/>
                </a:solidFill>
              </a:rPr>
              <a:t>actual</a:t>
            </a:r>
            <a:r>
              <a:rPr lang="en-US"/>
              <a:t> amount of time used or money expended to the </a:t>
            </a:r>
            <a:r>
              <a:rPr b="1" lang="en-US">
                <a:solidFill>
                  <a:srgbClr val="0070C0"/>
                </a:solidFill>
              </a:rPr>
              <a:t>planned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amount (e.g., the plan was that the project would require 80 hours and we have used 40 hours so we have completed 50% of the project)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Shortcomings of this Approach: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planned amount (whether measured in time or money) may have been </a:t>
            </a:r>
            <a:r>
              <a:rPr b="1" lang="en-US">
                <a:solidFill>
                  <a:srgbClr val="0070C0"/>
                </a:solidFill>
              </a:rPr>
              <a:t>overestimated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or </a:t>
            </a:r>
            <a:r>
              <a:rPr b="1" lang="en-US">
                <a:solidFill>
                  <a:srgbClr val="0070C0"/>
                </a:solidFill>
              </a:rPr>
              <a:t>underestimated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planned drawdown rate may </a:t>
            </a:r>
            <a:r>
              <a:rPr b="1" lang="en-US">
                <a:solidFill>
                  <a:srgbClr val="0070C0"/>
                </a:solidFill>
              </a:rPr>
              <a:t>not </a:t>
            </a:r>
            <a:r>
              <a:rPr lang="en-US"/>
              <a:t>have been </a:t>
            </a:r>
            <a:r>
              <a:rPr b="1" lang="en-US">
                <a:solidFill>
                  <a:srgbClr val="0070C0"/>
                </a:solidFill>
              </a:rPr>
              <a:t>linear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over time (so, just because we have spent 50% of the budget may not mean that the project is 50% complete, even if the original estimate was correct)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Approach - Earned Value Analysis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 quantifiable measure of progress (called the </a:t>
            </a:r>
            <a:r>
              <a:rPr b="1" i="1" lang="en-US">
                <a:solidFill>
                  <a:srgbClr val="0070C0"/>
                </a:solidFill>
              </a:rPr>
              <a:t>value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Compare the </a:t>
            </a:r>
            <a:r>
              <a:rPr b="1" i="1" lang="en-US">
                <a:solidFill>
                  <a:srgbClr val="0070C0"/>
                </a:solidFill>
              </a:rPr>
              <a:t>planned</a:t>
            </a:r>
            <a:r>
              <a:rPr i="1" lang="en-US"/>
              <a:t> value</a:t>
            </a:r>
            <a:r>
              <a:rPr lang="en-US"/>
              <a:t> with the </a:t>
            </a:r>
            <a:r>
              <a:rPr b="1" i="1" lang="en-US">
                <a:solidFill>
                  <a:srgbClr val="0070C0"/>
                </a:solidFill>
              </a:rPr>
              <a:t>earned</a:t>
            </a:r>
            <a:r>
              <a:rPr i="1" lang="en-US"/>
              <a:t> value </a:t>
            </a:r>
            <a:r>
              <a:rPr lang="en-US"/>
              <a:t>over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Before the project starts, use the project plan to calculate the planned value for each period,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the project is underway, calculate the actual value for each period,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Compare 		          over time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307" y="4683161"/>
            <a:ext cx="2308459" cy="41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Earned Value Analysis (cont.)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</a:t>
            </a:r>
            <a:r>
              <a:rPr b="1" lang="en-US">
                <a:solidFill>
                  <a:srgbClr val="0070C0"/>
                </a:solidFill>
              </a:rPr>
              <a:t>Measures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Value: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number</a:t>
            </a:r>
            <a:r>
              <a:rPr lang="en-US"/>
              <a:t> of completed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normalized number </a:t>
            </a:r>
            <a:r>
              <a:rPr lang="en-US"/>
              <a:t>of completed features (sometimes called </a:t>
            </a:r>
            <a:r>
              <a:rPr i="1" lang="en-US"/>
              <a:t>story points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monetary business value </a:t>
            </a:r>
            <a:r>
              <a:rPr lang="en-US"/>
              <a:t>of completed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Schedule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Variance (in value units not time units):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Cost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Variance: ∑Tt=0Vt−∑Tt=0Ct   where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/>
              <a:t> is measured in dollars and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/>
              <a:t> denotes the costs incurred during period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Cost Performance </a:t>
            </a:r>
            <a:r>
              <a:rPr lang="en-US"/>
              <a:t>Index: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257" y="4198142"/>
            <a:ext cx="2795404" cy="5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712" y="4654818"/>
            <a:ext cx="2287069" cy="44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8144" y="5343893"/>
            <a:ext cx="1191393" cy="96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Earned Value Analysis (cont.)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584" y="0"/>
            <a:ext cx="9460832" cy="68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Burn Charts for Earned Value Analysis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 the planned and earned value over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Burn-up charts show how much value has been </a:t>
            </a:r>
            <a:r>
              <a:rPr b="1" lang="en-US">
                <a:solidFill>
                  <a:srgbClr val="0070C0"/>
                </a:solidFill>
              </a:rPr>
              <a:t>completed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Burn-down charts show home much value </a:t>
            </a:r>
            <a:r>
              <a:rPr b="1" lang="en-US">
                <a:solidFill>
                  <a:srgbClr val="0070C0"/>
                </a:solidFill>
              </a:rPr>
              <a:t>remains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b="1" lang="en-US">
                <a:solidFill>
                  <a:srgbClr val="0070C0"/>
                </a:solidFill>
              </a:rPr>
              <a:t>to be completed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</a:t>
            </a:r>
            <a:r>
              <a:rPr i="1" lang="en-US"/>
              <a:t>project</a:t>
            </a:r>
            <a:r>
              <a:rPr lang="en-US"/>
              <a:t> is a </a:t>
            </a:r>
            <a:r>
              <a:rPr b="1" lang="en-US">
                <a:solidFill>
                  <a:srgbClr val="0070C0"/>
                </a:solidFill>
              </a:rPr>
              <a:t>one-time effort </a:t>
            </a:r>
            <a:r>
              <a:rPr lang="en-US"/>
              <a:t>to achieve a particular goal, subject to time and/or budget </a:t>
            </a:r>
            <a:r>
              <a:rPr b="1" lang="en-US">
                <a:solidFill>
                  <a:srgbClr val="0070C0"/>
                </a:solidFill>
              </a:rPr>
              <a:t>constraints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Contrast: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Ongoing activities and/or activities that do not have constraints are </a:t>
            </a:r>
            <a:r>
              <a:rPr b="1" lang="en-US"/>
              <a:t>not</a:t>
            </a:r>
            <a:r>
              <a:rPr lang="en-US"/>
              <a:t> 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Management</a:t>
            </a:r>
            <a:r>
              <a:rPr lang="en-US"/>
              <a:t> is the activity of assembling, directing, and/or supporting human and other resources in achieving substantial goals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Burn-Up Chart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838200" y="1930797"/>
            <a:ext cx="5010150" cy="47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State of the Project after the 7th Sprint: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Interpretation: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13 sprints are </a:t>
            </a:r>
            <a:r>
              <a:rPr b="1" lang="en-US">
                <a:solidFill>
                  <a:srgbClr val="0070C0"/>
                </a:solidFill>
              </a:rPr>
              <a:t>planned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number of story points was </a:t>
            </a:r>
            <a:r>
              <a:rPr b="1" lang="en-US">
                <a:solidFill>
                  <a:srgbClr val="0070C0"/>
                </a:solidFill>
              </a:rPr>
              <a:t>increased</a:t>
            </a:r>
            <a:r>
              <a:rPr lang="en-US"/>
              <a:t> from 350 to 425 to 450.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story points are a measure of effort and the team completes work at a constant rate, the </a:t>
            </a:r>
            <a:r>
              <a:rPr b="1" lang="en-US">
                <a:solidFill>
                  <a:srgbClr val="0070C0"/>
                </a:solidFill>
              </a:rPr>
              <a:t>dashed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line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shows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expectations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project started well but has fallen behind.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350" y="1284489"/>
            <a:ext cx="6280150" cy="567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Burn-Down Chart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38200" y="1825625"/>
            <a:ext cx="5257800" cy="5055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State of the Project during a 15-day Sprint: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Interpretation: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sprint backlog </a:t>
            </a:r>
            <a:r>
              <a:rPr b="1" lang="en-US">
                <a:solidFill>
                  <a:srgbClr val="0070C0"/>
                </a:solidFill>
              </a:rPr>
              <a:t>started</a:t>
            </a:r>
            <a:r>
              <a:rPr lang="en-US"/>
              <a:t> with 31 story points worth of PBIs.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 the end of day 2, PBIs with a total size of 5 story points had been completed.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 the end of day 3, PBIs with a total size of 2 story points had been completed.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more story points were completed until day 5, at which time 2 were completed.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200" y="1690688"/>
            <a:ext cx="6273800" cy="519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138" y="33738"/>
            <a:ext cx="8163232" cy="119953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0150" y="1310148"/>
            <a:ext cx="8085208" cy="119203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9903" y="2542191"/>
            <a:ext cx="8065702" cy="92964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8018" y="3562320"/>
            <a:ext cx="8075455" cy="91464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0150" y="4567455"/>
            <a:ext cx="8143726" cy="123179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0150" y="5846503"/>
            <a:ext cx="8133973" cy="9596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Management Issues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743" y="4155673"/>
            <a:ext cx="3750471" cy="255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Scope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work to be done in the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Time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constraint (and, hence, a resource to be monitored)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Cost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constraint (and, hence, a resource to be monitored)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Project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Management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Iron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Triangle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Brooks’ Law</a:t>
            </a:r>
            <a:r>
              <a:rPr b="1" lang="en-US" sz="2000">
                <a:solidFill>
                  <a:srgbClr val="0070C0"/>
                </a:solidFill>
              </a:rPr>
              <a:t> </a:t>
            </a:r>
            <a:r>
              <a:rPr lang="en-US"/>
              <a:t>states that </a:t>
            </a:r>
            <a:r>
              <a:rPr lang="en-US">
                <a:solidFill>
                  <a:srgbClr val="0070C0"/>
                </a:solidFill>
              </a:rPr>
              <a:t>adding programmers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</a:rPr>
              <a:t>to a late project makes it later.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Management Issues (cont.)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Quality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Either a part of the </a:t>
            </a:r>
            <a:r>
              <a:rPr b="1" lang="en-US">
                <a:solidFill>
                  <a:srgbClr val="0070C0"/>
                </a:solidFill>
              </a:rPr>
              <a:t>goal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the project or a </a:t>
            </a:r>
            <a:r>
              <a:rPr b="1" lang="en-US">
                <a:solidFill>
                  <a:srgbClr val="0070C0"/>
                </a:solidFill>
              </a:rPr>
              <a:t>constraint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Resources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Things that must be "obtained" and ready when needed in order to complete the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Risks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Uncertain conditions/circumstances that have negative consequences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Management Activities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Plan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 goals, establish constraints, set requirements, determine tasks, estimate costs, formulate schedules, assign resources, manage risks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Execute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Acquire resources, train/educate, establish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Control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Collect data, analyze data, report on progress, adjust scope/schedule/budget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Lead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Motivate, facilitate, resolve conflicts, remove obstacles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Management Responsibilities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Management </a:t>
            </a:r>
            <a:r>
              <a:rPr b="1" lang="en-US">
                <a:solidFill>
                  <a:srgbClr val="0070C0"/>
                </a:solidFill>
              </a:rPr>
              <a:t>responsibilities</a:t>
            </a:r>
            <a:r>
              <a:rPr lang="en-US"/>
              <a:t> are assigned to </a:t>
            </a:r>
            <a:r>
              <a:rPr b="1" i="1" lang="en-US">
                <a:solidFill>
                  <a:srgbClr val="0070C0"/>
                </a:solidFill>
              </a:rPr>
              <a:t>project managers</a:t>
            </a:r>
            <a:r>
              <a:rPr lang="en-US"/>
              <a:t> who are given the responsibility and authority to collect data, make decisions, and control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Reduce</a:t>
            </a:r>
            <a:r>
              <a:rPr lang="en-US"/>
              <a:t> the need for oversight and </a:t>
            </a:r>
            <a:r>
              <a:rPr b="1" lang="en-US">
                <a:solidFill>
                  <a:srgbClr val="0070C0"/>
                </a:solidFill>
              </a:rPr>
              <a:t>distribute</a:t>
            </a:r>
            <a:r>
              <a:rPr lang="en-US"/>
              <a:t> authority and responsibility for most activities to the team, though there are exception (e.g., in Scrum leadership activities are the province of the Scrum Master)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Planning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Terminology: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Milestone</a:t>
            </a:r>
            <a:r>
              <a:rPr lang="en-US"/>
              <a:t> - any significant event in a project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Deliverable</a:t>
            </a:r>
            <a:r>
              <a:rPr lang="en-US"/>
              <a:t> - any document, program, data, service, or object produced for an internal or external customer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Scheduling</a:t>
            </a:r>
            <a:r>
              <a:rPr lang="en-US"/>
              <a:t> - deciding when a task will occur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Resource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Allocation</a:t>
            </a:r>
            <a:r>
              <a:rPr lang="en-US"/>
              <a:t> - deciding which people/resources will be used for which tasks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Processes: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planning activities occur "</a:t>
            </a:r>
            <a:r>
              <a:rPr b="1" lang="en-US">
                <a:solidFill>
                  <a:srgbClr val="0070C0"/>
                </a:solidFill>
              </a:rPr>
              <a:t>up front</a:t>
            </a:r>
            <a:r>
              <a:rPr lang="en-US"/>
              <a:t>"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Planning occurs at the </a:t>
            </a:r>
            <a:r>
              <a:rPr b="1" lang="en-US">
                <a:solidFill>
                  <a:srgbClr val="0070C0"/>
                </a:solidFill>
              </a:rPr>
              <a:t>start of each increment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Planning (cont.)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Organizing Deliverables: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Work Breakdown Structure </a:t>
            </a:r>
            <a:r>
              <a:rPr lang="en-US"/>
              <a:t>(WBS) - a hierarchical decomposition of the work needed to produce deliverables (where the </a:t>
            </a:r>
            <a:r>
              <a:rPr b="1" lang="en-US">
                <a:solidFill>
                  <a:srgbClr val="0070C0"/>
                </a:solidFill>
              </a:rPr>
              <a:t>leaf nodes </a:t>
            </a:r>
            <a:r>
              <a:rPr lang="en-US"/>
              <a:t>are called </a:t>
            </a:r>
            <a:r>
              <a:rPr i="1" lang="en-US"/>
              <a:t>work packages</a:t>
            </a:r>
            <a:r>
              <a:rPr lang="en-US"/>
              <a:t> requiring between </a:t>
            </a:r>
            <a:r>
              <a:rPr b="1" lang="en-US">
                <a:solidFill>
                  <a:srgbClr val="0070C0"/>
                </a:solidFill>
              </a:rPr>
              <a:t>8 and 80 person-hours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Scheduling Tools: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Program Evaluation and Review Technique (PERT)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Critical Path Methods (CPM)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Gantt Charts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Planning (cont.)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Example of a Work Breakdown Structure for the Product HomeSafe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277" y="2378022"/>
            <a:ext cx="9619445" cy="447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