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</a:t>
            </a:r>
            <a:endParaRPr/>
          </a:p>
        </p:txBody>
      </p:sp>
      <p:sp>
        <p:nvSpPr>
          <p:cNvPr id="269" name="Google Shape;26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Complications to the "Pure" Process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for </a:t>
            </a:r>
            <a:r>
              <a:rPr b="1" lang="en-US">
                <a:solidFill>
                  <a:srgbClr val="0070C0"/>
                </a:solidFill>
              </a:rPr>
              <a:t>Updates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Replace either a part of or all of an installed product (which may or may not require deactivation and reactivation)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State Changes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use of a software product often changes the state of the production environment (e.g., data files, preferences/options)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Requirements of the Process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Atomicity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Though installation and activation will likely involve multiple parts and happen over time, they must appear to be </a:t>
            </a:r>
            <a:r>
              <a:rPr b="1" lang="en-US">
                <a:solidFill>
                  <a:srgbClr val="0070C0"/>
                </a:solidFill>
              </a:rPr>
              <a:t>atomic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Rollback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important to be able to "</a:t>
            </a:r>
            <a:r>
              <a:rPr b="1" lang="en-US">
                <a:solidFill>
                  <a:srgbClr val="0070C0"/>
                </a:solidFill>
              </a:rPr>
              <a:t>undo</a:t>
            </a:r>
            <a:r>
              <a:rPr lang="en-US"/>
              <a:t>" a deployment activity and return the environment to its previous state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Other Issues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Protecting Digital Information: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Protection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Digital Rights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Integrity: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Digital Signatures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Distributable Packages: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Installers (e.g., InstallShield, Installer VISE)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"Stores" (e.g., Apple Store, Play Store, Windows Store)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Machines (e.g., VMWare, VirtualBox)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Containers (e.g., Docker)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UML Deployment Diagrams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Introduction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Deployment Diagrams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 of Deployment Diagrams: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model a </a:t>
            </a:r>
            <a:r>
              <a:rPr b="1" lang="en-US">
                <a:solidFill>
                  <a:srgbClr val="0070C0"/>
                </a:solidFill>
              </a:rPr>
              <a:t>physical 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Elements: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Artifacts</a:t>
            </a:r>
            <a:r>
              <a:rPr lang="en-US"/>
              <a:t> - a physical manifestation of a component of a software system (e.g., files)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Nodes</a:t>
            </a:r>
            <a:r>
              <a:rPr lang="en-US"/>
              <a:t> - computational resources (i.e., a physical device or an execution environment such as a virtual machine)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 Representation of Artifacts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 Representation: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Iconic Representation: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icon that represents the type of the artifact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0" y="1825625"/>
            <a:ext cx="20955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 Representation of Nodes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General: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Stereotypes: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&lt;&lt;device&gt;&gt;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&lt;&lt;execution environment&gt;&gt;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description of the computational resource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901" y="1825625"/>
            <a:ext cx="22860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 Representation of Relationships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 Paths: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0070C0"/>
                </a:solidFill>
              </a:rPr>
              <a:t>solid line </a:t>
            </a:r>
            <a:r>
              <a:rPr lang="en-US"/>
              <a:t>between nodes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Deployment: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artifact can be </a:t>
            </a:r>
            <a:r>
              <a:rPr b="1" lang="en-US">
                <a:solidFill>
                  <a:srgbClr val="0070C0"/>
                </a:solidFill>
              </a:rPr>
              <a:t>placed</a:t>
            </a:r>
            <a:r>
              <a:rPr lang="en-US"/>
              <a:t> in a node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node can </a:t>
            </a:r>
            <a:r>
              <a:rPr b="1" lang="en-US">
                <a:solidFill>
                  <a:srgbClr val="0070C0"/>
                </a:solidFill>
              </a:rPr>
              <a:t>contain</a:t>
            </a:r>
            <a:r>
              <a:rPr lang="en-US"/>
              <a:t> a list of artifact names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0070C0"/>
                </a:solidFill>
              </a:rPr>
              <a:t>dependency</a:t>
            </a:r>
            <a:r>
              <a:rPr lang="en-US"/>
              <a:t> arrow (with the stereotype &lt;&lt;deploy&gt;&gt;) can connect the artifact to the node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</a:t>
            </a:r>
            <a:endParaRPr/>
          </a:p>
        </p:txBody>
      </p:sp>
      <p:pic>
        <p:nvPicPr>
          <p:cNvPr id="193" name="Google Shape;19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276" y="1345274"/>
            <a:ext cx="8307447" cy="55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Support</a:t>
            </a:r>
            <a:endParaRPr/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Important Distinction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Development Environment: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hardware and software that are used to (design and) </a:t>
            </a:r>
            <a:r>
              <a:rPr b="1" lang="en-US">
                <a:solidFill>
                  <a:srgbClr val="0070C0"/>
                </a:solidFill>
              </a:rPr>
              <a:t>implement</a:t>
            </a:r>
            <a:r>
              <a:rPr lang="en-US"/>
              <a:t> a software product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Testing Environment: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hardware and software that are used to </a:t>
            </a:r>
            <a:r>
              <a:rPr b="1" lang="en-US">
                <a:solidFill>
                  <a:srgbClr val="0070C0"/>
                </a:solidFill>
              </a:rPr>
              <a:t>test</a:t>
            </a:r>
            <a:r>
              <a:rPr lang="en-US"/>
              <a:t> (usually integration testing and system testing) a software product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Production Environment: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hardware and software system that the </a:t>
            </a:r>
            <a:r>
              <a:rPr b="1" lang="en-US">
                <a:solidFill>
                  <a:srgbClr val="0070C0"/>
                </a:solidFill>
              </a:rPr>
              <a:t>user interacts </a:t>
            </a:r>
            <a:r>
              <a:rPr lang="en-US"/>
              <a:t>with through the software product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Support?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Narrow View: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Interaction between a stakeholder and another person for the purpose of </a:t>
            </a:r>
            <a:r>
              <a:rPr b="1" lang="en-US">
                <a:solidFill>
                  <a:srgbClr val="0070C0"/>
                </a:solidFill>
              </a:rPr>
              <a:t>improving</a:t>
            </a:r>
            <a:r>
              <a:rPr lang="en-US"/>
              <a:t> the stakeholder's experience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About User Documentation?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people include it in support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will view it as an </a:t>
            </a:r>
            <a:r>
              <a:rPr b="1" lang="en-US">
                <a:solidFill>
                  <a:srgbClr val="0070C0"/>
                </a:solidFill>
              </a:rPr>
              <a:t>alternative</a:t>
            </a:r>
            <a:r>
              <a:rPr lang="en-US"/>
              <a:t> to support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Support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Professional: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person interacting with the stakeholder is </a:t>
            </a:r>
            <a:r>
              <a:rPr b="1" lang="en-US">
                <a:solidFill>
                  <a:srgbClr val="0070C0"/>
                </a:solidFill>
              </a:rPr>
              <a:t>employed</a:t>
            </a:r>
            <a:r>
              <a:rPr lang="en-US"/>
              <a:t> by (either directly or indirectly) the provider of the software product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person interacting with the stakeholder is </a:t>
            </a:r>
            <a:r>
              <a:rPr b="1" lang="en-US">
                <a:solidFill>
                  <a:srgbClr val="0070C0"/>
                </a:solidFill>
              </a:rPr>
              <a:t>another stakeholder </a:t>
            </a:r>
            <a:r>
              <a:rPr lang="en-US"/>
              <a:t>(or has appropriate expertise for other reasons)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Hybrid: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community system in which the professionals participate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of Providing/Delivering Support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Channel: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Telephone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Electronic Mail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Chat/Messaging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Social Network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WWW "Forms"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Interaction: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Asynchronous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 Tracking/Management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Accept, prioritize, assign, track, and log requests for support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Terminology: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Management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Ticketing 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 Arrangements/Contracts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Free: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stakeholder is not charged for support 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Fee-Based: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 "Call"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Time and Materials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Block of Hours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Unlimited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Managed Services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Levels/Tiers of Support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different levels of support services to different stakeholders (usually for different fees)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Defining Tiers: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Hours of Support (e.g., 24/7, M-F)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Time to Engage (e.g., within 5 minutes, same-day)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Priority/Severity of the Request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Designing/Implementing with Support in Mind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Motivation: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Users often do not have the technical expertise necessary to explain their situation so it can help if the product itself can help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Support-Oriented Features: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Remote Control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Logging/Diagnostics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Maintenance</a:t>
            </a:r>
            <a:endParaRPr/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Introduction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Maintenance (ISO/IEC 14764)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Corrective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Modifications that </a:t>
            </a:r>
            <a:r>
              <a:rPr b="1" lang="en-US">
                <a:solidFill>
                  <a:srgbClr val="0070C0"/>
                </a:solidFill>
              </a:rPr>
              <a:t>correct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defects</a:t>
            </a:r>
            <a:r>
              <a:rPr lang="en-US"/>
              <a:t> found in the production environment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Preventive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Modifications that </a:t>
            </a:r>
            <a:r>
              <a:rPr b="1" lang="en-US">
                <a:solidFill>
                  <a:srgbClr val="0070C0"/>
                </a:solidFill>
              </a:rPr>
              <a:t>correct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faults</a:t>
            </a:r>
            <a:r>
              <a:rPr lang="en-US"/>
              <a:t> discovered in the development environment </a:t>
            </a:r>
            <a:r>
              <a:rPr b="1" lang="en-US">
                <a:solidFill>
                  <a:srgbClr val="0070C0"/>
                </a:solidFill>
              </a:rPr>
              <a:t>before</a:t>
            </a:r>
            <a:r>
              <a:rPr lang="en-US"/>
              <a:t> they give rise to failures/symptoms in the production environment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Adaptive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Modifications that keep the product </a:t>
            </a:r>
            <a:r>
              <a:rPr b="1" lang="en-US">
                <a:solidFill>
                  <a:srgbClr val="0070C0"/>
                </a:solidFill>
              </a:rPr>
              <a:t>usable</a:t>
            </a:r>
            <a:r>
              <a:rPr lang="en-US"/>
              <a:t> in a </a:t>
            </a:r>
            <a:r>
              <a:rPr b="1" lang="en-US">
                <a:solidFill>
                  <a:srgbClr val="0070C0"/>
                </a:solidFill>
              </a:rPr>
              <a:t>changed/changing</a:t>
            </a:r>
            <a:r>
              <a:rPr lang="en-US"/>
              <a:t> production environment (e.g., migration to another platform)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Perfective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Modifications that satisfy </a:t>
            </a:r>
            <a:r>
              <a:rPr b="1" lang="en-US">
                <a:solidFill>
                  <a:srgbClr val="0070C0"/>
                </a:solidFill>
              </a:rPr>
              <a:t>additional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functional</a:t>
            </a: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</a:rPr>
              <a:t>requirements</a:t>
            </a:r>
            <a:r>
              <a:rPr lang="en-US"/>
              <a:t> (e.g., new features) or </a:t>
            </a:r>
            <a:r>
              <a:rPr b="1" lang="en-US">
                <a:solidFill>
                  <a:srgbClr val="0070C0"/>
                </a:solidFill>
              </a:rPr>
              <a:t>non-functional</a:t>
            </a:r>
            <a:r>
              <a:rPr lang="en-US"/>
              <a:t> requirements (e.g., improve performance) 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Frequency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Agile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Tend to deploy more frequently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So, maintenance activities tend to occur more frequently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Heavyweight Processes: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Less frequent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less significant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Physical Architectures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 </a:t>
            </a:r>
            <a:r>
              <a:rPr i="1" lang="en-US"/>
              <a:t>physical architecture</a:t>
            </a:r>
            <a:r>
              <a:rPr lang="en-US"/>
              <a:t> is a realization of a software product as artifacts (e.g., files) </a:t>
            </a:r>
            <a:r>
              <a:rPr b="1" lang="en-US">
                <a:solidFill>
                  <a:srgbClr val="0070C0"/>
                </a:solidFill>
              </a:rPr>
              <a:t>residing</a:t>
            </a:r>
            <a:r>
              <a:rPr lang="en-US"/>
              <a:t> on and </a:t>
            </a:r>
            <a:r>
              <a:rPr b="1" lang="en-US">
                <a:solidFill>
                  <a:srgbClr val="0070C0"/>
                </a:solidFill>
              </a:rPr>
              <a:t>executing</a:t>
            </a:r>
            <a:r>
              <a:rPr lang="en-US"/>
              <a:t> on computational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Important Note: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product's physical architecture is distinct from its logical architecture (i.e., the software's major components and the relationships between them)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Results of Several Surveys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Adaptive and Perfective: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75% of the total effort and cost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Corrective and Preventive: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25% of the total effort and cost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Maintenance is Expensive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Endemic Reasons: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Successful</a:t>
            </a:r>
            <a:r>
              <a:rPr lang="en-US"/>
              <a:t> products are in the field for decades so huge costs are bound to accrue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Reasons: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Much software is poorly written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a product is modified its </a:t>
            </a:r>
            <a:r>
              <a:rPr b="1" lang="en-US">
                <a:solidFill>
                  <a:srgbClr val="0070C0"/>
                </a:solidFill>
              </a:rPr>
              <a:t>structure deteriorates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Maintenance Tradeoffs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Related to </a:t>
            </a:r>
            <a:r>
              <a:rPr b="1" lang="en-US">
                <a:solidFill>
                  <a:srgbClr val="0070C0"/>
                </a:solidFill>
              </a:rPr>
              <a:t>Availability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Maintenance improves a product but may make it unavailable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Related to </a:t>
            </a:r>
            <a:r>
              <a:rPr b="1" lang="en-US">
                <a:solidFill>
                  <a:srgbClr val="0070C0"/>
                </a:solidFill>
              </a:rPr>
              <a:t>Quality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are often "elegant" solutions and "quick and dirty" solutions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Is Involved?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Options: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original </a:t>
            </a:r>
            <a:r>
              <a:rPr b="1" lang="en-US">
                <a:solidFill>
                  <a:srgbClr val="0070C0"/>
                </a:solidFill>
              </a:rPr>
              <a:t>development</a:t>
            </a:r>
            <a:r>
              <a:rPr lang="en-US"/>
              <a:t> team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0070C0"/>
                </a:solidFill>
              </a:rPr>
              <a:t>maintenance</a:t>
            </a:r>
            <a:r>
              <a:rPr lang="en-US"/>
              <a:t> team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Tradeoffs: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development team understand the product but may not understand the </a:t>
            </a:r>
            <a:r>
              <a:rPr b="1" lang="en-US">
                <a:solidFill>
                  <a:srgbClr val="0070C0"/>
                </a:solidFill>
              </a:rPr>
              <a:t>operational</a:t>
            </a:r>
            <a:r>
              <a:rPr lang="en-US"/>
              <a:t> environment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Maintenance teams and development teams may have (or think they have) different statuses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Corrective Maintenance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-481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 for Corrective Maintenance (i.e., Bug/Issue Tracking)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a clear, centralized overview of corrective maintenance requests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Calculate performance metrics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Open Source 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Apache Bloodhound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Bugzilla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Zentrack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Physical Architectures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Where is the software installed?: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Local device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Central device(s)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Hybrid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Where is the software executed?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Local device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Central device(s)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Hybrid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Where are user configurations and data stored?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Local device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Central device(s)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Hybrid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Archetypical Physical Architectures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Rare Archetypes: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Mobile Agents </a:t>
            </a:r>
            <a:r>
              <a:rPr lang="en-US"/>
              <a:t>- The software is stored on the user device and executed on the shared device (using data from one or the other)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software is stored and executed on one device (either the user device or the shared device) but the user data is stored on another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Archetypical Physical Architectures</a:t>
            </a:r>
            <a:endParaRPr b="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Personal: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software product is "permanently" installed on the </a:t>
            </a:r>
            <a:r>
              <a:rPr b="1" lang="en-US">
                <a:solidFill>
                  <a:srgbClr val="0070C0"/>
                </a:solidFill>
              </a:rPr>
              <a:t>user's device </a:t>
            </a:r>
            <a:r>
              <a:rPr lang="en-US"/>
              <a:t>(e.g., personal computer, phone, tablet) and executes on that device's processor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device has multiple users, configuration information and user data are associated with each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Shared: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software product is "permanently" installed on a </a:t>
            </a:r>
            <a:r>
              <a:rPr b="1" lang="en-US">
                <a:solidFill>
                  <a:srgbClr val="0070C0"/>
                </a:solidFill>
              </a:rPr>
              <a:t>shared storage device </a:t>
            </a:r>
            <a:r>
              <a:rPr lang="en-US"/>
              <a:t>but executes on the user device's processor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Configuration information for each user and </a:t>
            </a:r>
            <a:r>
              <a:rPr b="1" lang="en-US">
                <a:solidFill>
                  <a:srgbClr val="0070C0"/>
                </a:solidFill>
              </a:rPr>
              <a:t>user data are stored on the user's device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Archetypical Physical Architectures (cont.)</a:t>
            </a:r>
            <a:endParaRPr b="1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Mainframe: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software product is installed on and executes on a </a:t>
            </a:r>
            <a:r>
              <a:rPr b="1" lang="en-US">
                <a:solidFill>
                  <a:srgbClr val="0070C0"/>
                </a:solidFill>
              </a:rPr>
              <a:t>central device</a:t>
            </a:r>
            <a:r>
              <a:rPr lang="en-US"/>
              <a:t>, and is accessed from the user's device (which behaves as a generic "terminal")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Configuration information for each user and user data is stored on the central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Cloud: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software product is temporarily delivered to the user's device and executes on that device's processor (e.g., applets, WWW apps)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Configuration information for each user and </a:t>
            </a:r>
            <a:r>
              <a:rPr b="1" lang="en-US">
                <a:solidFill>
                  <a:srgbClr val="0070C0"/>
                </a:solidFill>
              </a:rPr>
              <a:t>user data is (mostly) stored "in the cloud"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Archetypical Physical Architectures (cont.)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Hybrid Architectures: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components of the system (e.g., classes) may be stored/executed on one device while others might be stored executed on another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data may be one one device and some data may be on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Important 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product with a logical client-server architecture in which the client is on the user's device and the server is on a central device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product with sensitive/personal data stored on the user's device and common data stored on a central device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Activities in the Deployment Process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Release: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Prepare the product for the subsequent steps (i.e., assemble the parts/resources/artifacts and </a:t>
            </a:r>
            <a:r>
              <a:rPr b="1" lang="en-US" sz="2220">
                <a:solidFill>
                  <a:srgbClr val="0070C0"/>
                </a:solidFill>
              </a:rPr>
              <a:t>create a distributable package</a:t>
            </a:r>
            <a:r>
              <a:rPr lang="en-US" sz="2220"/>
              <a:t>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Install: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b="1" lang="en-US" sz="2220">
                <a:solidFill>
                  <a:srgbClr val="0070C0"/>
                </a:solidFill>
              </a:rPr>
              <a:t>Transfer</a:t>
            </a:r>
            <a:r>
              <a:rPr lang="en-US" sz="2220"/>
              <a:t> the product from the development environment to the production environment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Activate: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b="1" lang="en-US" sz="2220">
                <a:solidFill>
                  <a:srgbClr val="0070C0"/>
                </a:solidFill>
              </a:rPr>
              <a:t>Start</a:t>
            </a:r>
            <a:r>
              <a:rPr lang="en-US" sz="2220"/>
              <a:t> all of the executable components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Deactivate: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b="1" lang="en-US" sz="2220">
                <a:solidFill>
                  <a:srgbClr val="0070C0"/>
                </a:solidFill>
              </a:rPr>
              <a:t>Stop</a:t>
            </a:r>
            <a:r>
              <a:rPr lang="en-US" sz="2220"/>
              <a:t> the executable components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Uninstall: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b="1" lang="en-US" sz="2220">
                <a:solidFill>
                  <a:srgbClr val="0070C0"/>
                </a:solidFill>
              </a:rPr>
              <a:t>Remove</a:t>
            </a:r>
            <a:r>
              <a:rPr lang="en-US" sz="2220"/>
              <a:t> the product from the production environment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