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81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4"/>
    <p:restoredTop sz="94613"/>
  </p:normalViewPr>
  <p:slideViewPr>
    <p:cSldViewPr snapToGrid="0" snapToObjects="1" showGuides="1">
      <p:cViewPr varScale="1">
        <p:scale>
          <a:sx n="120" d="100"/>
          <a:sy n="120" d="100"/>
        </p:scale>
        <p:origin x="114" y="1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99A1-99DF-F14C-BCA7-0B3D5D36D200}" type="datetimeFigureOut">
              <a:rPr lang="en-US" smtClean="0"/>
              <a:t>10/22/2018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64C2-9D49-094B-92F7-CFDE8AB9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beagile.com/2018/04/25/avoid-long-lived-branches/" TargetMode="External"/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3759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 version control system</a:t>
            </a:r>
          </a:p>
          <a:p>
            <a:r>
              <a:rPr lang="en-US" dirty="0"/>
              <a:t>Important Features: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Distributed</a:t>
            </a:r>
          </a:p>
          <a:p>
            <a:pPr lvl="1"/>
            <a:r>
              <a:rPr lang="en-US" dirty="0"/>
              <a:t>Built around </a:t>
            </a:r>
            <a:r>
              <a:rPr lang="en-US" b="1" dirty="0">
                <a:solidFill>
                  <a:srgbClr val="0070C0"/>
                </a:solidFill>
              </a:rPr>
              <a:t>commit objects </a:t>
            </a:r>
            <a:r>
              <a:rPr lang="en-US" dirty="0"/>
              <a:t>that can be manipulated in a variety of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Repositories:</a:t>
            </a:r>
          </a:p>
          <a:p>
            <a:pPr lvl="1"/>
            <a:r>
              <a:rPr lang="en-US" dirty="0"/>
              <a:t>A repository is an </a:t>
            </a:r>
            <a:r>
              <a:rPr lang="en-US" b="1" dirty="0">
                <a:solidFill>
                  <a:srgbClr val="0070C0"/>
                </a:solidFill>
              </a:rPr>
              <a:t>archive</a:t>
            </a:r>
          </a:p>
          <a:p>
            <a:r>
              <a:rPr lang="en-US" dirty="0"/>
              <a:t>Working Trees:</a:t>
            </a:r>
          </a:p>
          <a:p>
            <a:pPr lvl="1"/>
            <a:r>
              <a:rPr lang="en-US" dirty="0"/>
              <a:t>A working tree is a </a:t>
            </a:r>
            <a:r>
              <a:rPr lang="en-US" b="1" dirty="0">
                <a:solidFill>
                  <a:srgbClr val="0070C0"/>
                </a:solidFill>
              </a:rPr>
              <a:t>directory/folder</a:t>
            </a:r>
            <a:r>
              <a:rPr lang="en-US" dirty="0"/>
              <a:t> (on a filesystem) with an associated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/>
              <a:t>Index: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An intermediate collection of changes </a:t>
            </a:r>
            <a:r>
              <a:rPr lang="en-US" dirty="0"/>
              <a:t>(that need to be confirmed) before they can be moved from a working tree to a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"Centralized" Work Cycle - Getting Started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Central Repository:</a:t>
            </a:r>
          </a:p>
          <a:p>
            <a:pPr lvl="1"/>
            <a:r>
              <a:rPr lang="en-US" dirty="0"/>
              <a:t>Often handled by a third-party hosting services</a:t>
            </a:r>
          </a:p>
          <a:p>
            <a:r>
              <a:rPr lang="en-US" dirty="0"/>
              <a:t>Clone the Central Repository:</a:t>
            </a:r>
          </a:p>
          <a:p>
            <a:pPr lvl="1"/>
            <a:r>
              <a:rPr lang="en-US" dirty="0"/>
              <a:t>Each developer uses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clone </a:t>
            </a:r>
            <a:r>
              <a:rPr lang="en-US" dirty="0" smtClean="0"/>
              <a:t>command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"Centralized" Work Cycle - Day-to-Day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Local Repository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checkout </a:t>
            </a:r>
            <a:r>
              <a:rPr lang="en-US" dirty="0"/>
              <a:t> to checkout a working tree</a:t>
            </a:r>
          </a:p>
          <a:p>
            <a:pPr lvl="1"/>
            <a:r>
              <a:rPr lang="en-US" dirty="0"/>
              <a:t>Make changes to the documents in the working tree</a:t>
            </a:r>
          </a:p>
          <a:p>
            <a:pPr lvl="1"/>
            <a:r>
              <a:rPr lang="en-US" dirty="0"/>
              <a:t>Optionally add to the index </a:t>
            </a: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add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Commit to the local repository from the index </a:t>
            </a: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commit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Pushing New Commits to the Central Repository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Attempt </a:t>
            </a:r>
            <a:r>
              <a:rPr lang="en-US" dirty="0"/>
              <a:t>to update the central repository using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push </a:t>
            </a:r>
            <a:r>
              <a:rPr lang="en-US" dirty="0" smtClean="0"/>
              <a:t>command</a:t>
            </a:r>
            <a:endParaRPr lang="en-US" dirty="0"/>
          </a:p>
          <a:p>
            <a:pPr lvl="1"/>
            <a:r>
              <a:rPr lang="en-US" dirty="0"/>
              <a:t>In the event of conflicts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Use the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pull </a:t>
            </a:r>
            <a:r>
              <a:rPr lang="en-US" dirty="0"/>
              <a:t>command to get the changes that others have made</a:t>
            </a:r>
          </a:p>
          <a:p>
            <a:pPr lvl="2"/>
            <a:r>
              <a:rPr lang="en-US" dirty="0"/>
              <a:t>Resolve the conflicts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push </a:t>
            </a:r>
            <a:r>
              <a:rPr lang="en-US" dirty="0"/>
              <a:t>to update the central repository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Revision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Commit:</a:t>
            </a:r>
          </a:p>
          <a:p>
            <a:pPr lvl="1"/>
            <a:r>
              <a:rPr lang="en-US" dirty="0"/>
              <a:t>A snapshot of a working tree at a particular point in time</a:t>
            </a:r>
          </a:p>
          <a:p>
            <a:r>
              <a:rPr lang="en-US" dirty="0"/>
              <a:t>A Branch:</a:t>
            </a:r>
          </a:p>
          <a:p>
            <a:pPr lvl="1"/>
            <a:r>
              <a:rPr lang="en-US" dirty="0"/>
              <a:t>A name of a commit</a:t>
            </a:r>
          </a:p>
          <a:p>
            <a:pPr lvl="1"/>
            <a:r>
              <a:rPr lang="en-US" dirty="0"/>
              <a:t>Created </a:t>
            </a: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branch</a:t>
            </a:r>
          </a:p>
          <a:p>
            <a:pPr lvl="1"/>
            <a:r>
              <a:rPr lang="en-US" dirty="0" smtClean="0"/>
              <a:t>Combined using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merge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HEAD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reference to what is currently checked out (usually, though not always, a particular branch)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Resulting Revision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The main development path is usually called "</a:t>
            </a:r>
            <a:r>
              <a:rPr lang="en-US" b="1" dirty="0">
                <a:solidFill>
                  <a:srgbClr val="0070C0"/>
                </a:solidFill>
              </a:rPr>
              <a:t>master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It is nothing but a branch</a:t>
            </a:r>
          </a:p>
          <a:p>
            <a:r>
              <a:rPr lang="en-US" dirty="0"/>
              <a:t>Subsequently:</a:t>
            </a:r>
          </a:p>
          <a:p>
            <a:pPr lvl="1"/>
            <a:r>
              <a:rPr lang="en-US" dirty="0"/>
              <a:t>Each commit links back to one or more parents (forming a history)</a:t>
            </a:r>
          </a:p>
          <a:p>
            <a:pPr lvl="1"/>
            <a:r>
              <a:rPr lang="en-US" dirty="0"/>
              <a:t>Each commit contains a collection (specifically a tree) of </a:t>
            </a:r>
            <a:r>
              <a:rPr lang="en-US" dirty="0" smtClean="0"/>
              <a:t>blobs (</a:t>
            </a:r>
            <a:r>
              <a:rPr lang="en-US" dirty="0"/>
              <a:t>Binary Large Object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Feature Branching </a:t>
            </a:r>
            <a:r>
              <a:rPr lang="en-US" dirty="0"/>
              <a:t>- all feature development takes place in a dedicated branch (not the master branch)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</a:rPr>
              <a:t>GitFlow</a:t>
            </a:r>
            <a:r>
              <a:rPr lang="en-US" dirty="0" smtClean="0"/>
              <a:t> </a:t>
            </a:r>
            <a:r>
              <a:rPr lang="en-US" dirty="0"/>
              <a:t>- a strict branching model designed around project </a:t>
            </a:r>
            <a:r>
              <a:rPr lang="en-US" dirty="0" smtClean="0"/>
              <a:t>releases</a:t>
            </a:r>
          </a:p>
          <a:p>
            <a:pPr lvl="2"/>
            <a:r>
              <a:rPr lang="en-US" dirty="0" smtClean="0"/>
              <a:t>External reference: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Forking</a:t>
            </a:r>
            <a:r>
              <a:rPr lang="en-US" dirty="0" smtClean="0"/>
              <a:t> </a:t>
            </a:r>
            <a:r>
              <a:rPr lang="en-US" dirty="0"/>
              <a:t>- Every developer has a server-side repository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Longer-lived branches are </a:t>
            </a:r>
            <a:r>
              <a:rPr lang="en-US" dirty="0" smtClean="0"/>
              <a:t>riskier</a:t>
            </a:r>
          </a:p>
          <a:p>
            <a:pPr lvl="2"/>
            <a:r>
              <a:rPr lang="en-US" dirty="0" smtClean="0"/>
              <a:t>One solution – using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rgbClr val="0070C0"/>
                </a:solidFill>
              </a:rPr>
              <a:t>eature Flags (</a:t>
            </a:r>
            <a:r>
              <a:rPr lang="en-US" b="1" dirty="0" smtClean="0">
                <a:solidFill>
                  <a:srgbClr val="0070C0"/>
                </a:solidFill>
                <a:hlinkClick r:id="rId3"/>
              </a:rPr>
              <a:t>reference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work cycle should allow for easy reversions (because things do go wrong)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s.xkcd.com/comics/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87" y="0"/>
            <a:ext cx="47346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68883" y="64888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(Courtesy of </a:t>
            </a:r>
            <a:r>
              <a:rPr lang="en-US" dirty="0" err="1">
                <a:solidFill>
                  <a:srgbClr val="450084"/>
                </a:solidFill>
                <a:latin typeface="Arial" panose="020B0604020202020204" pitchFamily="34" charset="0"/>
                <a:hlinkClick r:id="rId3"/>
              </a:rPr>
              <a:t>xkcd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We need to </a:t>
            </a:r>
            <a:r>
              <a:rPr lang="en-US" b="1" dirty="0">
                <a:solidFill>
                  <a:srgbClr val="0070C0"/>
                </a:solidFill>
              </a:rPr>
              <a:t>manage documents </a:t>
            </a:r>
            <a:r>
              <a:rPr lang="en-US" dirty="0"/>
              <a:t>(code, documentation, etc...) that are created by numerous people and change over time</a:t>
            </a:r>
          </a:p>
          <a:p>
            <a:pPr lvl="1"/>
            <a:r>
              <a:rPr lang="en-US" dirty="0"/>
              <a:t>We need to manage the documents for multiple products/projects and </a:t>
            </a:r>
            <a:r>
              <a:rPr lang="en-US" b="1" dirty="0">
                <a:solidFill>
                  <a:srgbClr val="0070C0"/>
                </a:solidFill>
              </a:rPr>
              <a:t>multiple variations </a:t>
            </a:r>
            <a:r>
              <a:rPr lang="en-US" dirty="0"/>
              <a:t>of those products/projects</a:t>
            </a:r>
          </a:p>
          <a:p>
            <a:r>
              <a:rPr lang="en-US" dirty="0"/>
              <a:t>Other Names:</a:t>
            </a:r>
          </a:p>
          <a:p>
            <a:pPr lvl="1"/>
            <a:r>
              <a:rPr lang="en-US" dirty="0"/>
              <a:t>Revision Control</a:t>
            </a:r>
          </a:p>
          <a:p>
            <a:pPr lvl="1"/>
            <a:r>
              <a:rPr lang="en-US" dirty="0"/>
              <a:t>Source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Important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Repository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collection of documents/files</a:t>
            </a:r>
          </a:p>
          <a:p>
            <a:pPr lvl="1"/>
            <a:r>
              <a:rPr lang="en-US" dirty="0"/>
              <a:t>Can be centralized or distributed</a:t>
            </a:r>
          </a:p>
          <a:p>
            <a:r>
              <a:rPr lang="en-US" b="1" dirty="0">
                <a:solidFill>
                  <a:srgbClr val="0070C0"/>
                </a:solidFill>
              </a:rPr>
              <a:t>Working Copy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copy (outside of the repository) of a document/file</a:t>
            </a:r>
          </a:p>
          <a:p>
            <a:r>
              <a:rPr lang="en-US" b="1" dirty="0">
                <a:solidFill>
                  <a:srgbClr val="0070C0"/>
                </a:solidFill>
              </a:rPr>
              <a:t>Check-Out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Making a working copy</a:t>
            </a:r>
          </a:p>
          <a:p>
            <a:r>
              <a:rPr lang="en-US" b="1" dirty="0">
                <a:solidFill>
                  <a:srgbClr val="0070C0"/>
                </a:solidFill>
              </a:rPr>
              <a:t>Check-In/Commit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Adding/returning a file to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Locking/Exclusivity/Single</a:t>
            </a:r>
            <a:r>
              <a:rPr lang="en-US" dirty="0"/>
              <a:t> Check-Out:</a:t>
            </a:r>
          </a:p>
          <a:p>
            <a:pPr lvl="1"/>
            <a:r>
              <a:rPr lang="en-US" dirty="0"/>
              <a:t>Only one person can check a file out at a time</a:t>
            </a:r>
          </a:p>
          <a:p>
            <a:pPr lvl="1"/>
            <a:r>
              <a:rPr lang="en-US" dirty="0"/>
              <a:t>Other people can still view the file</a:t>
            </a:r>
          </a:p>
          <a:p>
            <a:pPr lvl="1"/>
            <a:r>
              <a:rPr lang="en-US" dirty="0"/>
              <a:t>Nobody else can check the file in (until the original person has done so)</a:t>
            </a:r>
          </a:p>
          <a:p>
            <a:r>
              <a:rPr lang="en-US" b="1" dirty="0">
                <a:solidFill>
                  <a:srgbClr val="0070C0"/>
                </a:solidFill>
              </a:rPr>
              <a:t>Multiple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Check-Outs:</a:t>
            </a:r>
          </a:p>
          <a:p>
            <a:pPr lvl="1"/>
            <a:r>
              <a:rPr lang="en-US" dirty="0"/>
              <a:t>Multiple people can check-out the same file</a:t>
            </a:r>
          </a:p>
          <a:p>
            <a:pPr lvl="1"/>
            <a:r>
              <a:rPr lang="en-US" dirty="0"/>
              <a:t>The first check-in always succeeds</a:t>
            </a:r>
          </a:p>
          <a:p>
            <a:pPr lvl="1"/>
            <a:r>
              <a:rPr lang="en-US" dirty="0"/>
              <a:t>Subsequent check-ins have to be merged (sometimes manually)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Centralized/Client-Server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single, authoritative repository</a:t>
            </a:r>
          </a:p>
          <a:p>
            <a:r>
              <a:rPr lang="en-US" b="1" dirty="0">
                <a:solidFill>
                  <a:srgbClr val="0070C0"/>
                </a:solidFill>
              </a:rPr>
              <a:t>Distributed/Peer-to-Peer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Every peer has a repository</a:t>
            </a:r>
          </a:p>
          <a:p>
            <a:pPr lvl="1"/>
            <a:r>
              <a:rPr lang="en-US" dirty="0"/>
              <a:t>Repositories must be synchronized (by exchanging "change sets" or "patches")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Branch/Fork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creation of multiple copies that will change in different ways in the future (e.g., products being developed for different platforms but have the same origins)</a:t>
            </a:r>
          </a:p>
          <a:p>
            <a:r>
              <a:rPr lang="en-US" b="1" dirty="0">
                <a:solidFill>
                  <a:srgbClr val="0070C0"/>
                </a:solidFill>
              </a:rPr>
              <a:t>Change/Diff/Delta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particular modification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Change List/Update/Patch/Commit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atomic set of changes</a:t>
            </a:r>
          </a:p>
          <a:p>
            <a:r>
              <a:rPr lang="en-US" b="1" dirty="0">
                <a:solidFill>
                  <a:srgbClr val="0070C0"/>
                </a:solidFill>
              </a:rPr>
              <a:t>Conflict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Changes that can not be reconciled automatically (and, hence, must be </a:t>
            </a:r>
            <a:r>
              <a:rPr lang="en-US" i="1" dirty="0"/>
              <a:t>resolved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Head/Tip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most recent commit to either the trunk or a branch</a:t>
            </a:r>
          </a:p>
          <a:p>
            <a:r>
              <a:rPr lang="en-US" b="1" dirty="0">
                <a:solidFill>
                  <a:srgbClr val="0070C0"/>
                </a:solidFill>
              </a:rPr>
              <a:t>Trunk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original code and revisions (i.e., before the first branch/fork)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Early Systems:</a:t>
            </a:r>
          </a:p>
          <a:p>
            <a:pPr lvl="1"/>
            <a:r>
              <a:rPr lang="en-US" dirty="0"/>
              <a:t>Source Code Control System (SCCS) -- 1972, Marc </a:t>
            </a:r>
            <a:r>
              <a:rPr lang="en-US" dirty="0" err="1"/>
              <a:t>Rochkind</a:t>
            </a:r>
            <a:r>
              <a:rPr lang="en-US" dirty="0"/>
              <a:t>, Bell Labs</a:t>
            </a:r>
          </a:p>
          <a:p>
            <a:pPr lvl="1"/>
            <a:r>
              <a:rPr lang="en-US" dirty="0"/>
              <a:t>Revision Control System (RCS) -- 1982, Walter </a:t>
            </a:r>
            <a:r>
              <a:rPr lang="en-US" dirty="0" err="1"/>
              <a:t>Tichy</a:t>
            </a:r>
            <a:r>
              <a:rPr lang="en-US" dirty="0"/>
              <a:t>, Purdue</a:t>
            </a:r>
          </a:p>
          <a:p>
            <a:r>
              <a:rPr lang="en-US" dirty="0"/>
              <a:t>Concurrent Versioning System (CVS):</a:t>
            </a:r>
          </a:p>
          <a:p>
            <a:pPr lvl="1"/>
            <a:r>
              <a:rPr lang="en-US" dirty="0"/>
              <a:t>Released in 1986 (Dick </a:t>
            </a:r>
            <a:r>
              <a:rPr lang="en-US" dirty="0" err="1"/>
              <a:t>Grune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Centralized</a:t>
            </a:r>
          </a:p>
          <a:p>
            <a:pPr lvl="1"/>
            <a:r>
              <a:rPr lang="en-US" dirty="0"/>
              <a:t>Non-atomic (i.e., doesn't have "all or nothing" transactions)</a:t>
            </a:r>
          </a:p>
          <a:p>
            <a:r>
              <a:rPr lang="en-US" dirty="0"/>
              <a:t>Subversion:</a:t>
            </a:r>
          </a:p>
          <a:p>
            <a:pPr lvl="1"/>
            <a:r>
              <a:rPr lang="en-US" dirty="0"/>
              <a:t>Centralized</a:t>
            </a:r>
          </a:p>
          <a:p>
            <a:pPr lvl="1"/>
            <a:r>
              <a:rPr lang="en-US" dirty="0"/>
              <a:t>Released in 2001</a:t>
            </a:r>
          </a:p>
          <a:p>
            <a:pPr lvl="1"/>
            <a:r>
              <a:rPr lang="en-US" dirty="0"/>
              <a:t>Conceived as a replacement for CVS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Released in 2005</a:t>
            </a:r>
          </a:p>
          <a:p>
            <a:pPr lvl="1"/>
            <a:r>
              <a:rPr lang="en-US" dirty="0"/>
              <a:t>Based on experience with </a:t>
            </a:r>
            <a:r>
              <a:rPr lang="en-US" dirty="0" err="1"/>
              <a:t>BitKeeper</a:t>
            </a:r>
            <a:r>
              <a:rPr lang="en-US" dirty="0"/>
              <a:t> (which was used to develop the Linux kernel but stopped being free)</a:t>
            </a:r>
          </a:p>
          <a:p>
            <a:pPr lvl="1"/>
            <a:r>
              <a:rPr lang="en-US" dirty="0"/>
              <a:t>Initiated by Linus Torvalds</a:t>
            </a:r>
          </a:p>
          <a:p>
            <a:r>
              <a:rPr lang="en-US" dirty="0"/>
              <a:t>Mercurial: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Released in 2005</a:t>
            </a:r>
          </a:p>
          <a:p>
            <a:pPr lvl="1"/>
            <a:r>
              <a:rPr lang="en-US" dirty="0"/>
              <a:t>Based on experience with </a:t>
            </a:r>
            <a:r>
              <a:rPr lang="en-US" dirty="0" err="1"/>
              <a:t>BitKeeper</a:t>
            </a:r>
            <a:r>
              <a:rPr lang="en-US" dirty="0"/>
              <a:t> (which was used to develop the Linux kernel but stopped being free)</a:t>
            </a:r>
          </a:p>
          <a:p>
            <a:pPr lvl="1"/>
            <a:r>
              <a:rPr lang="en-US" dirty="0"/>
              <a:t>Initiated by Matt </a:t>
            </a:r>
            <a:r>
              <a:rPr lang="en-US" dirty="0" err="1"/>
              <a:t>Mackall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684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Version Control</vt:lpstr>
      <vt:lpstr>Introduction</vt:lpstr>
      <vt:lpstr>Some Important Concepts</vt:lpstr>
      <vt:lpstr>Approaches</vt:lpstr>
      <vt:lpstr>Architecture</vt:lpstr>
      <vt:lpstr>Some Terminology</vt:lpstr>
      <vt:lpstr>Some Examples</vt:lpstr>
      <vt:lpstr>Some Examples (cont.)</vt:lpstr>
      <vt:lpstr>Git</vt:lpstr>
      <vt:lpstr>Introduction</vt:lpstr>
      <vt:lpstr>The Important Pieces</vt:lpstr>
      <vt:lpstr>Normal "Centralized" Work Cycle - Getting Started</vt:lpstr>
      <vt:lpstr>Normal "Centralized" Work Cycle - Day-to-Day</vt:lpstr>
      <vt:lpstr>Toward a Revision History</vt:lpstr>
      <vt:lpstr>The Resulting Revision History</vt:lpstr>
      <vt:lpstr>Other Work Cycles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Microsoft Office User</dc:creator>
  <cp:lastModifiedBy>Jingwei Yang</cp:lastModifiedBy>
  <cp:revision>50</cp:revision>
  <dcterms:created xsi:type="dcterms:W3CDTF">2018-02-23T01:38:52Z</dcterms:created>
  <dcterms:modified xsi:type="dcterms:W3CDTF">2018-10-22T18:05:16Z</dcterms:modified>
</cp:coreProperties>
</file>