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4" r:id="rId17"/>
    <p:sldId id="295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0" autoAdjust="0"/>
    <p:restoredTop sz="85461"/>
  </p:normalViewPr>
  <p:slideViewPr>
    <p:cSldViewPr snapToGrid="0" snapToObjects="1" showGuides="1">
      <p:cViewPr varScale="1">
        <p:scale>
          <a:sx n="76" d="100"/>
          <a:sy n="76" d="100"/>
        </p:scale>
        <p:origin x="3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DFA3A-B655-9740-A04C-038DD9D1B65E}" type="datetimeFigureOut">
              <a:rPr lang="en-US" smtClean="0"/>
              <a:t>9/24/2018 Monday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D82AB-B9C1-4044-8AEC-8D68AC1E1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7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D82AB-B9C1-4044-8AEC-8D68AC1E11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5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5 09242018</a:t>
            </a:r>
          </a:p>
          <a:p>
            <a:r>
              <a:rPr lang="en-US" dirty="0" smtClean="0"/>
              <a:t>Package</a:t>
            </a:r>
            <a:r>
              <a:rPr lang="en-US" smtClean="0"/>
              <a:t>, library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D82AB-B9C1-4044-8AEC-8D68AC1E11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38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D82AB-B9C1-4044-8AEC-8D68AC1E11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2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D82AB-B9C1-4044-8AEC-8D68AC1E11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44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9/24/2018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9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9/24/2018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9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9/24/2018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2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9/24/2018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2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9/24/2018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7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9/24/2018 Monday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9/24/2018 Monday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4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9/24/2018 Monday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7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9/24/2018 Monday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9/24/2018 Monday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9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EA70-5B8A-5240-88D8-BE9E9F751CAE}" type="datetimeFigureOut">
              <a:rPr lang="en-US" smtClean="0"/>
              <a:t>9/24/2018 Monday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EA70-5B8A-5240-88D8-BE9E9F751CAE}" type="datetimeFigureOut">
              <a:rPr lang="en-US" smtClean="0"/>
              <a:t>9/24/2018 Monday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3F771-1BE3-5846-9EC4-890961C0E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Interaction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storyboard </a:t>
            </a:r>
            <a:r>
              <a:rPr lang="en-US" dirty="0"/>
              <a:t>is a collection of screen layout diagrams linked by arrows depicting events or the passage of time. </a:t>
            </a:r>
            <a:endParaRPr lang="en-US" dirty="0" smtClean="0"/>
          </a:p>
          <a:p>
            <a:pPr lvl="1"/>
            <a:r>
              <a:rPr lang="en-US" dirty="0"/>
              <a:t>shows how the screen changes over time or in response to various inputs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913" b="50463"/>
          <a:stretch/>
        </p:blipFill>
        <p:spPr>
          <a:xfrm>
            <a:off x="-57454" y="1534601"/>
            <a:ext cx="12239622" cy="42141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" t="49544" r="1392"/>
          <a:stretch/>
        </p:blipFill>
        <p:spPr>
          <a:xfrm>
            <a:off x="0" y="1612645"/>
            <a:ext cx="12132034" cy="42141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748792"/>
            <a:ext cx="109535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Garamond" charset="0"/>
              </a:rPr>
              <a:t>Storyboards </a:t>
            </a:r>
            <a:r>
              <a:rPr lang="en-US" sz="2400" dirty="0">
                <a:latin typeface="Garamond" charset="0"/>
              </a:rPr>
              <a:t>are an excellent tool for investigating design alternatives and for helping stakeholders visualize designs before their implementation.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073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Models vs.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Should use case models be used as requirements specification?</a:t>
            </a:r>
          </a:p>
          <a:p>
            <a:pPr lvl="1"/>
            <a:r>
              <a:rPr lang="en-US" dirty="0" smtClean="0"/>
              <a:t>Yes?</a:t>
            </a:r>
          </a:p>
          <a:p>
            <a:pPr lvl="2"/>
            <a:r>
              <a:rPr lang="en-US" dirty="0" smtClean="0"/>
              <a:t>They can model </a:t>
            </a:r>
            <a:r>
              <a:rPr lang="en-US" dirty="0"/>
              <a:t>the interactions between a system and its users and other things with which it exchanges </a:t>
            </a:r>
            <a:r>
              <a:rPr lang="en-US" dirty="0" smtClean="0"/>
              <a:t>data. </a:t>
            </a:r>
            <a:endParaRPr lang="en-US" dirty="0"/>
          </a:p>
          <a:p>
            <a:pPr lvl="2"/>
            <a:r>
              <a:rPr lang="en-US" dirty="0" smtClean="0"/>
              <a:t>They are valuable for interaction design, and can document some requirements.</a:t>
            </a:r>
            <a:endParaRPr lang="en-US" dirty="0"/>
          </a:p>
          <a:p>
            <a:pPr lvl="1"/>
            <a:r>
              <a:rPr lang="en-US" dirty="0" smtClean="0"/>
              <a:t>No.</a:t>
            </a:r>
          </a:p>
          <a:p>
            <a:pPr lvl="2"/>
            <a:r>
              <a:rPr lang="en-US" dirty="0" smtClean="0"/>
              <a:t>They are </a:t>
            </a:r>
            <a:r>
              <a:rPr lang="en-US" dirty="0"/>
              <a:t>not able to model requirements that don’t have to do with interactions. </a:t>
            </a:r>
            <a:endParaRPr lang="en-US" dirty="0" smtClean="0"/>
          </a:p>
          <a:p>
            <a:pPr lvl="3"/>
            <a:r>
              <a:rPr lang="en-US" dirty="0" smtClean="0"/>
              <a:t>E.g., algorithms, non-functional requirements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/>
              <a:t>are organized to </a:t>
            </a:r>
            <a:r>
              <a:rPr lang="en-US" b="1" dirty="0">
                <a:solidFill>
                  <a:srgbClr val="0070C0"/>
                </a:solidFill>
              </a:rPr>
              <a:t>trace interactions </a:t>
            </a:r>
            <a:r>
              <a:rPr lang="en-US" dirty="0"/>
              <a:t>and not to specify behaviors in relation to system features. </a:t>
            </a:r>
          </a:p>
          <a:p>
            <a:r>
              <a:rPr lang="en-US" dirty="0" smtClean="0"/>
              <a:t>Hence, use case models cannot </a:t>
            </a:r>
            <a:r>
              <a:rPr lang="en-US" dirty="0"/>
              <a:t>capture all requirements, and they may not always be the best vehicle for expressing interaction requirements.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9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Models vs. </a:t>
            </a:r>
            <a:r>
              <a:rPr lang="en-US" dirty="0" smtClean="0"/>
              <a:t>Requirements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SCRUM</a:t>
            </a:r>
          </a:p>
          <a:p>
            <a:pPr lvl="1"/>
            <a:r>
              <a:rPr lang="en-US" dirty="0"/>
              <a:t>A PBI may specify </a:t>
            </a:r>
            <a:r>
              <a:rPr lang="en-US" b="1" dirty="0">
                <a:solidFill>
                  <a:srgbClr val="0070C0"/>
                </a:solidFill>
              </a:rPr>
              <a:t>some aspect </a:t>
            </a:r>
            <a:r>
              <a:rPr lang="en-US" dirty="0"/>
              <a:t>of a product’s interaction with its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/>
              <a:t>Use case </a:t>
            </a:r>
            <a:r>
              <a:rPr lang="en-US" dirty="0" smtClean="0"/>
              <a:t>descriptions can help</a:t>
            </a:r>
          </a:p>
          <a:p>
            <a:pPr lvl="2"/>
            <a:r>
              <a:rPr lang="en-US" dirty="0" smtClean="0"/>
              <a:t>capture details of interaction, </a:t>
            </a:r>
            <a:r>
              <a:rPr lang="en-US" dirty="0"/>
              <a:t>and so they are a good tool for </a:t>
            </a:r>
            <a:r>
              <a:rPr lang="en-US" b="1" dirty="0">
                <a:solidFill>
                  <a:srgbClr val="0070C0"/>
                </a:solidFill>
              </a:rPr>
              <a:t>elaborating</a:t>
            </a:r>
            <a:r>
              <a:rPr lang="en-US" dirty="0"/>
              <a:t> interaction PBIs during sprints. </a:t>
            </a:r>
          </a:p>
          <a:p>
            <a:pPr lvl="2"/>
            <a:r>
              <a:rPr lang="en-US" dirty="0" smtClean="0"/>
              <a:t>provide </a:t>
            </a:r>
            <a:r>
              <a:rPr lang="en-US" b="1" dirty="0">
                <a:solidFill>
                  <a:srgbClr val="0070C0"/>
                </a:solidFill>
              </a:rPr>
              <a:t>supplementary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information if a PBI is elaborated to a fairly low-level of detail during backlog grooming.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9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Design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top-down</a:t>
            </a:r>
            <a:r>
              <a:rPr lang="en-US" dirty="0" smtClean="0"/>
              <a:t> activity:</a:t>
            </a:r>
          </a:p>
          <a:p>
            <a:pPr lvl="1"/>
            <a:r>
              <a:rPr lang="en-US" dirty="0" smtClean="0"/>
              <a:t>It begins </a:t>
            </a:r>
            <a:r>
              <a:rPr lang="en-US" dirty="0"/>
              <a:t>with the </a:t>
            </a:r>
            <a:r>
              <a:rPr lang="en-US" b="1" dirty="0">
                <a:solidFill>
                  <a:srgbClr val="0070C0"/>
                </a:solidFill>
              </a:rPr>
              <a:t>most abstract </a:t>
            </a:r>
            <a:r>
              <a:rPr lang="en-US" dirty="0"/>
              <a:t>models and gradually refines them until a </a:t>
            </a:r>
            <a:r>
              <a:rPr lang="en-US" b="1" dirty="0">
                <a:solidFill>
                  <a:srgbClr val="0070C0"/>
                </a:solidFill>
              </a:rPr>
              <a:t>detailed specification </a:t>
            </a:r>
            <a:r>
              <a:rPr lang="en-US" dirty="0"/>
              <a:t>is complete.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use case diagram can be formulated to </a:t>
            </a:r>
            <a:r>
              <a:rPr lang="en-US" b="1" dirty="0">
                <a:solidFill>
                  <a:srgbClr val="0070C0"/>
                </a:solidFill>
              </a:rPr>
              <a:t>pin down</a:t>
            </a:r>
            <a:r>
              <a:rPr lang="en-US" dirty="0"/>
              <a:t> product features and capabilities. 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/>
              <a:t>case descriptions should follow as a means to determine the </a:t>
            </a:r>
            <a:r>
              <a:rPr lang="en-US" b="1" dirty="0">
                <a:solidFill>
                  <a:srgbClr val="0070C0"/>
                </a:solidFill>
              </a:rPr>
              <a:t>best overall flow </a:t>
            </a:r>
            <a:r>
              <a:rPr lang="en-US" dirty="0"/>
              <a:t>of interaction. </a:t>
            </a:r>
            <a:endParaRPr lang="en-US" dirty="0" smtClean="0"/>
          </a:p>
          <a:p>
            <a:pPr lvl="1"/>
            <a:r>
              <a:rPr lang="en-US" dirty="0" smtClean="0"/>
              <a:t>Screen </a:t>
            </a:r>
            <a:r>
              <a:rPr lang="en-US" dirty="0"/>
              <a:t>layout diagrams and storyboards can </a:t>
            </a:r>
            <a:r>
              <a:rPr lang="en-US" dirty="0" smtClean="0"/>
              <a:t>be </a:t>
            </a:r>
            <a:r>
              <a:rPr lang="en-US" dirty="0"/>
              <a:t>made to </a:t>
            </a:r>
            <a:r>
              <a:rPr lang="en-US" b="1" dirty="0">
                <a:solidFill>
                  <a:srgbClr val="0070C0"/>
                </a:solidFill>
              </a:rPr>
              <a:t>aid</a:t>
            </a:r>
            <a:r>
              <a:rPr lang="en-US" dirty="0"/>
              <a:t> in design, to obtain </a:t>
            </a:r>
            <a:r>
              <a:rPr lang="en-US" b="1" dirty="0">
                <a:solidFill>
                  <a:srgbClr val="0070C0"/>
                </a:solidFill>
              </a:rPr>
              <a:t>feedback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from stakeholders, and as specifications for implementation.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Design </a:t>
            </a:r>
            <a:r>
              <a:rPr lang="en-US" dirty="0" smtClean="0"/>
              <a:t>Processes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Usability testing 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It is </a:t>
            </a:r>
            <a:r>
              <a:rPr lang="en-US" b="1" dirty="0">
                <a:solidFill>
                  <a:srgbClr val="0070C0"/>
                </a:solidFill>
              </a:rPr>
              <a:t>empirical evaluation </a:t>
            </a:r>
            <a:r>
              <a:rPr lang="en-US" dirty="0"/>
              <a:t>of (parts of) an interaction design to determine whether it meets interaction design </a:t>
            </a:r>
            <a:r>
              <a:rPr lang="en-US" dirty="0" smtClean="0"/>
              <a:t>goals.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testing </a:t>
            </a:r>
            <a:r>
              <a:rPr lang="en-US" b="1" dirty="0">
                <a:solidFill>
                  <a:srgbClr val="0070C0"/>
                </a:solidFill>
              </a:rPr>
              <a:t>scenario </a:t>
            </a:r>
            <a:r>
              <a:rPr lang="en-US" dirty="0"/>
              <a:t>can be “executed” on anything from a rough paper prototype to a full-featured product. </a:t>
            </a:r>
            <a:endParaRPr lang="en-US" dirty="0" smtClean="0"/>
          </a:p>
          <a:p>
            <a:pPr lvl="1"/>
            <a:r>
              <a:rPr lang="en-US" dirty="0" smtClean="0"/>
              <a:t>Measurements:</a:t>
            </a:r>
          </a:p>
          <a:p>
            <a:pPr lvl="2"/>
            <a:r>
              <a:rPr lang="en-US" dirty="0" smtClean="0"/>
              <a:t>Pre- and post- test questionnaires or surveys</a:t>
            </a:r>
          </a:p>
          <a:p>
            <a:pPr lvl="2"/>
            <a:r>
              <a:rPr lang="en-US" dirty="0" smtClean="0"/>
              <a:t>Observation of user actions</a:t>
            </a:r>
          </a:p>
          <a:p>
            <a:pPr lvl="2"/>
            <a:r>
              <a:rPr lang="en-US" dirty="0" smtClean="0"/>
              <a:t>How long it takes users to achieve goals</a:t>
            </a:r>
          </a:p>
          <a:p>
            <a:pPr lvl="2"/>
            <a:r>
              <a:rPr lang="en-US" dirty="0" smtClean="0"/>
              <a:t>Number of user mistakes</a:t>
            </a:r>
          </a:p>
          <a:p>
            <a:pPr lvl="2"/>
            <a:r>
              <a:rPr lang="mr-IN" dirty="0" smtClean="0"/>
              <a:t>…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3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General principles for product appearance and behavior </a:t>
            </a:r>
            <a:r>
              <a:rPr lang="mr-IN" dirty="0" smtClean="0"/>
              <a:t>–</a:t>
            </a:r>
            <a:r>
              <a:rPr lang="en-US" dirty="0" smtClean="0"/>
              <a:t> SAC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implicity</a:t>
            </a:r>
            <a:r>
              <a:rPr lang="en-US" dirty="0"/>
              <a:t>—Simpler designs are better.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/>
              <a:t>ccessibility</a:t>
            </a:r>
            <a:r>
              <a:rPr lang="en-US" dirty="0"/>
              <a:t>—Designs that can be </a:t>
            </a:r>
            <a:r>
              <a:rPr lang="en-US" dirty="0" smtClean="0"/>
              <a:t>used</a:t>
            </a:r>
          </a:p>
          <a:p>
            <a:pPr marL="457200" lvl="1" indent="0">
              <a:buNone/>
            </a:pPr>
            <a:r>
              <a:rPr lang="en-US" dirty="0" smtClean="0"/>
              <a:t>by </a:t>
            </a:r>
            <a:r>
              <a:rPr lang="en-US" dirty="0"/>
              <a:t>more people are better.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/>
              <a:t>onsistency</a:t>
            </a:r>
            <a:r>
              <a:rPr lang="en-US" dirty="0"/>
              <a:t>—Designs that present </a:t>
            </a:r>
            <a:r>
              <a:rPr lang="en-US" dirty="0" smtClean="0"/>
              <a:t>similar data </a:t>
            </a:r>
            <a:r>
              <a:rPr lang="en-US" dirty="0"/>
              <a:t>in similar ways, and provide similar </a:t>
            </a:r>
            <a:r>
              <a:rPr lang="en-US" dirty="0" smtClean="0"/>
              <a:t>ways </a:t>
            </a:r>
            <a:r>
              <a:rPr lang="en-US" dirty="0"/>
              <a:t>of accomplishing similar tasks, are better.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2" r="28065"/>
          <a:stretch/>
        </p:blipFill>
        <p:spPr>
          <a:xfrm>
            <a:off x="6541358" y="1294574"/>
            <a:ext cx="5581816" cy="406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168" y="1426169"/>
            <a:ext cx="7629832" cy="4005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018474"/>
            <a:ext cx="99060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7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Design Principles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Principles that apply in particular to appearance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CAP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/>
              <a:t>ontrast</a:t>
            </a:r>
            <a:r>
              <a:rPr lang="en-US" dirty="0"/>
              <a:t>—Designs that make things that are different appear different are better.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/>
              <a:t>lignment</a:t>
            </a:r>
            <a:r>
              <a:rPr lang="en-US" dirty="0"/>
              <a:t>—Designs that line-up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elements </a:t>
            </a:r>
            <a:r>
              <a:rPr lang="en-US" dirty="0"/>
              <a:t>in a grid are better.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/>
              <a:t>roximity</a:t>
            </a:r>
            <a:r>
              <a:rPr lang="en-US" dirty="0"/>
              <a:t>—Designs that group related items together spatially are better.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26" y="2664542"/>
            <a:ext cx="5338915" cy="3003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71" y="2242984"/>
            <a:ext cx="7658100" cy="326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971" y="3208184"/>
            <a:ext cx="5740400" cy="22987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925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</a:t>
            </a:r>
            <a:r>
              <a:rPr lang="en-US" smtClean="0"/>
              <a:t>Design Principles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Principles that apply especially to behavior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err="1" smtClean="0"/>
              <a:t>FeVER</a:t>
            </a:r>
            <a:endParaRPr lang="en-US" dirty="0" smtClean="0"/>
          </a:p>
          <a:p>
            <a:pPr lvl="1"/>
            <a:r>
              <a:rPr lang="en-US" b="1" dirty="0"/>
              <a:t>Feedback</a:t>
            </a:r>
            <a:r>
              <a:rPr lang="en-US" dirty="0"/>
              <a:t>—Designs that acknowledge user actions are better.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/>
              <a:t>Visibility</a:t>
            </a:r>
            <a:r>
              <a:rPr lang="en-US" dirty="0"/>
              <a:t>—Designs that prominently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display </a:t>
            </a:r>
            <a:r>
              <a:rPr lang="en-US" dirty="0"/>
              <a:t>their state and available operations are better.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b="1" dirty="0"/>
              <a:t>Error Prevention and Recovery</a:t>
            </a:r>
            <a:r>
              <a:rPr lang="en-US" dirty="0"/>
              <a:t>—Designs that prevent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  user </a:t>
            </a:r>
            <a:r>
              <a:rPr lang="en-US" dirty="0"/>
              <a:t>errors and provide error recovery mechanisms </a:t>
            </a:r>
            <a:r>
              <a:rPr lang="en-US" dirty="0" smtClean="0"/>
              <a:t>are</a:t>
            </a:r>
          </a:p>
          <a:p>
            <a:pPr marL="457200" lvl="1" indent="0">
              <a:buNone/>
            </a:pPr>
            <a:r>
              <a:rPr lang="en-US" dirty="0" smtClean="0"/>
              <a:t>   better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4" b="47956"/>
          <a:stretch/>
        </p:blipFill>
        <p:spPr>
          <a:xfrm>
            <a:off x="6735097" y="2619266"/>
            <a:ext cx="5456903" cy="1619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34"/>
          <a:stretch/>
        </p:blipFill>
        <p:spPr>
          <a:xfrm>
            <a:off x="8634772" y="4238734"/>
            <a:ext cx="3231706" cy="2448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772" y="1351123"/>
            <a:ext cx="3557228" cy="5335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72" y="2394455"/>
            <a:ext cx="4064000" cy="27025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455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“Best” design</a:t>
            </a:r>
          </a:p>
          <a:p>
            <a:pPr lvl="1"/>
            <a:r>
              <a:rPr lang="en-US" dirty="0" smtClean="0"/>
              <a:t>Does it exist?</a:t>
            </a:r>
          </a:p>
          <a:p>
            <a:pPr lvl="1"/>
            <a:r>
              <a:rPr lang="en-US" dirty="0" smtClean="0"/>
              <a:t>How to evaluate a design?</a:t>
            </a:r>
          </a:p>
          <a:p>
            <a:pPr lvl="2"/>
            <a:r>
              <a:rPr lang="en-US" dirty="0"/>
              <a:t>Effectiveness</a:t>
            </a:r>
          </a:p>
          <a:p>
            <a:pPr lvl="2"/>
            <a:r>
              <a:rPr lang="en-US" dirty="0"/>
              <a:t>Efficiency</a:t>
            </a:r>
          </a:p>
          <a:p>
            <a:pPr lvl="2"/>
            <a:r>
              <a:rPr lang="en-US" dirty="0"/>
              <a:t>Safety</a:t>
            </a:r>
          </a:p>
          <a:p>
            <a:pPr lvl="2"/>
            <a:r>
              <a:rPr lang="en-US" dirty="0"/>
              <a:t>Learnability</a:t>
            </a:r>
          </a:p>
          <a:p>
            <a:pPr lvl="2"/>
            <a:r>
              <a:rPr lang="en-US" dirty="0"/>
              <a:t>Memorability</a:t>
            </a:r>
          </a:p>
          <a:p>
            <a:pPr lvl="2"/>
            <a:r>
              <a:rPr lang="en-US" dirty="0" err="1"/>
              <a:t>Enjoyability</a:t>
            </a:r>
            <a:endParaRPr lang="en-US" dirty="0"/>
          </a:p>
          <a:p>
            <a:pPr lvl="2"/>
            <a:r>
              <a:rPr lang="en-US" dirty="0"/>
              <a:t>Beauty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Interaction design </a:t>
            </a:r>
            <a:endParaRPr lang="en-US" dirty="0"/>
          </a:p>
          <a:p>
            <a:pPr lvl="1"/>
            <a:r>
              <a:rPr lang="en-US" dirty="0"/>
              <a:t>is concerned with specifying the </a:t>
            </a:r>
            <a:r>
              <a:rPr lang="en-US" b="1" dirty="0">
                <a:solidFill>
                  <a:srgbClr val="0070C0"/>
                </a:solidFill>
              </a:rPr>
              <a:t>user experience </a:t>
            </a:r>
            <a:r>
              <a:rPr lang="en-US" dirty="0"/>
              <a:t>for a software </a:t>
            </a:r>
            <a:r>
              <a:rPr lang="en-US" dirty="0" smtClean="0"/>
              <a:t>product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is concerned with the </a:t>
            </a:r>
            <a:r>
              <a:rPr lang="en-US" b="1" dirty="0">
                <a:solidFill>
                  <a:srgbClr val="0070C0"/>
                </a:solidFill>
              </a:rPr>
              <a:t>visual and aural appearance </a:t>
            </a:r>
            <a:r>
              <a:rPr lang="en-US" dirty="0"/>
              <a:t>of the program and with the </a:t>
            </a:r>
            <a:r>
              <a:rPr lang="en-US" b="1" dirty="0">
                <a:solidFill>
                  <a:srgbClr val="0070C0"/>
                </a:solidFill>
              </a:rPr>
              <a:t>sequence of events </a:t>
            </a:r>
            <a:r>
              <a:rPr lang="en-US" dirty="0"/>
              <a:t>that occur as a user and a program exchange data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Specifies both the </a:t>
            </a:r>
            <a:r>
              <a:rPr lang="en-US" b="1" dirty="0" smtClean="0">
                <a:solidFill>
                  <a:srgbClr val="0070C0"/>
                </a:solidFill>
              </a:rPr>
              <a:t>appearance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the </a:t>
            </a:r>
            <a:r>
              <a:rPr lang="en-US" b="1" dirty="0" smtClean="0">
                <a:solidFill>
                  <a:srgbClr val="0070C0"/>
                </a:solidFill>
              </a:rPr>
              <a:t>behavior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products.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2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quality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a user interface:</a:t>
            </a:r>
          </a:p>
          <a:p>
            <a:pPr lvl="1"/>
            <a:r>
              <a:rPr lang="en-US" dirty="0" smtClean="0"/>
              <a:t>Effectiveness</a:t>
            </a:r>
          </a:p>
          <a:p>
            <a:pPr lvl="1"/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Safety</a:t>
            </a:r>
          </a:p>
          <a:p>
            <a:pPr lvl="1"/>
            <a:r>
              <a:rPr lang="en-US" dirty="0" smtClean="0"/>
              <a:t>Learnability</a:t>
            </a:r>
          </a:p>
          <a:p>
            <a:pPr lvl="1"/>
            <a:r>
              <a:rPr lang="en-US" dirty="0" smtClean="0"/>
              <a:t>Memorability</a:t>
            </a:r>
          </a:p>
          <a:p>
            <a:pPr lvl="1"/>
            <a:r>
              <a:rPr lang="en-US" dirty="0" err="1" smtClean="0"/>
              <a:t>Enjoyability</a:t>
            </a:r>
            <a:endParaRPr lang="en-US" dirty="0" smtClean="0"/>
          </a:p>
          <a:p>
            <a:pPr lvl="1"/>
            <a:r>
              <a:rPr lang="en-US" dirty="0" smtClean="0"/>
              <a:t>Beauty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Related fields:</a:t>
            </a:r>
          </a:p>
          <a:p>
            <a:pPr lvl="1"/>
            <a:r>
              <a:rPr lang="en-US" dirty="0" smtClean="0"/>
              <a:t>Ergonomics</a:t>
            </a:r>
          </a:p>
          <a:p>
            <a:pPr lvl="1"/>
            <a:r>
              <a:rPr lang="en-US" dirty="0" smtClean="0"/>
              <a:t>Perceptual physiology &amp; psychology</a:t>
            </a:r>
          </a:p>
          <a:p>
            <a:pPr lvl="1"/>
            <a:r>
              <a:rPr lang="en-US" dirty="0" smtClean="0"/>
              <a:t>Cognitive psychology</a:t>
            </a:r>
          </a:p>
          <a:p>
            <a:pPr lvl="1"/>
            <a:r>
              <a:rPr lang="en-US" dirty="0" smtClean="0"/>
              <a:t>Graphic design</a:t>
            </a:r>
          </a:p>
          <a:p>
            <a:pPr lvl="1"/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360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Design In the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0087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 traditional approaches </a:t>
            </a:r>
            <a:r>
              <a:rPr lang="mr-IN" sz="2400" dirty="0" smtClean="0"/>
              <a:t>–</a:t>
            </a:r>
            <a:endParaRPr lang="en-US" sz="2400" dirty="0" smtClean="0"/>
          </a:p>
          <a:p>
            <a:pPr lvl="1"/>
            <a:r>
              <a:rPr lang="en-US" sz="2000" dirty="0" smtClean="0"/>
              <a:t>Done as an </a:t>
            </a:r>
            <a:r>
              <a:rPr lang="en-US" sz="2000" b="1" dirty="0" smtClean="0">
                <a:solidFill>
                  <a:srgbClr val="0070C0"/>
                </a:solidFill>
              </a:rPr>
              <a:t>after-thought</a:t>
            </a:r>
            <a:r>
              <a:rPr lang="en-US" sz="2000" dirty="0" smtClean="0"/>
              <a:t> or a mini-phase between requirements specification and engineering design.</a:t>
            </a:r>
          </a:p>
          <a:p>
            <a:r>
              <a:rPr lang="en-US" sz="2400" dirty="0" smtClean="0"/>
              <a:t>A better approach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Use interaction design as a </a:t>
            </a:r>
            <a:r>
              <a:rPr lang="en-US" sz="2000" b="1" dirty="0" smtClean="0">
                <a:solidFill>
                  <a:srgbClr val="0070C0"/>
                </a:solidFill>
              </a:rPr>
              <a:t>driver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/>
              <a:t>of requirements specification.</a:t>
            </a:r>
          </a:p>
          <a:p>
            <a:pPr lvl="1"/>
            <a:r>
              <a:rPr lang="en-US" sz="2000" dirty="0" smtClean="0"/>
              <a:t>In SCRUM, interaction design should be conducted during a sprint for the features to be implemented in the following sprint.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893" y="1690688"/>
            <a:ext cx="6885904" cy="378473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70" y="1594884"/>
            <a:ext cx="3558702" cy="4477632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772" y="2908"/>
            <a:ext cx="3270857" cy="685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8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Design Models and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Static model </a:t>
            </a:r>
            <a:r>
              <a:rPr lang="mr-IN" dirty="0" smtClean="0"/>
              <a:t>–</a:t>
            </a:r>
            <a:r>
              <a:rPr lang="en-US" dirty="0" smtClean="0"/>
              <a:t> Use case diagrams</a:t>
            </a:r>
          </a:p>
          <a:p>
            <a:pPr lvl="1"/>
            <a:r>
              <a:rPr lang="en-US" dirty="0" smtClean="0"/>
              <a:t>Are an easy way to represent </a:t>
            </a:r>
            <a:r>
              <a:rPr lang="en-US" b="1" dirty="0" smtClean="0">
                <a:solidFill>
                  <a:srgbClr val="0070C0"/>
                </a:solidFill>
              </a:rPr>
              <a:t>collection of features</a:t>
            </a:r>
          </a:p>
          <a:p>
            <a:pPr lvl="1"/>
            <a:r>
              <a:rPr lang="en-US" dirty="0" smtClean="0"/>
              <a:t>Several diagrams can represent different collections of features as </a:t>
            </a:r>
            <a:r>
              <a:rPr lang="en-US" b="1" dirty="0" smtClean="0">
                <a:solidFill>
                  <a:srgbClr val="0070C0"/>
                </a:solidFill>
              </a:rPr>
              <a:t>design alternatives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269" y="1416238"/>
            <a:ext cx="6119182" cy="517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9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Screen (or page) layout diagrams</a:t>
            </a:r>
          </a:p>
          <a:p>
            <a:pPr lvl="1"/>
            <a:r>
              <a:rPr lang="en-US" dirty="0" smtClean="0"/>
              <a:t>Drawing </a:t>
            </a:r>
            <a:r>
              <a:rPr lang="en-US" dirty="0"/>
              <a:t>of (part of) a product’s </a:t>
            </a:r>
            <a:r>
              <a:rPr lang="en-US" b="1" dirty="0">
                <a:solidFill>
                  <a:srgbClr val="0070C0"/>
                </a:solidFill>
              </a:rPr>
              <a:t>visual display </a:t>
            </a:r>
            <a:r>
              <a:rPr lang="en-US" dirty="0"/>
              <a:t>when it is in a particular </a:t>
            </a:r>
            <a:r>
              <a:rPr lang="en-US" dirty="0" smtClean="0"/>
              <a:t>state. </a:t>
            </a:r>
            <a:endParaRPr lang="en-US" dirty="0"/>
          </a:p>
          <a:p>
            <a:pPr lvl="1"/>
            <a:r>
              <a:rPr lang="en-US" dirty="0" smtClean="0"/>
              <a:t>Are easy to draw and </a:t>
            </a:r>
            <a:r>
              <a:rPr lang="en-US" dirty="0"/>
              <a:t>manipulate, so they are good tools for considering many </a:t>
            </a:r>
            <a:r>
              <a:rPr lang="en-US" b="1" dirty="0">
                <a:solidFill>
                  <a:srgbClr val="0070C0"/>
                </a:solidFill>
              </a:rPr>
              <a:t>design alternatives </a:t>
            </a:r>
          </a:p>
          <a:p>
            <a:pPr lvl="1"/>
            <a:r>
              <a:rPr lang="en-US" dirty="0" smtClean="0"/>
              <a:t>Are </a:t>
            </a:r>
            <a:r>
              <a:rPr lang="en-US" dirty="0"/>
              <a:t>a great help to stakeholders in </a:t>
            </a:r>
            <a:r>
              <a:rPr lang="en-US" b="1" dirty="0">
                <a:solidFill>
                  <a:srgbClr val="0070C0"/>
                </a:solidFill>
              </a:rPr>
              <a:t>visualizing</a:t>
            </a:r>
            <a:r>
              <a:rPr lang="en-US" dirty="0"/>
              <a:t> what a product will look like </a:t>
            </a:r>
          </a:p>
          <a:p>
            <a:r>
              <a:rPr lang="en-US" dirty="0"/>
              <a:t>Can be drawn at various </a:t>
            </a:r>
            <a:r>
              <a:rPr lang="en-US" dirty="0" smtClean="0"/>
              <a:t>levels </a:t>
            </a:r>
            <a:r>
              <a:rPr lang="en-US" dirty="0"/>
              <a:t>of abstraction</a:t>
            </a:r>
          </a:p>
          <a:p>
            <a:pPr lvl="1"/>
            <a:r>
              <a:rPr lang="en-US" dirty="0"/>
              <a:t>A good starting point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Wireframe</a:t>
            </a:r>
          </a:p>
          <a:p>
            <a:pPr lvl="1"/>
            <a:r>
              <a:rPr lang="en-US" dirty="0"/>
              <a:t>A high-fidelity diagram showing colors, fonts, controls, and so forth can be made as the </a:t>
            </a:r>
            <a:r>
              <a:rPr lang="en-US" b="1" dirty="0">
                <a:solidFill>
                  <a:srgbClr val="0070C0"/>
                </a:solidFill>
              </a:rPr>
              <a:t>basis for implementation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Model 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296" y="2199112"/>
            <a:ext cx="7672439" cy="4351338"/>
          </a:xfrm>
        </p:spPr>
      </p:pic>
      <p:sp>
        <p:nvSpPr>
          <p:cNvPr id="5" name="Rectangle 4"/>
          <p:cNvSpPr/>
          <p:nvPr/>
        </p:nvSpPr>
        <p:spPr>
          <a:xfrm>
            <a:off x="3150578" y="1829780"/>
            <a:ext cx="5890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Garamond" charset="0"/>
              </a:rPr>
              <a:t>A Wireframe for a Screen in a Document Retrieval System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388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use case description </a:t>
            </a:r>
            <a:r>
              <a:rPr lang="en-US" dirty="0"/>
              <a:t>is a specification of the </a:t>
            </a:r>
            <a:r>
              <a:rPr lang="en-US" b="1" dirty="0">
                <a:solidFill>
                  <a:srgbClr val="0070C0"/>
                </a:solidFill>
              </a:rPr>
              <a:t>interaction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between the product and the actors in a use case. </a:t>
            </a:r>
          </a:p>
          <a:p>
            <a:pPr lvl="1"/>
            <a:r>
              <a:rPr lang="en-US" dirty="0" smtClean="0"/>
              <a:t>It provides </a:t>
            </a:r>
            <a:r>
              <a:rPr lang="en-US" dirty="0"/>
              <a:t>some </a:t>
            </a:r>
            <a:r>
              <a:rPr lang="en-US" b="1" dirty="0">
                <a:solidFill>
                  <a:srgbClr val="0070C0"/>
                </a:solidFill>
              </a:rPr>
              <a:t>context information </a:t>
            </a:r>
            <a:r>
              <a:rPr lang="en-US" dirty="0"/>
              <a:t>for the use case, along with a narrative resembling a </a:t>
            </a:r>
            <a:r>
              <a:rPr lang="en-US" b="1" dirty="0">
                <a:solidFill>
                  <a:srgbClr val="0070C0"/>
                </a:solidFill>
              </a:rPr>
              <a:t>script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that describes the sequence of actions by actors and the product as they interact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60" y="1690688"/>
            <a:ext cx="10321880" cy="436262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46" y="0"/>
            <a:ext cx="5058354" cy="284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6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Model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descriptions can</a:t>
            </a:r>
          </a:p>
          <a:p>
            <a:pPr lvl="1"/>
            <a:r>
              <a:rPr lang="en-US" dirty="0" smtClean="0"/>
              <a:t>Provide </a:t>
            </a:r>
            <a:r>
              <a:rPr lang="en-US" dirty="0"/>
              <a:t>the notation for the </a:t>
            </a:r>
            <a:r>
              <a:rPr lang="en-US" b="1" dirty="0">
                <a:solidFill>
                  <a:srgbClr val="0070C0"/>
                </a:solidFill>
              </a:rPr>
              <a:t>next step </a:t>
            </a:r>
            <a:r>
              <a:rPr lang="en-US" dirty="0"/>
              <a:t>in product design after choosing </a:t>
            </a:r>
            <a:r>
              <a:rPr lang="en-US" dirty="0" smtClean="0"/>
              <a:t>features.</a:t>
            </a:r>
          </a:p>
          <a:p>
            <a:pPr lvl="1"/>
            <a:r>
              <a:rPr lang="en-US" dirty="0" smtClean="0"/>
              <a:t>Be used to </a:t>
            </a:r>
            <a:r>
              <a:rPr lang="en-US" dirty="0"/>
              <a:t>describe the </a:t>
            </a:r>
            <a:r>
              <a:rPr lang="en-US" b="1" dirty="0">
                <a:solidFill>
                  <a:srgbClr val="0070C0"/>
                </a:solidFill>
              </a:rPr>
              <a:t>interactions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realizing </a:t>
            </a:r>
            <a:r>
              <a:rPr lang="en-US" dirty="0" smtClean="0"/>
              <a:t>by each </a:t>
            </a:r>
            <a:r>
              <a:rPr lang="en-US" dirty="0"/>
              <a:t>feature. </a:t>
            </a:r>
            <a:endParaRPr lang="en-US" dirty="0" smtClean="0"/>
          </a:p>
          <a:p>
            <a:pPr lvl="1"/>
            <a:r>
              <a:rPr lang="en-US" dirty="0" smtClean="0"/>
              <a:t>Be </a:t>
            </a:r>
            <a:r>
              <a:rPr lang="en-US" dirty="0"/>
              <a:t>used to explore </a:t>
            </a:r>
            <a:r>
              <a:rPr lang="en-US" b="1" dirty="0" smtClean="0">
                <a:solidFill>
                  <a:srgbClr val="0070C0"/>
                </a:solidFill>
              </a:rPr>
              <a:t>alternative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interaction flows. </a:t>
            </a:r>
          </a:p>
          <a:p>
            <a:pPr lvl="1"/>
            <a:r>
              <a:rPr lang="en-US" dirty="0" smtClean="0"/>
              <a:t>Have a </a:t>
            </a:r>
            <a:r>
              <a:rPr lang="en-US" dirty="0"/>
              <a:t>big influence over many interaction design </a:t>
            </a:r>
            <a:r>
              <a:rPr lang="en-US" b="1" dirty="0">
                <a:solidFill>
                  <a:srgbClr val="0070C0"/>
                </a:solidFill>
              </a:rPr>
              <a:t>criteria</a:t>
            </a:r>
            <a:r>
              <a:rPr lang="en-US" dirty="0"/>
              <a:t>, such as efficiency, safety, learnability, memorability, and </a:t>
            </a:r>
            <a:r>
              <a:rPr lang="en-US" dirty="0" err="1"/>
              <a:t>enjoyability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984</Words>
  <Application>Microsoft Office PowerPoint</Application>
  <PresentationFormat>Widescreen</PresentationFormat>
  <Paragraphs>144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Garamond</vt:lpstr>
      <vt:lpstr>Mangal</vt:lpstr>
      <vt:lpstr>Office Theme</vt:lpstr>
      <vt:lpstr>Interaction Design</vt:lpstr>
      <vt:lpstr>Overview</vt:lpstr>
      <vt:lpstr>Overview (cont.)</vt:lpstr>
      <vt:lpstr>Interaction Design In the Life Cycle</vt:lpstr>
      <vt:lpstr>Interaction Design Models and Notations</vt:lpstr>
      <vt:lpstr>Static Model (cont.)</vt:lpstr>
      <vt:lpstr>Static Model (cont.)</vt:lpstr>
      <vt:lpstr>Dynamic Model</vt:lpstr>
      <vt:lpstr>Dynamic Model (cont.)</vt:lpstr>
      <vt:lpstr>Dynamic Model (cont.)</vt:lpstr>
      <vt:lpstr>Use Case Models vs. Requirements</vt:lpstr>
      <vt:lpstr>Use Case Models vs. Requirements (cont.)</vt:lpstr>
      <vt:lpstr>Interaction Design Processes</vt:lpstr>
      <vt:lpstr>Interaction Design Processes (cont.)</vt:lpstr>
      <vt:lpstr>Interaction Design Principles</vt:lpstr>
      <vt:lpstr>Interaction Design Principles (cont.)</vt:lpstr>
      <vt:lpstr>Interaction Design Principles (cont.)</vt:lpstr>
      <vt:lpstr>Open 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</dc:title>
  <dc:creator>Microsoft Office User</dc:creator>
  <cp:lastModifiedBy>Jingwei Yang</cp:lastModifiedBy>
  <cp:revision>121</cp:revision>
  <dcterms:created xsi:type="dcterms:W3CDTF">2018-01-10T22:17:10Z</dcterms:created>
  <dcterms:modified xsi:type="dcterms:W3CDTF">2018-09-25T00:35:51Z</dcterms:modified>
</cp:coreProperties>
</file>