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600">
                <a:solidFill>
                  <a:schemeClr val="dk1"/>
                </a:solidFill>
                <a:latin typeface="Calibri"/>
                <a:ea typeface="Calibri"/>
                <a:cs typeface="Calibri"/>
                <a:sym typeface="Calibri"/>
              </a:rPr>
              <a:t>At the </a:t>
            </a:r>
            <a:r>
              <a:rPr b="0" i="1" lang="en-US" sz="1600">
                <a:solidFill>
                  <a:schemeClr val="dk1"/>
                </a:solidFill>
                <a:latin typeface="Calibri"/>
                <a:ea typeface="Calibri"/>
                <a:cs typeface="Calibri"/>
                <a:sym typeface="Calibri"/>
              </a:rPr>
              <a:t>initial</a:t>
            </a:r>
            <a:r>
              <a:rPr b="0" i="0" lang="en-US" sz="1600">
                <a:solidFill>
                  <a:schemeClr val="dk1"/>
                </a:solidFill>
                <a:latin typeface="Calibri"/>
                <a:ea typeface="Calibri"/>
                <a:cs typeface="Calibri"/>
                <a:sym typeface="Calibri"/>
              </a:rPr>
              <a:t> level, processes are disorganized, even chaotic. Success is likely to depend on individual efforts, and is not considered to be repeatable, because processes would not be sufficiently defined and documented to allow them to be replicated.</a:t>
            </a:r>
            <a:endParaRPr/>
          </a:p>
          <a:p>
            <a:pPr indent="0" lvl="0" marL="0" rtl="0" algn="l">
              <a:spcBef>
                <a:spcPts val="0"/>
              </a:spcBef>
              <a:spcAft>
                <a:spcPts val="0"/>
              </a:spcAft>
              <a:buNone/>
            </a:pPr>
            <a:r>
              <a:rPr b="0" i="0" lang="en-US" sz="1600">
                <a:solidFill>
                  <a:schemeClr val="dk1"/>
                </a:solidFill>
                <a:latin typeface="Calibri"/>
                <a:ea typeface="Calibri"/>
                <a:cs typeface="Calibri"/>
                <a:sym typeface="Calibri"/>
              </a:rPr>
              <a:t>At the </a:t>
            </a:r>
            <a:r>
              <a:rPr b="0" i="1" lang="en-US" sz="1600">
                <a:solidFill>
                  <a:schemeClr val="dk1"/>
                </a:solidFill>
                <a:latin typeface="Calibri"/>
                <a:ea typeface="Calibri"/>
                <a:cs typeface="Calibri"/>
                <a:sym typeface="Calibri"/>
              </a:rPr>
              <a:t>repeatable</a:t>
            </a:r>
            <a:r>
              <a:rPr b="0" i="0" lang="en-US" sz="1600">
                <a:solidFill>
                  <a:schemeClr val="dk1"/>
                </a:solidFill>
                <a:latin typeface="Calibri"/>
                <a:ea typeface="Calibri"/>
                <a:cs typeface="Calibri"/>
                <a:sym typeface="Calibri"/>
              </a:rPr>
              <a:t> level, basic project management techniques are established, and successes could be repeated, because the requisite processes would have been made established, defined, and documented.</a:t>
            </a:r>
            <a:endParaRPr/>
          </a:p>
          <a:p>
            <a:pPr indent="0" lvl="0" marL="0" rtl="0" algn="l">
              <a:spcBef>
                <a:spcPts val="0"/>
              </a:spcBef>
              <a:spcAft>
                <a:spcPts val="0"/>
              </a:spcAft>
              <a:buNone/>
            </a:pPr>
            <a:r>
              <a:rPr b="0" i="0" lang="en-US" sz="1600">
                <a:solidFill>
                  <a:schemeClr val="dk1"/>
                </a:solidFill>
                <a:latin typeface="Calibri"/>
                <a:ea typeface="Calibri"/>
                <a:cs typeface="Calibri"/>
                <a:sym typeface="Calibri"/>
              </a:rPr>
              <a:t>At the </a:t>
            </a:r>
            <a:r>
              <a:rPr b="0" i="1" lang="en-US" sz="1600">
                <a:solidFill>
                  <a:schemeClr val="dk1"/>
                </a:solidFill>
                <a:latin typeface="Calibri"/>
                <a:ea typeface="Calibri"/>
                <a:cs typeface="Calibri"/>
                <a:sym typeface="Calibri"/>
              </a:rPr>
              <a:t>defined</a:t>
            </a:r>
            <a:r>
              <a:rPr b="0" i="0" lang="en-US" sz="1600">
                <a:solidFill>
                  <a:schemeClr val="dk1"/>
                </a:solidFill>
                <a:latin typeface="Calibri"/>
                <a:ea typeface="Calibri"/>
                <a:cs typeface="Calibri"/>
                <a:sym typeface="Calibri"/>
              </a:rPr>
              <a:t> level, an organization has developed its own standard software process through greater attention to documentation, standardization, and integration.</a:t>
            </a:r>
            <a:endParaRPr/>
          </a:p>
          <a:p>
            <a:pPr indent="0" lvl="0" marL="0" rtl="0" algn="l">
              <a:spcBef>
                <a:spcPts val="0"/>
              </a:spcBef>
              <a:spcAft>
                <a:spcPts val="0"/>
              </a:spcAft>
              <a:buNone/>
            </a:pPr>
            <a:r>
              <a:rPr b="0" i="0" lang="en-US" sz="1600">
                <a:solidFill>
                  <a:schemeClr val="dk1"/>
                </a:solidFill>
                <a:latin typeface="Calibri"/>
                <a:ea typeface="Calibri"/>
                <a:cs typeface="Calibri"/>
                <a:sym typeface="Calibri"/>
              </a:rPr>
              <a:t>At the </a:t>
            </a:r>
            <a:r>
              <a:rPr b="0" i="1" lang="en-US" sz="1600">
                <a:solidFill>
                  <a:schemeClr val="dk1"/>
                </a:solidFill>
                <a:latin typeface="Calibri"/>
                <a:ea typeface="Calibri"/>
                <a:cs typeface="Calibri"/>
                <a:sym typeface="Calibri"/>
              </a:rPr>
              <a:t>managed</a:t>
            </a:r>
            <a:r>
              <a:rPr b="0" i="0" lang="en-US" sz="1600">
                <a:solidFill>
                  <a:schemeClr val="dk1"/>
                </a:solidFill>
                <a:latin typeface="Calibri"/>
                <a:ea typeface="Calibri"/>
                <a:cs typeface="Calibri"/>
                <a:sym typeface="Calibri"/>
              </a:rPr>
              <a:t> level, an organization monitors and controls its own processes through data collection and analysis.</a:t>
            </a:r>
            <a:endParaRPr/>
          </a:p>
          <a:p>
            <a:pPr indent="0" lvl="0" marL="0" rtl="0" algn="l">
              <a:spcBef>
                <a:spcPts val="0"/>
              </a:spcBef>
              <a:spcAft>
                <a:spcPts val="0"/>
              </a:spcAft>
              <a:buNone/>
            </a:pPr>
            <a:r>
              <a:rPr b="0" i="0" lang="en-US" sz="1600">
                <a:solidFill>
                  <a:schemeClr val="dk1"/>
                </a:solidFill>
                <a:latin typeface="Calibri"/>
                <a:ea typeface="Calibri"/>
                <a:cs typeface="Calibri"/>
                <a:sym typeface="Calibri"/>
              </a:rPr>
              <a:t>At the </a:t>
            </a:r>
            <a:r>
              <a:rPr b="0" i="1" lang="en-US" sz="1600">
                <a:solidFill>
                  <a:schemeClr val="dk1"/>
                </a:solidFill>
                <a:latin typeface="Calibri"/>
                <a:ea typeface="Calibri"/>
                <a:cs typeface="Calibri"/>
                <a:sym typeface="Calibri"/>
              </a:rPr>
              <a:t>optimizing</a:t>
            </a:r>
            <a:r>
              <a:rPr b="0" i="0" lang="en-US" sz="1600">
                <a:solidFill>
                  <a:schemeClr val="dk1"/>
                </a:solidFill>
                <a:latin typeface="Calibri"/>
                <a:ea typeface="Calibri"/>
                <a:cs typeface="Calibri"/>
                <a:sym typeface="Calibri"/>
              </a:rPr>
              <a:t> level, processes are constantly being improved through monitoring feedback from current processes and introducing innovative processes to better serve the organization's particular needs.</a:t>
            </a:r>
            <a:endParaRPr/>
          </a:p>
          <a:p>
            <a:pPr indent="0" lvl="0" marL="0" rtl="0" algn="l">
              <a:spcBef>
                <a:spcPts val="0"/>
              </a:spcBef>
              <a:spcAft>
                <a:spcPts val="0"/>
              </a:spcAft>
              <a:buNone/>
            </a:pPr>
            <a:r>
              <a:t/>
            </a:r>
            <a:endParaRPr/>
          </a:p>
        </p:txBody>
      </p:sp>
      <p:sp>
        <p:nvSpPr>
          <p:cNvPr id="200" name="Google Shape;200;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a:t>Software Quality Assurance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Software Products vs. Manufactured Products</a:t>
            </a:r>
            <a:endParaRPr/>
          </a:p>
        </p:txBody>
      </p:sp>
      <p:sp>
        <p:nvSpPr>
          <p:cNvPr id="142" name="Google Shape;142;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Other Products:</a:t>
            </a:r>
            <a:endParaRPr/>
          </a:p>
          <a:p>
            <a:pPr indent="-228600" lvl="1" marL="685800" rtl="0" algn="l">
              <a:lnSpc>
                <a:spcPct val="90000"/>
              </a:lnSpc>
              <a:spcBef>
                <a:spcPts val="500"/>
              </a:spcBef>
              <a:spcAft>
                <a:spcPts val="0"/>
              </a:spcAft>
              <a:buClr>
                <a:schemeClr val="dk1"/>
              </a:buClr>
              <a:buSzPts val="2400"/>
              <a:buChar char="•"/>
            </a:pPr>
            <a:r>
              <a:rPr lang="en-US"/>
              <a:t>After the product is designed and engineered it must be produced/manufactured and each instance is different</a:t>
            </a:r>
            <a:endParaRPr/>
          </a:p>
          <a:p>
            <a:pPr indent="-228600" lvl="1" marL="685800" rtl="0" algn="l">
              <a:lnSpc>
                <a:spcPct val="90000"/>
              </a:lnSpc>
              <a:spcBef>
                <a:spcPts val="500"/>
              </a:spcBef>
              <a:spcAft>
                <a:spcPts val="0"/>
              </a:spcAft>
              <a:buClr>
                <a:schemeClr val="dk1"/>
              </a:buClr>
              <a:buSzPts val="2400"/>
              <a:buChar char="•"/>
            </a:pPr>
            <a:r>
              <a:rPr lang="en-US"/>
              <a:t>The concern is often with the quality of the instances of the product (sometimes called "quality control")</a:t>
            </a:r>
            <a:endParaRPr/>
          </a:p>
          <a:p>
            <a:pPr indent="-228600" lvl="0" marL="228600" rtl="0" algn="l">
              <a:lnSpc>
                <a:spcPct val="90000"/>
              </a:lnSpc>
              <a:spcBef>
                <a:spcPts val="1000"/>
              </a:spcBef>
              <a:spcAft>
                <a:spcPts val="0"/>
              </a:spcAft>
              <a:buClr>
                <a:schemeClr val="dk1"/>
              </a:buClr>
              <a:buSzPts val="2800"/>
              <a:buChar char="•"/>
            </a:pPr>
            <a:r>
              <a:rPr lang="en-US"/>
              <a:t>Software Products:</a:t>
            </a:r>
            <a:endParaRPr/>
          </a:p>
          <a:p>
            <a:pPr indent="-228600" lvl="1" marL="685800" rtl="0" algn="l">
              <a:lnSpc>
                <a:spcPct val="90000"/>
              </a:lnSpc>
              <a:spcBef>
                <a:spcPts val="500"/>
              </a:spcBef>
              <a:spcAft>
                <a:spcPts val="0"/>
              </a:spcAft>
              <a:buClr>
                <a:schemeClr val="dk1"/>
              </a:buClr>
              <a:buSzPts val="2400"/>
              <a:buChar char="•"/>
            </a:pPr>
            <a:r>
              <a:rPr lang="en-US"/>
              <a:t>After the product is designed and engineered each instance is identical</a:t>
            </a:r>
            <a:endParaRPr/>
          </a:p>
          <a:p>
            <a:pPr indent="-228600" lvl="1" marL="685800" rtl="0" algn="l">
              <a:lnSpc>
                <a:spcPct val="90000"/>
              </a:lnSpc>
              <a:spcBef>
                <a:spcPts val="500"/>
              </a:spcBef>
              <a:spcAft>
                <a:spcPts val="0"/>
              </a:spcAft>
              <a:buClr>
                <a:schemeClr val="dk1"/>
              </a:buClr>
              <a:buSzPts val="2400"/>
              <a:buChar char="•"/>
            </a:pPr>
            <a:r>
              <a:rPr lang="en-US"/>
              <a:t>The concern is with the quality of the product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Defect Elimination:</a:t>
            </a:r>
            <a:endParaRPr/>
          </a:p>
        </p:txBody>
      </p:sp>
      <p:sp>
        <p:nvSpPr>
          <p:cNvPr id="148" name="Google Shape;148;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Defects:</a:t>
            </a:r>
            <a:endParaRPr/>
          </a:p>
          <a:p>
            <a:pPr indent="-228600" lvl="1" marL="685800" rtl="0" algn="l">
              <a:lnSpc>
                <a:spcPct val="90000"/>
              </a:lnSpc>
              <a:spcBef>
                <a:spcPts val="500"/>
              </a:spcBef>
              <a:spcAft>
                <a:spcPts val="0"/>
              </a:spcAft>
              <a:buClr>
                <a:schemeClr val="dk1"/>
              </a:buClr>
              <a:buSzPts val="2400"/>
              <a:buChar char="•"/>
            </a:pPr>
            <a:r>
              <a:rPr lang="en-US"/>
              <a:t>Any undesirable aspect of a product</a:t>
            </a:r>
            <a:endParaRPr/>
          </a:p>
          <a:p>
            <a:pPr indent="-228600" lvl="0" marL="228600" rtl="0" algn="l">
              <a:lnSpc>
                <a:spcPct val="90000"/>
              </a:lnSpc>
              <a:spcBef>
                <a:spcPts val="1000"/>
              </a:spcBef>
              <a:spcAft>
                <a:spcPts val="0"/>
              </a:spcAft>
              <a:buClr>
                <a:schemeClr val="dk1"/>
              </a:buClr>
              <a:buSzPts val="2800"/>
              <a:buChar char="•"/>
            </a:pPr>
            <a:r>
              <a:rPr lang="en-US"/>
              <a:t>Defect Elimination Activities:</a:t>
            </a:r>
            <a:endParaRPr/>
          </a:p>
          <a:p>
            <a:pPr indent="-228600" lvl="1" marL="685800" rtl="0" algn="l">
              <a:lnSpc>
                <a:spcPct val="90000"/>
              </a:lnSpc>
              <a:spcBef>
                <a:spcPts val="500"/>
              </a:spcBef>
              <a:spcAft>
                <a:spcPts val="0"/>
              </a:spcAft>
              <a:buClr>
                <a:schemeClr val="dk1"/>
              </a:buClr>
              <a:buSzPts val="2400"/>
              <a:buChar char="•"/>
            </a:pPr>
            <a:r>
              <a:rPr lang="en-US"/>
              <a:t>Detection and Removal</a:t>
            </a:r>
            <a:endParaRPr/>
          </a:p>
          <a:p>
            <a:pPr indent="-228600" lvl="1" marL="685800" rtl="0" algn="l">
              <a:lnSpc>
                <a:spcPct val="90000"/>
              </a:lnSpc>
              <a:spcBef>
                <a:spcPts val="500"/>
              </a:spcBef>
              <a:spcAft>
                <a:spcPts val="0"/>
              </a:spcAft>
              <a:buClr>
                <a:schemeClr val="dk1"/>
              </a:buClr>
              <a:buSzPts val="2400"/>
              <a:buChar char="•"/>
            </a:pPr>
            <a:r>
              <a:rPr lang="en-US"/>
              <a:t>Prevention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Defect Elimination:</a:t>
            </a:r>
            <a:endParaRPr/>
          </a:p>
        </p:txBody>
      </p:sp>
      <p:pic>
        <p:nvPicPr>
          <p:cNvPr id="154" name="Google Shape;154;p24"/>
          <p:cNvPicPr preferRelativeResize="0"/>
          <p:nvPr>
            <p:ph idx="1" type="body"/>
          </p:nvPr>
        </p:nvPicPr>
        <p:blipFill rotWithShape="1">
          <a:blip r:embed="rId3">
            <a:alphaModFix/>
          </a:blip>
          <a:srcRect b="0" l="0" r="0" t="0"/>
          <a:stretch/>
        </p:blipFill>
        <p:spPr>
          <a:xfrm>
            <a:off x="0" y="573740"/>
            <a:ext cx="12241314" cy="59256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Defect Prevention</a:t>
            </a:r>
            <a:endParaRPr/>
          </a:p>
        </p:txBody>
      </p:sp>
      <p:sp>
        <p:nvSpPr>
          <p:cNvPr id="160" name="Google Shape;160;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070C0"/>
              </a:buClr>
              <a:buSzPts val="2800"/>
              <a:buChar char="•"/>
            </a:pPr>
            <a:r>
              <a:rPr b="1" lang="en-US">
                <a:solidFill>
                  <a:srgbClr val="0070C0"/>
                </a:solidFill>
              </a:rPr>
              <a:t>Process Guides</a:t>
            </a:r>
            <a:r>
              <a:rPr lang="en-US"/>
              <a:t>:</a:t>
            </a:r>
            <a:endParaRPr/>
          </a:p>
          <a:p>
            <a:pPr indent="-228600" lvl="1" marL="685800" rtl="0" algn="l">
              <a:lnSpc>
                <a:spcPct val="90000"/>
              </a:lnSpc>
              <a:spcBef>
                <a:spcPts val="500"/>
              </a:spcBef>
              <a:spcAft>
                <a:spcPts val="0"/>
              </a:spcAft>
              <a:buClr>
                <a:schemeClr val="dk1"/>
              </a:buClr>
              <a:buSzPts val="2400"/>
              <a:buChar char="•"/>
            </a:pPr>
            <a:r>
              <a:rPr lang="en-US"/>
              <a:t>Standards and guidelines that describe the way everyone in the organization should behave</a:t>
            </a:r>
            <a:endParaRPr/>
          </a:p>
          <a:p>
            <a:pPr indent="-228600" lvl="1" marL="685800" rtl="0" algn="l">
              <a:lnSpc>
                <a:spcPct val="90000"/>
              </a:lnSpc>
              <a:spcBef>
                <a:spcPts val="500"/>
              </a:spcBef>
              <a:spcAft>
                <a:spcPts val="0"/>
              </a:spcAft>
              <a:buClr>
                <a:schemeClr val="dk1"/>
              </a:buClr>
              <a:buSzPts val="2400"/>
              <a:buChar char="•"/>
            </a:pPr>
            <a:r>
              <a:rPr lang="en-US"/>
              <a:t>Templates and checklists that make it easier to do so</a:t>
            </a:r>
            <a:endParaRPr/>
          </a:p>
          <a:p>
            <a:pPr indent="-228600" lvl="0" marL="228600" rtl="0" algn="l">
              <a:lnSpc>
                <a:spcPct val="90000"/>
              </a:lnSpc>
              <a:spcBef>
                <a:spcPts val="1000"/>
              </a:spcBef>
              <a:spcAft>
                <a:spcPts val="0"/>
              </a:spcAft>
              <a:buClr>
                <a:schemeClr val="dk1"/>
              </a:buClr>
              <a:buSzPts val="2800"/>
              <a:buChar char="•"/>
            </a:pPr>
            <a:r>
              <a:rPr lang="en-US"/>
              <a:t>Analysis and Design Methodologies:</a:t>
            </a:r>
            <a:endParaRPr/>
          </a:p>
          <a:p>
            <a:pPr indent="-228600" lvl="1" marL="685800" rtl="0" algn="l">
              <a:lnSpc>
                <a:spcPct val="90000"/>
              </a:lnSpc>
              <a:spcBef>
                <a:spcPts val="500"/>
              </a:spcBef>
              <a:spcAft>
                <a:spcPts val="0"/>
              </a:spcAft>
              <a:buClr>
                <a:srgbClr val="0070C0"/>
              </a:buClr>
              <a:buSzPts val="2400"/>
              <a:buChar char="•"/>
            </a:pPr>
            <a:r>
              <a:rPr b="1" lang="en-US">
                <a:solidFill>
                  <a:srgbClr val="0070C0"/>
                </a:solidFill>
              </a:rPr>
              <a:t>Well-codified approaches </a:t>
            </a:r>
            <a:r>
              <a:rPr lang="en-US"/>
              <a:t>to understanding and solving software-related problems (e.g., OO)</a:t>
            </a:r>
            <a:endParaRPr/>
          </a:p>
          <a:p>
            <a:pPr indent="-228600" lvl="0" marL="228600" rtl="0" algn="l">
              <a:lnSpc>
                <a:spcPct val="90000"/>
              </a:lnSpc>
              <a:spcBef>
                <a:spcPts val="1000"/>
              </a:spcBef>
              <a:spcAft>
                <a:spcPts val="0"/>
              </a:spcAft>
              <a:buClr>
                <a:srgbClr val="0070C0"/>
              </a:buClr>
              <a:buSzPts val="2800"/>
              <a:buChar char="•"/>
            </a:pPr>
            <a:r>
              <a:rPr b="1" lang="en-US">
                <a:solidFill>
                  <a:srgbClr val="0070C0"/>
                </a:solidFill>
              </a:rPr>
              <a:t>Well-Studied Solutions</a:t>
            </a:r>
            <a:r>
              <a:rPr lang="en-US"/>
              <a:t>:</a:t>
            </a:r>
            <a:endParaRPr/>
          </a:p>
          <a:p>
            <a:pPr indent="-228600" lvl="1" marL="685800" rtl="0" algn="l">
              <a:lnSpc>
                <a:spcPct val="90000"/>
              </a:lnSpc>
              <a:spcBef>
                <a:spcPts val="500"/>
              </a:spcBef>
              <a:spcAft>
                <a:spcPts val="0"/>
              </a:spcAft>
              <a:buClr>
                <a:schemeClr val="dk1"/>
              </a:buClr>
              <a:buSzPts val="2400"/>
              <a:buChar char="•"/>
            </a:pPr>
            <a:r>
              <a:rPr lang="en-US"/>
              <a:t>Reference architecture</a:t>
            </a:r>
            <a:endParaRPr/>
          </a:p>
          <a:p>
            <a:pPr indent="-228600" lvl="1" marL="685800" rtl="0" algn="l">
              <a:lnSpc>
                <a:spcPct val="90000"/>
              </a:lnSpc>
              <a:spcBef>
                <a:spcPts val="500"/>
              </a:spcBef>
              <a:spcAft>
                <a:spcPts val="0"/>
              </a:spcAft>
              <a:buClr>
                <a:schemeClr val="dk1"/>
              </a:buClr>
              <a:buSzPts val="2400"/>
              <a:buChar char="•"/>
            </a:pPr>
            <a:r>
              <a:rPr lang="en-US"/>
              <a:t>Design patterns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Defect Prevention (cont.)</a:t>
            </a:r>
            <a:endParaRPr/>
          </a:p>
        </p:txBody>
      </p:sp>
      <p:sp>
        <p:nvSpPr>
          <p:cNvPr id="166" name="Google Shape;166;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Prototypes:</a:t>
            </a:r>
            <a:endParaRPr/>
          </a:p>
          <a:p>
            <a:pPr indent="-228600" lvl="1" marL="685800" rtl="0" algn="l">
              <a:lnSpc>
                <a:spcPct val="90000"/>
              </a:lnSpc>
              <a:spcBef>
                <a:spcPts val="500"/>
              </a:spcBef>
              <a:spcAft>
                <a:spcPts val="0"/>
              </a:spcAft>
              <a:buClr>
                <a:schemeClr val="dk1"/>
              </a:buClr>
              <a:buSzPts val="2400"/>
              <a:buChar char="•"/>
            </a:pPr>
            <a:r>
              <a:rPr lang="en-US"/>
              <a:t>Throwaway/Exploratory</a:t>
            </a:r>
            <a:endParaRPr/>
          </a:p>
          <a:p>
            <a:pPr indent="-228600" lvl="1" marL="685800" rtl="0" algn="l">
              <a:lnSpc>
                <a:spcPct val="90000"/>
              </a:lnSpc>
              <a:spcBef>
                <a:spcPts val="500"/>
              </a:spcBef>
              <a:spcAft>
                <a:spcPts val="0"/>
              </a:spcAft>
              <a:buClr>
                <a:schemeClr val="dk1"/>
              </a:buClr>
              <a:buSzPts val="2400"/>
              <a:buChar char="•"/>
            </a:pPr>
            <a:r>
              <a:rPr lang="en-US"/>
              <a:t>Evolutionary</a:t>
            </a:r>
            <a:endParaRPr/>
          </a:p>
          <a:p>
            <a:pPr indent="-228600" lvl="0" marL="228600" rtl="0" algn="l">
              <a:lnSpc>
                <a:spcPct val="90000"/>
              </a:lnSpc>
              <a:spcBef>
                <a:spcPts val="1000"/>
              </a:spcBef>
              <a:spcAft>
                <a:spcPts val="0"/>
              </a:spcAft>
              <a:buClr>
                <a:schemeClr val="dk1"/>
              </a:buClr>
              <a:buSzPts val="2800"/>
              <a:buChar char="•"/>
            </a:pPr>
            <a:r>
              <a:rPr lang="en-US"/>
              <a:t>Tools:</a:t>
            </a:r>
            <a:endParaRPr/>
          </a:p>
          <a:p>
            <a:pPr indent="-228600" lvl="1" marL="685800" rtl="0" algn="l">
              <a:lnSpc>
                <a:spcPct val="90000"/>
              </a:lnSpc>
              <a:spcBef>
                <a:spcPts val="500"/>
              </a:spcBef>
              <a:spcAft>
                <a:spcPts val="0"/>
              </a:spcAft>
              <a:buClr>
                <a:schemeClr val="dk1"/>
              </a:buClr>
              <a:buSzPts val="2400"/>
              <a:buChar char="•"/>
            </a:pPr>
            <a:r>
              <a:rPr lang="en-US"/>
              <a:t>Version/configuration management</a:t>
            </a:r>
            <a:endParaRPr/>
          </a:p>
          <a:p>
            <a:pPr indent="-228600" lvl="1" marL="685800" rtl="0" algn="l">
              <a:lnSpc>
                <a:spcPct val="90000"/>
              </a:lnSpc>
              <a:spcBef>
                <a:spcPts val="500"/>
              </a:spcBef>
              <a:spcAft>
                <a:spcPts val="0"/>
              </a:spcAft>
              <a:buClr>
                <a:schemeClr val="dk1"/>
              </a:buClr>
              <a:buSzPts val="2400"/>
              <a:buChar char="•"/>
            </a:pPr>
            <a:r>
              <a:rPr lang="en-US"/>
              <a:t>Computer-aided software engineering (CASE)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Defect Detection and Removal</a:t>
            </a:r>
            <a:endParaRPr/>
          </a:p>
        </p:txBody>
      </p:sp>
      <p:sp>
        <p:nvSpPr>
          <p:cNvPr id="172" name="Google Shape;172;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Review and Correct:</a:t>
            </a:r>
            <a:endParaRPr/>
          </a:p>
          <a:p>
            <a:pPr indent="-228600" lvl="1" marL="685800" rtl="0" algn="l">
              <a:lnSpc>
                <a:spcPct val="90000"/>
              </a:lnSpc>
              <a:spcBef>
                <a:spcPts val="500"/>
              </a:spcBef>
              <a:spcAft>
                <a:spcPts val="0"/>
              </a:spcAft>
              <a:buClr>
                <a:schemeClr val="dk1"/>
              </a:buClr>
              <a:buSzPts val="2400"/>
              <a:buChar char="•"/>
            </a:pPr>
            <a:r>
              <a:rPr lang="en-US"/>
              <a:t>Automated tools</a:t>
            </a:r>
            <a:endParaRPr/>
          </a:p>
          <a:p>
            <a:pPr indent="-228600" lvl="1" marL="685800" rtl="0" algn="l">
              <a:lnSpc>
                <a:spcPct val="90000"/>
              </a:lnSpc>
              <a:spcBef>
                <a:spcPts val="500"/>
              </a:spcBef>
              <a:spcAft>
                <a:spcPts val="0"/>
              </a:spcAft>
              <a:buClr>
                <a:schemeClr val="dk1"/>
              </a:buClr>
              <a:buSzPts val="2400"/>
              <a:buChar char="•"/>
            </a:pPr>
            <a:r>
              <a:rPr lang="en-US"/>
              <a:t>Manual techniques (e.g., desk-checks, walk-throughs, inspections)</a:t>
            </a:r>
            <a:endParaRPr/>
          </a:p>
          <a:p>
            <a:pPr indent="-228600" lvl="0" marL="228600" rtl="0" algn="l">
              <a:lnSpc>
                <a:spcPct val="90000"/>
              </a:lnSpc>
              <a:spcBef>
                <a:spcPts val="1000"/>
              </a:spcBef>
              <a:spcAft>
                <a:spcPts val="0"/>
              </a:spcAft>
              <a:buClr>
                <a:schemeClr val="dk1"/>
              </a:buClr>
              <a:buSzPts val="2800"/>
              <a:buChar char="•"/>
            </a:pPr>
            <a:r>
              <a:rPr lang="en-US"/>
              <a:t>Test and Debug:</a:t>
            </a:r>
            <a:endParaRPr/>
          </a:p>
          <a:p>
            <a:pPr indent="-228600" lvl="1" marL="685800" rtl="0" algn="l">
              <a:lnSpc>
                <a:spcPct val="90000"/>
              </a:lnSpc>
              <a:spcBef>
                <a:spcPts val="500"/>
              </a:spcBef>
              <a:spcAft>
                <a:spcPts val="0"/>
              </a:spcAft>
              <a:buClr>
                <a:schemeClr val="dk1"/>
              </a:buClr>
              <a:buSzPts val="2400"/>
              <a:buChar char="•"/>
            </a:pPr>
            <a:r>
              <a:rPr i="1" lang="en-US"/>
              <a:t>Testing</a:t>
            </a:r>
            <a:r>
              <a:rPr lang="en-US"/>
              <a:t> is a validation and verification process that makes use of the system/product (including prototypes) while it is in operation or being operated 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An Abstract View of Testing</a:t>
            </a:r>
            <a:endParaRPr/>
          </a:p>
        </p:txBody>
      </p:sp>
      <p:pic>
        <p:nvPicPr>
          <p:cNvPr id="178" name="Google Shape;178;p28"/>
          <p:cNvPicPr preferRelativeResize="0"/>
          <p:nvPr>
            <p:ph idx="1" type="body"/>
          </p:nvPr>
        </p:nvPicPr>
        <p:blipFill rotWithShape="1">
          <a:blip r:embed="rId3">
            <a:alphaModFix/>
          </a:blip>
          <a:srcRect b="0" l="0" r="0" t="0"/>
          <a:stretch/>
        </p:blipFill>
        <p:spPr>
          <a:xfrm>
            <a:off x="4310008" y="1269402"/>
            <a:ext cx="3571983" cy="55885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Quality of the Process</a:t>
            </a:r>
            <a:endParaRPr/>
          </a:p>
        </p:txBody>
      </p:sp>
      <p:sp>
        <p:nvSpPr>
          <p:cNvPr id="184" name="Google Shape;184;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An Observation:</a:t>
            </a:r>
            <a:endParaRPr/>
          </a:p>
          <a:p>
            <a:pPr indent="-228600" lvl="1" marL="685800" rtl="0" algn="l">
              <a:lnSpc>
                <a:spcPct val="90000"/>
              </a:lnSpc>
              <a:spcBef>
                <a:spcPts val="500"/>
              </a:spcBef>
              <a:spcAft>
                <a:spcPts val="0"/>
              </a:spcAft>
              <a:buClr>
                <a:schemeClr val="dk1"/>
              </a:buClr>
              <a:buSzPts val="2400"/>
              <a:buChar char="•"/>
            </a:pPr>
            <a:r>
              <a:rPr lang="en-US"/>
              <a:t>Many activities affect product quality</a:t>
            </a:r>
            <a:endParaRPr/>
          </a:p>
          <a:p>
            <a:pPr indent="-228600" lvl="0" marL="228600" rtl="0" algn="l">
              <a:lnSpc>
                <a:spcPct val="90000"/>
              </a:lnSpc>
              <a:spcBef>
                <a:spcPts val="1000"/>
              </a:spcBef>
              <a:spcAft>
                <a:spcPts val="0"/>
              </a:spcAft>
              <a:buClr>
                <a:schemeClr val="dk1"/>
              </a:buClr>
              <a:buSzPts val="2800"/>
              <a:buChar char="•"/>
            </a:pPr>
            <a:r>
              <a:rPr lang="en-US"/>
              <a:t>Questions One Might Ask:</a:t>
            </a:r>
            <a:endParaRPr/>
          </a:p>
          <a:p>
            <a:pPr indent="-228600" lvl="1" marL="685800" rtl="0" algn="l">
              <a:lnSpc>
                <a:spcPct val="90000"/>
              </a:lnSpc>
              <a:spcBef>
                <a:spcPts val="500"/>
              </a:spcBef>
              <a:spcAft>
                <a:spcPts val="0"/>
              </a:spcAft>
              <a:buClr>
                <a:schemeClr val="dk1"/>
              </a:buClr>
              <a:buSzPts val="2400"/>
              <a:buChar char="•"/>
            </a:pPr>
            <a:r>
              <a:rPr lang="en-US"/>
              <a:t>When are we finding particular validation problems and can we find them earlier? </a:t>
            </a:r>
            <a:endParaRPr/>
          </a:p>
          <a:p>
            <a:pPr indent="-228600" lvl="1" marL="685800" rtl="0" algn="l">
              <a:lnSpc>
                <a:spcPct val="90000"/>
              </a:lnSpc>
              <a:spcBef>
                <a:spcPts val="500"/>
              </a:spcBef>
              <a:spcAft>
                <a:spcPts val="0"/>
              </a:spcAft>
              <a:buClr>
                <a:schemeClr val="dk1"/>
              </a:buClr>
              <a:buSzPts val="2400"/>
              <a:buChar char="•"/>
            </a:pPr>
            <a:r>
              <a:rPr lang="en-US"/>
              <a:t>When are we finding particular verification problems and can we find them earlier?</a:t>
            </a:r>
            <a:endParaRPr/>
          </a:p>
          <a:p>
            <a:pPr indent="-228600" lvl="0" marL="228600" rtl="0" algn="l">
              <a:lnSpc>
                <a:spcPct val="90000"/>
              </a:lnSpc>
              <a:spcBef>
                <a:spcPts val="1000"/>
              </a:spcBef>
              <a:spcAft>
                <a:spcPts val="0"/>
              </a:spcAft>
              <a:buClr>
                <a:schemeClr val="dk1"/>
              </a:buClr>
              <a:buSzPts val="2800"/>
              <a:buChar char="•"/>
            </a:pPr>
            <a:r>
              <a:rPr lang="en-US"/>
              <a:t>Implications:</a:t>
            </a:r>
            <a:endParaRPr/>
          </a:p>
          <a:p>
            <a:pPr indent="-228600" lvl="1" marL="685800" rtl="0" algn="l">
              <a:lnSpc>
                <a:spcPct val="90000"/>
              </a:lnSpc>
              <a:spcBef>
                <a:spcPts val="500"/>
              </a:spcBef>
              <a:spcAft>
                <a:spcPts val="0"/>
              </a:spcAft>
              <a:buClr>
                <a:schemeClr val="dk1"/>
              </a:buClr>
              <a:buSzPts val="2400"/>
              <a:buChar char="•"/>
            </a:pPr>
            <a:r>
              <a:rPr lang="en-US"/>
              <a:t>The quality of the process can be an important determiner of the quality of the product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Organizing for Quality</a:t>
            </a:r>
            <a:endParaRPr/>
          </a:p>
        </p:txBody>
      </p:sp>
      <p:sp>
        <p:nvSpPr>
          <p:cNvPr id="190" name="Google Shape;190;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Root Causes of Quality Problems:</a:t>
            </a:r>
            <a:endParaRPr/>
          </a:p>
          <a:p>
            <a:pPr indent="-228600" lvl="1" marL="685800" rtl="0" algn="l">
              <a:lnSpc>
                <a:spcPct val="90000"/>
              </a:lnSpc>
              <a:spcBef>
                <a:spcPts val="500"/>
              </a:spcBef>
              <a:spcAft>
                <a:spcPts val="0"/>
              </a:spcAft>
              <a:buClr>
                <a:schemeClr val="dk1"/>
              </a:buClr>
              <a:buSzPts val="2400"/>
              <a:buChar char="•"/>
            </a:pPr>
            <a:r>
              <a:rPr lang="en-US"/>
              <a:t>Management tends to blame workers</a:t>
            </a:r>
            <a:endParaRPr/>
          </a:p>
          <a:p>
            <a:pPr indent="-228600" lvl="1" marL="685800" rtl="0" algn="l">
              <a:lnSpc>
                <a:spcPct val="90000"/>
              </a:lnSpc>
              <a:spcBef>
                <a:spcPts val="500"/>
              </a:spcBef>
              <a:spcAft>
                <a:spcPts val="0"/>
              </a:spcAft>
              <a:buClr>
                <a:schemeClr val="dk1"/>
              </a:buClr>
              <a:buSzPts val="2400"/>
              <a:buChar char="•"/>
            </a:pPr>
            <a:r>
              <a:rPr lang="en-US"/>
              <a:t>Workers tend to blame managers</a:t>
            </a:r>
            <a:endParaRPr/>
          </a:p>
          <a:p>
            <a:pPr indent="-228600" lvl="0" marL="228600" rtl="0" algn="l">
              <a:lnSpc>
                <a:spcPct val="90000"/>
              </a:lnSpc>
              <a:spcBef>
                <a:spcPts val="1000"/>
              </a:spcBef>
              <a:spcAft>
                <a:spcPts val="0"/>
              </a:spcAft>
              <a:buClr>
                <a:schemeClr val="dk1"/>
              </a:buClr>
              <a:buSzPts val="2800"/>
              <a:buChar char="•"/>
            </a:pPr>
            <a:r>
              <a:rPr lang="en-US"/>
              <a:t>Implications (Feigenbaum, 1983):</a:t>
            </a:r>
            <a:endParaRPr/>
          </a:p>
          <a:p>
            <a:pPr indent="-228600" lvl="1" marL="685800" rtl="0" algn="l">
              <a:lnSpc>
                <a:spcPct val="90000"/>
              </a:lnSpc>
              <a:spcBef>
                <a:spcPts val="500"/>
              </a:spcBef>
              <a:spcAft>
                <a:spcPts val="0"/>
              </a:spcAft>
              <a:buClr>
                <a:schemeClr val="dk1"/>
              </a:buClr>
              <a:buSzPts val="2400"/>
              <a:buChar char="•"/>
            </a:pPr>
            <a:r>
              <a:rPr lang="en-US"/>
              <a:t>Quality shouldn't be the responsibility of a single department</a:t>
            </a:r>
            <a:endParaRPr/>
          </a:p>
          <a:p>
            <a:pPr indent="-228600" lvl="1" marL="685800" rtl="0" algn="l">
              <a:lnSpc>
                <a:spcPct val="90000"/>
              </a:lnSpc>
              <a:spcBef>
                <a:spcPts val="500"/>
              </a:spcBef>
              <a:spcAft>
                <a:spcPts val="0"/>
              </a:spcAft>
              <a:buClr>
                <a:schemeClr val="dk1"/>
              </a:buClr>
              <a:buSzPts val="2400"/>
              <a:buChar char="•"/>
            </a:pPr>
            <a:r>
              <a:rPr lang="en-US"/>
              <a:t>Quality must be part of the entire process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Approaches/Methodologies/Standards</a:t>
            </a:r>
            <a:endParaRPr/>
          </a:p>
        </p:txBody>
      </p:sp>
      <p:sp>
        <p:nvSpPr>
          <p:cNvPr id="196" name="Google Shape;196;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380"/>
              <a:buChar char="•"/>
            </a:pPr>
            <a:r>
              <a:rPr lang="en-US" sz="2380"/>
              <a:t>Quality Circles:</a:t>
            </a:r>
            <a:endParaRPr/>
          </a:p>
          <a:p>
            <a:pPr indent="-228600" lvl="1" marL="685800" rtl="0" algn="l">
              <a:lnSpc>
                <a:spcPct val="80000"/>
              </a:lnSpc>
              <a:spcBef>
                <a:spcPts val="500"/>
              </a:spcBef>
              <a:spcAft>
                <a:spcPts val="0"/>
              </a:spcAft>
              <a:buClr>
                <a:schemeClr val="dk1"/>
              </a:buClr>
              <a:buSzPts val="2040"/>
              <a:buChar char="•"/>
            </a:pPr>
            <a:r>
              <a:rPr lang="en-US" sz="2040"/>
              <a:t>A small group that meets on a regular basis to consider quality issues for its "department" and make recommendations to management</a:t>
            </a:r>
            <a:endParaRPr/>
          </a:p>
          <a:p>
            <a:pPr indent="-228600" lvl="0" marL="228600" rtl="0" algn="l">
              <a:lnSpc>
                <a:spcPct val="80000"/>
              </a:lnSpc>
              <a:spcBef>
                <a:spcPts val="1000"/>
              </a:spcBef>
              <a:spcAft>
                <a:spcPts val="0"/>
              </a:spcAft>
              <a:buClr>
                <a:schemeClr val="dk1"/>
              </a:buClr>
              <a:buSzPts val="2380"/>
              <a:buChar char="•"/>
            </a:pPr>
            <a:r>
              <a:rPr lang="en-US" sz="2380"/>
              <a:t>Six Sigma (ISO 13053:2011):</a:t>
            </a:r>
            <a:endParaRPr/>
          </a:p>
          <a:p>
            <a:pPr indent="-228600" lvl="1" marL="685800" rtl="0" algn="l">
              <a:lnSpc>
                <a:spcPct val="80000"/>
              </a:lnSpc>
              <a:spcBef>
                <a:spcPts val="500"/>
              </a:spcBef>
              <a:spcAft>
                <a:spcPts val="0"/>
              </a:spcAft>
              <a:buClr>
                <a:schemeClr val="dk1"/>
              </a:buClr>
              <a:buSzPts val="2040"/>
              <a:buChar char="•"/>
            </a:pPr>
            <a:r>
              <a:rPr lang="en-US" sz="2040"/>
              <a:t>Plan-Do-Check-Act (Deming)</a:t>
            </a:r>
            <a:endParaRPr/>
          </a:p>
          <a:p>
            <a:pPr indent="-228600" lvl="1" marL="685800" rtl="0" algn="l">
              <a:lnSpc>
                <a:spcPct val="80000"/>
              </a:lnSpc>
              <a:spcBef>
                <a:spcPts val="500"/>
              </a:spcBef>
              <a:spcAft>
                <a:spcPts val="0"/>
              </a:spcAft>
              <a:buClr>
                <a:schemeClr val="dk1"/>
              </a:buClr>
              <a:buSzPts val="2040"/>
              <a:buChar char="•"/>
            </a:pPr>
            <a:r>
              <a:rPr lang="en-US" sz="2040"/>
              <a:t>Continuously monitor products and processes (engineering and management processes)</a:t>
            </a:r>
            <a:endParaRPr/>
          </a:p>
          <a:p>
            <a:pPr indent="-228600" lvl="1" marL="685800" rtl="0" algn="l">
              <a:lnSpc>
                <a:spcPct val="80000"/>
              </a:lnSpc>
              <a:spcBef>
                <a:spcPts val="500"/>
              </a:spcBef>
              <a:spcAft>
                <a:spcPts val="0"/>
              </a:spcAft>
              <a:buClr>
                <a:schemeClr val="dk1"/>
              </a:buClr>
              <a:buSzPts val="2040"/>
              <a:buChar char="•"/>
            </a:pPr>
            <a:r>
              <a:rPr lang="en-US" sz="2040"/>
              <a:t>Focus on achieving </a:t>
            </a:r>
            <a:r>
              <a:rPr b="1" lang="en-US" sz="2040">
                <a:solidFill>
                  <a:srgbClr val="0070C0"/>
                </a:solidFill>
              </a:rPr>
              <a:t>measurable</a:t>
            </a:r>
            <a:r>
              <a:rPr lang="en-US" sz="2040"/>
              <a:t> improvements and confirming them with statistical analyses</a:t>
            </a:r>
            <a:endParaRPr/>
          </a:p>
          <a:p>
            <a:pPr indent="-228600" lvl="1" marL="685800" rtl="0" algn="l">
              <a:lnSpc>
                <a:spcPct val="80000"/>
              </a:lnSpc>
              <a:spcBef>
                <a:spcPts val="500"/>
              </a:spcBef>
              <a:spcAft>
                <a:spcPts val="0"/>
              </a:spcAft>
              <a:buClr>
                <a:schemeClr val="dk1"/>
              </a:buClr>
              <a:buSzPts val="2040"/>
              <a:buChar char="•"/>
            </a:pPr>
            <a:r>
              <a:rPr lang="en-US" sz="2040"/>
              <a:t>Well-Defined Rolls (Executives, Champions, Master Black Belts, Black Belts, Green Belts)</a:t>
            </a:r>
            <a:endParaRPr/>
          </a:p>
          <a:p>
            <a:pPr indent="-228600" lvl="0" marL="228600" rtl="0" algn="l">
              <a:lnSpc>
                <a:spcPct val="80000"/>
              </a:lnSpc>
              <a:spcBef>
                <a:spcPts val="1000"/>
              </a:spcBef>
              <a:spcAft>
                <a:spcPts val="0"/>
              </a:spcAft>
              <a:buClr>
                <a:schemeClr val="dk1"/>
              </a:buClr>
              <a:buSzPts val="2380"/>
              <a:buChar char="•"/>
            </a:pPr>
            <a:r>
              <a:rPr lang="en-US" sz="2380"/>
              <a:t>ISO 9001:</a:t>
            </a:r>
            <a:endParaRPr/>
          </a:p>
          <a:p>
            <a:pPr indent="-228600" lvl="1" marL="685800" rtl="0" algn="l">
              <a:lnSpc>
                <a:spcPct val="80000"/>
              </a:lnSpc>
              <a:spcBef>
                <a:spcPts val="500"/>
              </a:spcBef>
              <a:spcAft>
                <a:spcPts val="0"/>
              </a:spcAft>
              <a:buClr>
                <a:schemeClr val="dk1"/>
              </a:buClr>
              <a:buSzPts val="2040"/>
              <a:buChar char="•"/>
            </a:pPr>
            <a:r>
              <a:rPr lang="en-US" sz="2040"/>
              <a:t>Must have a formal statement of a quality policy that is understood and applied at all levels</a:t>
            </a:r>
            <a:endParaRPr/>
          </a:p>
          <a:p>
            <a:pPr indent="-228600" lvl="1" marL="685800" rtl="0" algn="l">
              <a:lnSpc>
                <a:spcPct val="80000"/>
              </a:lnSpc>
              <a:spcBef>
                <a:spcPts val="500"/>
              </a:spcBef>
              <a:spcAft>
                <a:spcPts val="0"/>
              </a:spcAft>
              <a:buClr>
                <a:schemeClr val="dk1"/>
              </a:buClr>
              <a:buSzPts val="2040"/>
              <a:buChar char="•"/>
            </a:pPr>
            <a:r>
              <a:rPr lang="en-US" sz="2040"/>
              <a:t>Must make decisions based on </a:t>
            </a:r>
            <a:r>
              <a:rPr b="1" lang="en-US" sz="2040">
                <a:solidFill>
                  <a:srgbClr val="0070C0"/>
                </a:solidFill>
              </a:rPr>
              <a:t>audited</a:t>
            </a:r>
            <a:r>
              <a:rPr lang="en-US" sz="2040"/>
              <a:t> data</a:t>
            </a:r>
            <a:endParaRPr/>
          </a:p>
          <a:p>
            <a:pPr indent="-228600" lvl="1" marL="685800" rtl="0" algn="l">
              <a:lnSpc>
                <a:spcPct val="80000"/>
              </a:lnSpc>
              <a:spcBef>
                <a:spcPts val="500"/>
              </a:spcBef>
              <a:spcAft>
                <a:spcPts val="0"/>
              </a:spcAft>
              <a:buClr>
                <a:schemeClr val="dk1"/>
              </a:buClr>
              <a:buSzPts val="2040"/>
              <a:buChar char="•"/>
            </a:pPr>
            <a:r>
              <a:rPr lang="en-US" sz="2040"/>
              <a:t>Must communicate with the customer and obtain feedback from the customer</a:t>
            </a:r>
            <a:endParaRPr/>
          </a:p>
          <a:p>
            <a:pPr indent="-77470" lvl="0" marL="228600" rtl="0" algn="l">
              <a:lnSpc>
                <a:spcPct val="80000"/>
              </a:lnSpc>
              <a:spcBef>
                <a:spcPts val="1000"/>
              </a:spcBef>
              <a:spcAft>
                <a:spcPts val="0"/>
              </a:spcAft>
              <a:buClr>
                <a:schemeClr val="dk1"/>
              </a:buClr>
              <a:buSzPts val="2380"/>
              <a:buNone/>
            </a:pPr>
            <a:r>
              <a:t/>
            </a:r>
            <a:endParaRPr sz="238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Getting Started</a:t>
            </a:r>
            <a:endParaRPr/>
          </a:p>
        </p:txBody>
      </p:sp>
      <p:sp>
        <p:nvSpPr>
          <p:cNvPr id="94" name="Google Shape;94;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Definition:</a:t>
            </a:r>
            <a:endParaRPr/>
          </a:p>
          <a:p>
            <a:pPr indent="-228600" lvl="1" marL="685800" rtl="0" algn="l">
              <a:lnSpc>
                <a:spcPct val="90000"/>
              </a:lnSpc>
              <a:spcBef>
                <a:spcPts val="500"/>
              </a:spcBef>
              <a:spcAft>
                <a:spcPts val="0"/>
              </a:spcAft>
              <a:buClr>
                <a:schemeClr val="dk1"/>
              </a:buClr>
              <a:buSzPts val="2400"/>
              <a:buChar char="•"/>
            </a:pPr>
            <a:r>
              <a:rPr i="1" lang="en-US"/>
              <a:t>Quality assurance</a:t>
            </a:r>
            <a:r>
              <a:rPr lang="en-US"/>
              <a:t> (QA) is </a:t>
            </a:r>
            <a:r>
              <a:rPr b="1" lang="en-US">
                <a:solidFill>
                  <a:srgbClr val="0070C0"/>
                </a:solidFill>
              </a:rPr>
              <a:t>a systematic pattern </a:t>
            </a:r>
            <a:r>
              <a:rPr lang="en-US"/>
              <a:t>of activities intended to ensure that a product properly satisfies the needs and desires of its stakeholders.</a:t>
            </a:r>
            <a:endParaRPr/>
          </a:p>
          <a:p>
            <a:pPr indent="-228600" lvl="0" marL="228600" rtl="0" algn="l">
              <a:lnSpc>
                <a:spcPct val="90000"/>
              </a:lnSpc>
              <a:spcBef>
                <a:spcPts val="1000"/>
              </a:spcBef>
              <a:spcAft>
                <a:spcPts val="0"/>
              </a:spcAft>
              <a:buClr>
                <a:schemeClr val="dk1"/>
              </a:buClr>
              <a:buSzPts val="2800"/>
              <a:buChar char="•"/>
            </a:pPr>
            <a:r>
              <a:rPr lang="en-US"/>
              <a:t>Activities:</a:t>
            </a:r>
            <a:endParaRPr/>
          </a:p>
          <a:p>
            <a:pPr indent="-228600" lvl="1" marL="685800" rtl="0" algn="l">
              <a:lnSpc>
                <a:spcPct val="90000"/>
              </a:lnSpc>
              <a:spcBef>
                <a:spcPts val="500"/>
              </a:spcBef>
              <a:spcAft>
                <a:spcPts val="0"/>
              </a:spcAft>
              <a:buClr>
                <a:srgbClr val="0070C0"/>
              </a:buClr>
              <a:buSzPts val="2400"/>
              <a:buChar char="•"/>
            </a:pPr>
            <a:r>
              <a:rPr b="1" i="1" lang="en-US">
                <a:solidFill>
                  <a:srgbClr val="0070C0"/>
                </a:solidFill>
              </a:rPr>
              <a:t>Validation</a:t>
            </a:r>
            <a:r>
              <a:rPr lang="en-US"/>
              <a:t> is the process of determining if a product (or its specification) satisfies stakeholders’ needs and desires ("</a:t>
            </a:r>
            <a:r>
              <a:rPr b="1" lang="en-US">
                <a:solidFill>
                  <a:srgbClr val="0070C0"/>
                </a:solidFill>
              </a:rPr>
              <a:t>Are we building the right product?</a:t>
            </a:r>
            <a:r>
              <a:rPr lang="en-US"/>
              <a:t>")</a:t>
            </a:r>
            <a:endParaRPr/>
          </a:p>
          <a:p>
            <a:pPr indent="-228600" lvl="1" marL="685800" rtl="0" algn="l">
              <a:lnSpc>
                <a:spcPct val="90000"/>
              </a:lnSpc>
              <a:spcBef>
                <a:spcPts val="500"/>
              </a:spcBef>
              <a:spcAft>
                <a:spcPts val="0"/>
              </a:spcAft>
              <a:buClr>
                <a:srgbClr val="0070C0"/>
              </a:buClr>
              <a:buSzPts val="2400"/>
              <a:buChar char="•"/>
            </a:pPr>
            <a:r>
              <a:rPr b="1" i="1" lang="en-US">
                <a:solidFill>
                  <a:srgbClr val="0070C0"/>
                </a:solidFill>
              </a:rPr>
              <a:t>Verification</a:t>
            </a:r>
            <a:r>
              <a:rPr lang="en-US"/>
              <a:t> is the process of determining if a product (or its specification) satisfies those needs and desires properly ("</a:t>
            </a:r>
            <a:r>
              <a:rPr b="1" lang="en-US">
                <a:solidFill>
                  <a:srgbClr val="0070C0"/>
                </a:solidFill>
              </a:rPr>
              <a:t>Are we building the product right?</a:t>
            </a:r>
            <a:r>
              <a:rPr lang="en-US"/>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Approaches/Methodologies/Standards (cont.)</a:t>
            </a:r>
            <a:endParaRPr/>
          </a:p>
        </p:txBody>
      </p:sp>
      <p:sp>
        <p:nvSpPr>
          <p:cNvPr id="203" name="Google Shape;203;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2380"/>
              <a:buChar char="•"/>
            </a:pPr>
            <a:r>
              <a:rPr lang="en-US" sz="2380"/>
              <a:t>Capability Maturity Model (CMM):</a:t>
            </a:r>
            <a:endParaRPr/>
          </a:p>
          <a:p>
            <a:pPr indent="-228600" lvl="1" marL="685800" rtl="0" algn="l">
              <a:lnSpc>
                <a:spcPct val="70000"/>
              </a:lnSpc>
              <a:spcBef>
                <a:spcPts val="500"/>
              </a:spcBef>
              <a:spcAft>
                <a:spcPts val="0"/>
              </a:spcAft>
              <a:buClr>
                <a:schemeClr val="dk1"/>
              </a:buClr>
              <a:buSzPts val="2040"/>
              <a:buChar char="•"/>
            </a:pPr>
            <a:r>
              <a:rPr lang="en-US" sz="2040"/>
              <a:t>Initial</a:t>
            </a:r>
            <a:endParaRPr/>
          </a:p>
          <a:p>
            <a:pPr indent="-228600" lvl="1" marL="685800" rtl="0" algn="l">
              <a:lnSpc>
                <a:spcPct val="70000"/>
              </a:lnSpc>
              <a:spcBef>
                <a:spcPts val="500"/>
              </a:spcBef>
              <a:spcAft>
                <a:spcPts val="0"/>
              </a:spcAft>
              <a:buClr>
                <a:schemeClr val="dk1"/>
              </a:buClr>
              <a:buSzPts val="2040"/>
              <a:buChar char="•"/>
            </a:pPr>
            <a:r>
              <a:rPr lang="en-US" sz="2040"/>
              <a:t>Repeatable (requirements management, project planning, project tracking)</a:t>
            </a:r>
            <a:endParaRPr/>
          </a:p>
          <a:p>
            <a:pPr indent="-228600" lvl="1" marL="685800" rtl="0" algn="l">
              <a:lnSpc>
                <a:spcPct val="70000"/>
              </a:lnSpc>
              <a:spcBef>
                <a:spcPts val="500"/>
              </a:spcBef>
              <a:spcAft>
                <a:spcPts val="0"/>
              </a:spcAft>
              <a:buClr>
                <a:schemeClr val="dk1"/>
              </a:buClr>
              <a:buSzPts val="2040"/>
              <a:buChar char="•"/>
            </a:pPr>
            <a:r>
              <a:rPr lang="en-US" sz="2040"/>
              <a:t>Defined (process focused, integrated management, peer reviews, coordination)</a:t>
            </a:r>
            <a:endParaRPr/>
          </a:p>
          <a:p>
            <a:pPr indent="-228600" lvl="1" marL="685800" rtl="0" algn="l">
              <a:lnSpc>
                <a:spcPct val="70000"/>
              </a:lnSpc>
              <a:spcBef>
                <a:spcPts val="500"/>
              </a:spcBef>
              <a:spcAft>
                <a:spcPts val="0"/>
              </a:spcAft>
              <a:buClr>
                <a:schemeClr val="dk1"/>
              </a:buClr>
              <a:buSzPts val="2040"/>
              <a:buChar char="•"/>
            </a:pPr>
            <a:r>
              <a:rPr lang="en-US" sz="2040"/>
              <a:t>Managed (quantitative)</a:t>
            </a:r>
            <a:endParaRPr/>
          </a:p>
          <a:p>
            <a:pPr indent="-228600" lvl="1" marL="685800" rtl="0" algn="l">
              <a:lnSpc>
                <a:spcPct val="70000"/>
              </a:lnSpc>
              <a:spcBef>
                <a:spcPts val="500"/>
              </a:spcBef>
              <a:spcAft>
                <a:spcPts val="0"/>
              </a:spcAft>
              <a:buClr>
                <a:schemeClr val="dk1"/>
              </a:buClr>
              <a:buSzPts val="2040"/>
              <a:buChar char="•"/>
            </a:pPr>
            <a:r>
              <a:rPr lang="en-US" sz="2040"/>
              <a:t>Optimizing (fault prevention, change management)</a:t>
            </a:r>
            <a:endParaRPr/>
          </a:p>
          <a:p>
            <a:pPr indent="-228600" lvl="1" marL="685800" rtl="0" algn="l">
              <a:lnSpc>
                <a:spcPct val="70000"/>
              </a:lnSpc>
              <a:spcBef>
                <a:spcPts val="500"/>
              </a:spcBef>
              <a:spcAft>
                <a:spcPts val="0"/>
              </a:spcAft>
              <a:buClr>
                <a:schemeClr val="dk1"/>
              </a:buClr>
              <a:buSzPts val="2040"/>
              <a:buChar char="•"/>
            </a:pPr>
            <a:r>
              <a:rPr lang="en-US" sz="2040"/>
              <a:t>http://searchsoftwarequality.techtarget.com/definition/Capability-Maturity-Model</a:t>
            </a:r>
            <a:endParaRPr/>
          </a:p>
          <a:p>
            <a:pPr indent="-228600" lvl="0" marL="228600" rtl="0" algn="l">
              <a:lnSpc>
                <a:spcPct val="70000"/>
              </a:lnSpc>
              <a:spcBef>
                <a:spcPts val="1000"/>
              </a:spcBef>
              <a:spcAft>
                <a:spcPts val="0"/>
              </a:spcAft>
              <a:buClr>
                <a:schemeClr val="dk1"/>
              </a:buClr>
              <a:buSzPts val="2380"/>
              <a:buChar char="•"/>
            </a:pPr>
            <a:r>
              <a:rPr lang="en-US" sz="2380"/>
              <a:t>Software Process Improvement and Capability Determination (SPICE) - ISO15504:</a:t>
            </a:r>
            <a:endParaRPr/>
          </a:p>
          <a:p>
            <a:pPr indent="-228600" lvl="1" marL="685800" rtl="0" algn="l">
              <a:lnSpc>
                <a:spcPct val="70000"/>
              </a:lnSpc>
              <a:spcBef>
                <a:spcPts val="500"/>
              </a:spcBef>
              <a:spcAft>
                <a:spcPts val="0"/>
              </a:spcAft>
              <a:buClr>
                <a:schemeClr val="dk1"/>
              </a:buClr>
              <a:buSzPts val="2040"/>
              <a:buChar char="•"/>
            </a:pPr>
            <a:r>
              <a:rPr lang="en-US" sz="2040"/>
              <a:t>Performed informally</a:t>
            </a:r>
            <a:endParaRPr/>
          </a:p>
          <a:p>
            <a:pPr indent="-228600" lvl="1" marL="685800" rtl="0" algn="l">
              <a:lnSpc>
                <a:spcPct val="70000"/>
              </a:lnSpc>
              <a:spcBef>
                <a:spcPts val="500"/>
              </a:spcBef>
              <a:spcAft>
                <a:spcPts val="0"/>
              </a:spcAft>
              <a:buClr>
                <a:schemeClr val="dk1"/>
              </a:buClr>
              <a:buSzPts val="2040"/>
              <a:buChar char="•"/>
            </a:pPr>
            <a:r>
              <a:rPr lang="en-US" sz="2040"/>
              <a:t>Planned and tracked</a:t>
            </a:r>
            <a:endParaRPr/>
          </a:p>
          <a:p>
            <a:pPr indent="-228600" lvl="1" marL="685800" rtl="0" algn="l">
              <a:lnSpc>
                <a:spcPct val="70000"/>
              </a:lnSpc>
              <a:spcBef>
                <a:spcPts val="500"/>
              </a:spcBef>
              <a:spcAft>
                <a:spcPts val="0"/>
              </a:spcAft>
              <a:buClr>
                <a:schemeClr val="dk1"/>
              </a:buClr>
              <a:buSzPts val="2040"/>
              <a:buChar char="•"/>
            </a:pPr>
            <a:r>
              <a:rPr lang="en-US" sz="2040"/>
              <a:t>Well-defined</a:t>
            </a:r>
            <a:endParaRPr/>
          </a:p>
          <a:p>
            <a:pPr indent="-228600" lvl="1" marL="685800" rtl="0" algn="l">
              <a:lnSpc>
                <a:spcPct val="70000"/>
              </a:lnSpc>
              <a:spcBef>
                <a:spcPts val="500"/>
              </a:spcBef>
              <a:spcAft>
                <a:spcPts val="0"/>
              </a:spcAft>
              <a:buClr>
                <a:schemeClr val="dk1"/>
              </a:buClr>
              <a:buSzPts val="2040"/>
              <a:buChar char="•"/>
            </a:pPr>
            <a:r>
              <a:rPr lang="en-US" sz="2040"/>
              <a:t>Quantitatively controlled</a:t>
            </a:r>
            <a:endParaRPr/>
          </a:p>
          <a:p>
            <a:pPr indent="-228600" lvl="1" marL="685800" rtl="0" algn="l">
              <a:lnSpc>
                <a:spcPct val="70000"/>
              </a:lnSpc>
              <a:spcBef>
                <a:spcPts val="500"/>
              </a:spcBef>
              <a:spcAft>
                <a:spcPts val="0"/>
              </a:spcAft>
              <a:buClr>
                <a:schemeClr val="dk1"/>
              </a:buClr>
              <a:buSzPts val="2040"/>
              <a:buChar char="•"/>
            </a:pPr>
            <a:r>
              <a:rPr lang="en-US" sz="2040"/>
              <a:t>Continuously improving</a:t>
            </a:r>
            <a:endParaRPr/>
          </a:p>
          <a:p>
            <a:pPr indent="-228600" lvl="1" marL="685800" rtl="0" algn="l">
              <a:lnSpc>
                <a:spcPct val="70000"/>
              </a:lnSpc>
              <a:spcBef>
                <a:spcPts val="500"/>
              </a:spcBef>
              <a:spcAft>
                <a:spcPts val="0"/>
              </a:spcAft>
              <a:buClr>
                <a:schemeClr val="dk1"/>
              </a:buClr>
              <a:buSzPts val="2040"/>
              <a:buChar char="•"/>
            </a:pPr>
            <a:r>
              <a:rPr lang="en-US" sz="2040"/>
              <a:t>http://searchsoftwarequality.techtarget.com/definition/Software-Process-Improvement-and-Capability-dEtermination</a:t>
            </a:r>
            <a:endParaRPr sz="204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The Quality Tradeoff</a:t>
            </a:r>
            <a:endParaRPr/>
          </a:p>
        </p:txBody>
      </p:sp>
      <p:sp>
        <p:nvSpPr>
          <p:cNvPr id="209" name="Google Shape;209;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Costs of Low Quality Software:</a:t>
            </a:r>
            <a:endParaRPr/>
          </a:p>
          <a:p>
            <a:pPr indent="-228600" lvl="1" marL="685800" rtl="0" algn="l">
              <a:lnSpc>
                <a:spcPct val="90000"/>
              </a:lnSpc>
              <a:spcBef>
                <a:spcPts val="500"/>
              </a:spcBef>
              <a:spcAft>
                <a:spcPts val="0"/>
              </a:spcAft>
              <a:buClr>
                <a:schemeClr val="dk1"/>
              </a:buClr>
              <a:buSzPts val="2400"/>
              <a:buChar char="•"/>
            </a:pPr>
            <a:r>
              <a:rPr lang="en-US"/>
              <a:t>Negligence and liability costs</a:t>
            </a:r>
            <a:endParaRPr/>
          </a:p>
          <a:p>
            <a:pPr indent="-228600" lvl="1" marL="685800" rtl="0" algn="l">
              <a:lnSpc>
                <a:spcPct val="90000"/>
              </a:lnSpc>
              <a:spcBef>
                <a:spcPts val="500"/>
              </a:spcBef>
              <a:spcAft>
                <a:spcPts val="0"/>
              </a:spcAft>
              <a:buClr>
                <a:schemeClr val="dk1"/>
              </a:buClr>
              <a:buSzPts val="2400"/>
              <a:buChar char="•"/>
            </a:pPr>
            <a:r>
              <a:rPr lang="en-US"/>
              <a:t>Security costs</a:t>
            </a:r>
            <a:endParaRPr/>
          </a:p>
          <a:p>
            <a:pPr indent="-228600" lvl="1" marL="685800" rtl="0" algn="l">
              <a:lnSpc>
                <a:spcPct val="90000"/>
              </a:lnSpc>
              <a:spcBef>
                <a:spcPts val="500"/>
              </a:spcBef>
              <a:spcAft>
                <a:spcPts val="0"/>
              </a:spcAft>
              <a:buClr>
                <a:schemeClr val="dk1"/>
              </a:buClr>
              <a:buSzPts val="2400"/>
              <a:buChar char="•"/>
            </a:pPr>
            <a:r>
              <a:rPr lang="en-US"/>
              <a:t>Disgruntled customers (hence lost sales)</a:t>
            </a:r>
            <a:endParaRPr/>
          </a:p>
          <a:p>
            <a:pPr indent="-228600" lvl="0" marL="228600" rtl="0" algn="l">
              <a:lnSpc>
                <a:spcPct val="90000"/>
              </a:lnSpc>
              <a:spcBef>
                <a:spcPts val="1000"/>
              </a:spcBef>
              <a:spcAft>
                <a:spcPts val="0"/>
              </a:spcAft>
              <a:buClr>
                <a:schemeClr val="dk1"/>
              </a:buClr>
              <a:buSzPts val="2800"/>
              <a:buChar char="•"/>
            </a:pPr>
            <a:r>
              <a:rPr lang="en-US"/>
              <a:t>Costs of High Quality Software:</a:t>
            </a:r>
            <a:endParaRPr/>
          </a:p>
          <a:p>
            <a:pPr indent="-228600" lvl="1" marL="685800" rtl="0" algn="l">
              <a:lnSpc>
                <a:spcPct val="90000"/>
              </a:lnSpc>
              <a:spcBef>
                <a:spcPts val="500"/>
              </a:spcBef>
              <a:spcAft>
                <a:spcPts val="0"/>
              </a:spcAft>
              <a:buClr>
                <a:schemeClr val="dk1"/>
              </a:buClr>
              <a:buSzPts val="2400"/>
              <a:buChar char="•"/>
            </a:pPr>
            <a:r>
              <a:rPr lang="en-US"/>
              <a:t>Prevention costs</a:t>
            </a:r>
            <a:endParaRPr/>
          </a:p>
          <a:p>
            <a:pPr indent="-228600" lvl="1" marL="685800" rtl="0" algn="l">
              <a:lnSpc>
                <a:spcPct val="90000"/>
              </a:lnSpc>
              <a:spcBef>
                <a:spcPts val="500"/>
              </a:spcBef>
              <a:spcAft>
                <a:spcPts val="0"/>
              </a:spcAft>
              <a:buClr>
                <a:schemeClr val="dk1"/>
              </a:buClr>
              <a:buSzPts val="2400"/>
              <a:buChar char="•"/>
            </a:pPr>
            <a:r>
              <a:rPr lang="en-US"/>
              <a:t>Appraisal costs</a:t>
            </a:r>
            <a:endParaRPr/>
          </a:p>
          <a:p>
            <a:pPr indent="-228600" lvl="1" marL="685800" rtl="0" algn="l">
              <a:lnSpc>
                <a:spcPct val="90000"/>
              </a:lnSpc>
              <a:spcBef>
                <a:spcPts val="500"/>
              </a:spcBef>
              <a:spcAft>
                <a:spcPts val="0"/>
              </a:spcAft>
              <a:buClr>
                <a:schemeClr val="dk1"/>
              </a:buClr>
              <a:buSzPts val="2400"/>
              <a:buChar char="•"/>
            </a:pPr>
            <a:r>
              <a:rPr lang="en-US"/>
              <a:t>Delays to market (hence lost sales)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15" name="Google Shape;215;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An Example</a:t>
            </a:r>
            <a:endParaRPr/>
          </a:p>
        </p:txBody>
      </p:sp>
      <p:sp>
        <p:nvSpPr>
          <p:cNvPr id="100" name="Google Shape;100;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800"/>
              <a:buChar char="•"/>
            </a:pPr>
            <a:r>
              <a:rPr lang="en-US"/>
              <a:t>The Setting:</a:t>
            </a:r>
            <a:endParaRPr/>
          </a:p>
          <a:p>
            <a:pPr indent="-228600" lvl="1" marL="685800" rtl="0" algn="l">
              <a:lnSpc>
                <a:spcPct val="80000"/>
              </a:lnSpc>
              <a:spcBef>
                <a:spcPts val="500"/>
              </a:spcBef>
              <a:spcAft>
                <a:spcPts val="0"/>
              </a:spcAft>
              <a:buClr>
                <a:schemeClr val="dk1"/>
              </a:buClr>
              <a:buSzPts val="2400"/>
              <a:buChar char="•"/>
            </a:pPr>
            <a:r>
              <a:rPr lang="en-US"/>
              <a:t>You are a newspaper reporter and you are told to write an article about homelessness (the product)</a:t>
            </a:r>
            <a:endParaRPr/>
          </a:p>
          <a:p>
            <a:pPr indent="-228600" lvl="0" marL="228600" rtl="0" algn="l">
              <a:lnSpc>
                <a:spcPct val="80000"/>
              </a:lnSpc>
              <a:spcBef>
                <a:spcPts val="1000"/>
              </a:spcBef>
              <a:spcAft>
                <a:spcPts val="0"/>
              </a:spcAft>
              <a:buClr>
                <a:schemeClr val="dk1"/>
              </a:buClr>
              <a:buSzPts val="2800"/>
              <a:buChar char="•"/>
            </a:pPr>
            <a:r>
              <a:rPr lang="en-US"/>
              <a:t>Validation:</a:t>
            </a:r>
            <a:endParaRPr/>
          </a:p>
          <a:p>
            <a:pPr indent="-228600" lvl="1" marL="685800" rtl="0" algn="l">
              <a:lnSpc>
                <a:spcPct val="80000"/>
              </a:lnSpc>
              <a:spcBef>
                <a:spcPts val="500"/>
              </a:spcBef>
              <a:spcAft>
                <a:spcPts val="0"/>
              </a:spcAft>
              <a:buClr>
                <a:schemeClr val="dk1"/>
              </a:buClr>
              <a:buSzPts val="2400"/>
              <a:buChar char="•"/>
            </a:pPr>
            <a:r>
              <a:rPr lang="en-US"/>
              <a:t>You must write about homelessness</a:t>
            </a:r>
            <a:endParaRPr/>
          </a:p>
          <a:p>
            <a:pPr indent="-228600" lvl="1" marL="685800" rtl="0" algn="l">
              <a:lnSpc>
                <a:spcPct val="80000"/>
              </a:lnSpc>
              <a:spcBef>
                <a:spcPts val="500"/>
              </a:spcBef>
              <a:spcAft>
                <a:spcPts val="0"/>
              </a:spcAft>
              <a:buClr>
                <a:schemeClr val="dk1"/>
              </a:buClr>
              <a:buSzPts val="2400"/>
              <a:buChar char="•"/>
            </a:pPr>
            <a:r>
              <a:rPr lang="en-US"/>
              <a:t>Note: </a:t>
            </a:r>
            <a:r>
              <a:rPr b="1" lang="en-US">
                <a:solidFill>
                  <a:srgbClr val="0070C0"/>
                </a:solidFill>
              </a:rPr>
              <a:t>All validation activities are product specific</a:t>
            </a:r>
            <a:endParaRPr/>
          </a:p>
          <a:p>
            <a:pPr indent="-228600" lvl="0" marL="228600" rtl="0" algn="l">
              <a:lnSpc>
                <a:spcPct val="80000"/>
              </a:lnSpc>
              <a:spcBef>
                <a:spcPts val="1000"/>
              </a:spcBef>
              <a:spcAft>
                <a:spcPts val="0"/>
              </a:spcAft>
              <a:buClr>
                <a:schemeClr val="dk1"/>
              </a:buClr>
              <a:buSzPts val="2800"/>
              <a:buChar char="•"/>
            </a:pPr>
            <a:r>
              <a:rPr lang="en-US"/>
              <a:t>Verification:</a:t>
            </a:r>
            <a:endParaRPr/>
          </a:p>
          <a:p>
            <a:pPr indent="-228600" lvl="1" marL="685800" rtl="0" algn="l">
              <a:lnSpc>
                <a:spcPct val="80000"/>
              </a:lnSpc>
              <a:spcBef>
                <a:spcPts val="500"/>
              </a:spcBef>
              <a:spcAft>
                <a:spcPts val="0"/>
              </a:spcAft>
              <a:buClr>
                <a:schemeClr val="dk1"/>
              </a:buClr>
              <a:buSzPts val="2400"/>
              <a:buChar char="•"/>
            </a:pPr>
            <a:r>
              <a:rPr lang="en-US"/>
              <a:t>You must write properly (e.g., use proper grammar, follow the newspaper's style guide, make a compelling argument)</a:t>
            </a:r>
            <a:endParaRPr/>
          </a:p>
          <a:p>
            <a:pPr indent="-228600" lvl="1" marL="685800" rtl="0" algn="l">
              <a:lnSpc>
                <a:spcPct val="80000"/>
              </a:lnSpc>
              <a:spcBef>
                <a:spcPts val="500"/>
              </a:spcBef>
              <a:spcAft>
                <a:spcPts val="0"/>
              </a:spcAft>
              <a:buClr>
                <a:schemeClr val="dk1"/>
              </a:buClr>
              <a:buSzPts val="2400"/>
              <a:buChar char="•"/>
            </a:pPr>
            <a:r>
              <a:rPr lang="en-US"/>
              <a:t>Note: Some verification activities are product-specific (e.g., the quality of the argument) and </a:t>
            </a:r>
            <a:r>
              <a:rPr b="1" lang="en-US">
                <a:solidFill>
                  <a:srgbClr val="0070C0"/>
                </a:solidFill>
              </a:rPr>
              <a:t>some are not </a:t>
            </a:r>
            <a:r>
              <a:rPr lang="en-US"/>
              <a:t>(e.g., proper grammar)</a:t>
            </a:r>
            <a:endParaRPr/>
          </a:p>
          <a:p>
            <a:pPr indent="-50800" lvl="0" marL="228600" rtl="0" algn="l">
              <a:lnSpc>
                <a:spcPct val="8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Software Quality - History</a:t>
            </a:r>
            <a:endParaRPr/>
          </a:p>
        </p:txBody>
      </p:sp>
      <p:sp>
        <p:nvSpPr>
          <p:cNvPr id="106" name="Google Shape;106;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Conformance to Specifications (Crosby, 1979):</a:t>
            </a:r>
            <a:endParaRPr/>
          </a:p>
          <a:p>
            <a:pPr indent="-228600" lvl="1" marL="685800" rtl="0" algn="l">
              <a:lnSpc>
                <a:spcPct val="90000"/>
              </a:lnSpc>
              <a:spcBef>
                <a:spcPts val="500"/>
              </a:spcBef>
              <a:spcAft>
                <a:spcPts val="0"/>
              </a:spcAft>
              <a:buClr>
                <a:schemeClr val="dk1"/>
              </a:buClr>
              <a:buSzPts val="2400"/>
              <a:buChar char="•"/>
            </a:pPr>
            <a:r>
              <a:rPr lang="en-US"/>
              <a:t>Items that are verified (i.e., the reliability, robustness, and safety of the product)</a:t>
            </a:r>
            <a:endParaRPr/>
          </a:p>
          <a:p>
            <a:pPr indent="-228600" lvl="0" marL="228600" rtl="0" algn="l">
              <a:lnSpc>
                <a:spcPct val="90000"/>
              </a:lnSpc>
              <a:spcBef>
                <a:spcPts val="1000"/>
              </a:spcBef>
              <a:spcAft>
                <a:spcPts val="0"/>
              </a:spcAft>
              <a:buClr>
                <a:schemeClr val="dk1"/>
              </a:buClr>
              <a:buSzPts val="2800"/>
              <a:buChar char="•"/>
            </a:pPr>
            <a:r>
              <a:rPr lang="en-US"/>
              <a:t>Customer Satisfaction (Feigenbaum, 1983):</a:t>
            </a:r>
            <a:endParaRPr/>
          </a:p>
          <a:p>
            <a:pPr indent="-228600" lvl="1" marL="685800" rtl="0" algn="l">
              <a:lnSpc>
                <a:spcPct val="90000"/>
              </a:lnSpc>
              <a:spcBef>
                <a:spcPts val="500"/>
              </a:spcBef>
              <a:spcAft>
                <a:spcPts val="0"/>
              </a:spcAft>
              <a:buClr>
                <a:schemeClr val="dk1"/>
              </a:buClr>
              <a:buSzPts val="2400"/>
              <a:buChar char="•"/>
            </a:pPr>
            <a:r>
              <a:rPr lang="en-US"/>
              <a:t>Items that are validated (i.e., the adequacy of the product)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History (cont.) - Boehm et al. (1978)</a:t>
            </a:r>
            <a:endParaRPr/>
          </a:p>
        </p:txBody>
      </p:sp>
      <p:sp>
        <p:nvSpPr>
          <p:cNvPr id="112" name="Google Shape;112;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As-Is Utility:</a:t>
            </a:r>
            <a:endParaRPr/>
          </a:p>
          <a:p>
            <a:pPr indent="-228600" lvl="1" marL="685800" rtl="0" algn="l">
              <a:lnSpc>
                <a:spcPct val="90000"/>
              </a:lnSpc>
              <a:spcBef>
                <a:spcPts val="500"/>
              </a:spcBef>
              <a:spcAft>
                <a:spcPts val="0"/>
              </a:spcAft>
              <a:buClr>
                <a:schemeClr val="dk1"/>
              </a:buClr>
              <a:buSzPts val="2400"/>
              <a:buChar char="•"/>
            </a:pPr>
            <a:r>
              <a:rPr lang="en-US"/>
              <a:t>Portability</a:t>
            </a:r>
            <a:endParaRPr/>
          </a:p>
          <a:p>
            <a:pPr indent="-228600" lvl="1" marL="685800" rtl="0" algn="l">
              <a:lnSpc>
                <a:spcPct val="90000"/>
              </a:lnSpc>
              <a:spcBef>
                <a:spcPts val="500"/>
              </a:spcBef>
              <a:spcAft>
                <a:spcPts val="0"/>
              </a:spcAft>
              <a:buClr>
                <a:schemeClr val="dk1"/>
              </a:buClr>
              <a:buSzPts val="2400"/>
              <a:buChar char="•"/>
            </a:pPr>
            <a:r>
              <a:rPr lang="en-US"/>
              <a:t>Reliability</a:t>
            </a:r>
            <a:endParaRPr/>
          </a:p>
          <a:p>
            <a:pPr indent="-228600" lvl="1" marL="685800" rtl="0" algn="l">
              <a:lnSpc>
                <a:spcPct val="90000"/>
              </a:lnSpc>
              <a:spcBef>
                <a:spcPts val="500"/>
              </a:spcBef>
              <a:spcAft>
                <a:spcPts val="0"/>
              </a:spcAft>
              <a:buClr>
                <a:schemeClr val="dk1"/>
              </a:buClr>
              <a:buSzPts val="2400"/>
              <a:buChar char="•"/>
            </a:pPr>
            <a:r>
              <a:rPr lang="en-US"/>
              <a:t>Efficiency</a:t>
            </a:r>
            <a:endParaRPr/>
          </a:p>
          <a:p>
            <a:pPr indent="-228600" lvl="1" marL="685800" rtl="0" algn="l">
              <a:lnSpc>
                <a:spcPct val="90000"/>
              </a:lnSpc>
              <a:spcBef>
                <a:spcPts val="500"/>
              </a:spcBef>
              <a:spcAft>
                <a:spcPts val="0"/>
              </a:spcAft>
              <a:buClr>
                <a:schemeClr val="dk1"/>
              </a:buClr>
              <a:buSzPts val="2400"/>
              <a:buChar char="•"/>
            </a:pPr>
            <a:r>
              <a:rPr lang="en-US"/>
              <a:t>Human Engineering</a:t>
            </a:r>
            <a:endParaRPr/>
          </a:p>
          <a:p>
            <a:pPr indent="-228600" lvl="0" marL="228600" rtl="0" algn="l">
              <a:lnSpc>
                <a:spcPct val="90000"/>
              </a:lnSpc>
              <a:spcBef>
                <a:spcPts val="1000"/>
              </a:spcBef>
              <a:spcAft>
                <a:spcPts val="0"/>
              </a:spcAft>
              <a:buClr>
                <a:schemeClr val="dk1"/>
              </a:buClr>
              <a:buSzPts val="2800"/>
              <a:buChar char="•"/>
            </a:pPr>
            <a:r>
              <a:rPr lang="en-US"/>
              <a:t>Maintainability:</a:t>
            </a:r>
            <a:endParaRPr/>
          </a:p>
          <a:p>
            <a:pPr indent="-228600" lvl="1" marL="685800" rtl="0" algn="l">
              <a:lnSpc>
                <a:spcPct val="90000"/>
              </a:lnSpc>
              <a:spcBef>
                <a:spcPts val="500"/>
              </a:spcBef>
              <a:spcAft>
                <a:spcPts val="0"/>
              </a:spcAft>
              <a:buClr>
                <a:schemeClr val="dk1"/>
              </a:buClr>
              <a:buSzPts val="2400"/>
              <a:buChar char="•"/>
            </a:pPr>
            <a:r>
              <a:rPr lang="en-US"/>
              <a:t>Testability</a:t>
            </a:r>
            <a:endParaRPr/>
          </a:p>
          <a:p>
            <a:pPr indent="-228600" lvl="1" marL="685800" rtl="0" algn="l">
              <a:lnSpc>
                <a:spcPct val="90000"/>
              </a:lnSpc>
              <a:spcBef>
                <a:spcPts val="500"/>
              </a:spcBef>
              <a:spcAft>
                <a:spcPts val="0"/>
              </a:spcAft>
              <a:buClr>
                <a:schemeClr val="dk1"/>
              </a:buClr>
              <a:buSzPts val="2400"/>
              <a:buChar char="•"/>
            </a:pPr>
            <a:r>
              <a:rPr lang="en-US"/>
              <a:t>Understandability</a:t>
            </a:r>
            <a:endParaRPr/>
          </a:p>
          <a:p>
            <a:pPr indent="-228600" lvl="1" marL="685800" rtl="0" algn="l">
              <a:lnSpc>
                <a:spcPct val="90000"/>
              </a:lnSpc>
              <a:spcBef>
                <a:spcPts val="500"/>
              </a:spcBef>
              <a:spcAft>
                <a:spcPts val="0"/>
              </a:spcAft>
              <a:buClr>
                <a:schemeClr val="dk1"/>
              </a:buClr>
              <a:buSzPts val="2400"/>
              <a:buChar char="•"/>
            </a:pPr>
            <a:r>
              <a:rPr lang="en-US"/>
              <a:t>Modifiability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History (cont.)</a:t>
            </a:r>
            <a:endParaRPr/>
          </a:p>
        </p:txBody>
      </p:sp>
      <p:sp>
        <p:nvSpPr>
          <p:cNvPr id="118" name="Google Shape;118;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590"/>
              <a:buChar char="•"/>
            </a:pPr>
            <a:r>
              <a:rPr lang="en-US" sz="2590"/>
              <a:t>Garvin (1984):</a:t>
            </a:r>
            <a:endParaRPr/>
          </a:p>
          <a:p>
            <a:pPr indent="-228600" lvl="1" marL="685800" rtl="0" algn="l">
              <a:lnSpc>
                <a:spcPct val="80000"/>
              </a:lnSpc>
              <a:spcBef>
                <a:spcPts val="500"/>
              </a:spcBef>
              <a:spcAft>
                <a:spcPts val="0"/>
              </a:spcAft>
              <a:buClr>
                <a:schemeClr val="dk1"/>
              </a:buClr>
              <a:buSzPts val="2220"/>
              <a:buChar char="•"/>
            </a:pPr>
            <a:r>
              <a:rPr lang="en-US" sz="2220"/>
              <a:t>Transcendental View - I know it when I see it</a:t>
            </a:r>
            <a:endParaRPr/>
          </a:p>
          <a:p>
            <a:pPr indent="-228600" lvl="1" marL="685800" rtl="0" algn="l">
              <a:lnSpc>
                <a:spcPct val="80000"/>
              </a:lnSpc>
              <a:spcBef>
                <a:spcPts val="500"/>
              </a:spcBef>
              <a:spcAft>
                <a:spcPts val="0"/>
              </a:spcAft>
              <a:buClr>
                <a:schemeClr val="dk1"/>
              </a:buClr>
              <a:buSzPts val="2220"/>
              <a:buChar char="•"/>
            </a:pPr>
            <a:r>
              <a:rPr lang="en-US" sz="2220"/>
              <a:t>User View - fitness for purpose</a:t>
            </a:r>
            <a:endParaRPr/>
          </a:p>
          <a:p>
            <a:pPr indent="-228600" lvl="1" marL="685800" rtl="0" algn="l">
              <a:lnSpc>
                <a:spcPct val="80000"/>
              </a:lnSpc>
              <a:spcBef>
                <a:spcPts val="500"/>
              </a:spcBef>
              <a:spcAft>
                <a:spcPts val="0"/>
              </a:spcAft>
              <a:buClr>
                <a:schemeClr val="dk1"/>
              </a:buClr>
              <a:buSzPts val="2220"/>
              <a:buChar char="•"/>
            </a:pPr>
            <a:r>
              <a:rPr lang="en-US" sz="2220"/>
              <a:t>Manufacturing View - conformance to specifications</a:t>
            </a:r>
            <a:endParaRPr/>
          </a:p>
          <a:p>
            <a:pPr indent="-228600" lvl="1" marL="685800" rtl="0" algn="l">
              <a:lnSpc>
                <a:spcPct val="80000"/>
              </a:lnSpc>
              <a:spcBef>
                <a:spcPts val="500"/>
              </a:spcBef>
              <a:spcAft>
                <a:spcPts val="0"/>
              </a:spcAft>
              <a:buClr>
                <a:schemeClr val="dk1"/>
              </a:buClr>
              <a:buSzPts val="2220"/>
              <a:buChar char="•"/>
            </a:pPr>
            <a:r>
              <a:rPr lang="en-US" sz="2220"/>
              <a:t>Product View - tied to inherent product characteristics</a:t>
            </a:r>
            <a:endParaRPr/>
          </a:p>
          <a:p>
            <a:pPr indent="-228600" lvl="1" marL="685800" rtl="0" algn="l">
              <a:lnSpc>
                <a:spcPct val="80000"/>
              </a:lnSpc>
              <a:spcBef>
                <a:spcPts val="500"/>
              </a:spcBef>
              <a:spcAft>
                <a:spcPts val="0"/>
              </a:spcAft>
              <a:buClr>
                <a:schemeClr val="dk1"/>
              </a:buClr>
              <a:buSzPts val="2220"/>
              <a:buChar char="•"/>
            </a:pPr>
            <a:r>
              <a:rPr lang="en-US" sz="2220"/>
              <a:t>Value-Based View - tied to what the customer is willing to pay</a:t>
            </a:r>
            <a:endParaRPr/>
          </a:p>
          <a:p>
            <a:pPr indent="-228600" lvl="0" marL="228600" rtl="0" algn="l">
              <a:lnSpc>
                <a:spcPct val="80000"/>
              </a:lnSpc>
              <a:spcBef>
                <a:spcPts val="1000"/>
              </a:spcBef>
              <a:spcAft>
                <a:spcPts val="0"/>
              </a:spcAft>
              <a:buClr>
                <a:schemeClr val="dk1"/>
              </a:buClr>
              <a:buSzPts val="2590"/>
              <a:buChar char="•"/>
            </a:pPr>
            <a:r>
              <a:rPr lang="en-US" sz="2590"/>
              <a:t>Garvin (1988):</a:t>
            </a:r>
            <a:endParaRPr/>
          </a:p>
          <a:p>
            <a:pPr indent="-228600" lvl="1" marL="685800" rtl="0" algn="l">
              <a:lnSpc>
                <a:spcPct val="80000"/>
              </a:lnSpc>
              <a:spcBef>
                <a:spcPts val="500"/>
              </a:spcBef>
              <a:spcAft>
                <a:spcPts val="0"/>
              </a:spcAft>
              <a:buClr>
                <a:schemeClr val="dk1"/>
              </a:buClr>
              <a:buSzPts val="2220"/>
              <a:buChar char="•"/>
            </a:pPr>
            <a:r>
              <a:rPr lang="en-US" sz="2220"/>
              <a:t>Performance</a:t>
            </a:r>
            <a:endParaRPr/>
          </a:p>
          <a:p>
            <a:pPr indent="-228600" lvl="1" marL="685800" rtl="0" algn="l">
              <a:lnSpc>
                <a:spcPct val="80000"/>
              </a:lnSpc>
              <a:spcBef>
                <a:spcPts val="500"/>
              </a:spcBef>
              <a:spcAft>
                <a:spcPts val="0"/>
              </a:spcAft>
              <a:buClr>
                <a:schemeClr val="dk1"/>
              </a:buClr>
              <a:buSzPts val="2220"/>
              <a:buChar char="•"/>
            </a:pPr>
            <a:r>
              <a:rPr lang="en-US" sz="2220"/>
              <a:t>Features</a:t>
            </a:r>
            <a:endParaRPr/>
          </a:p>
          <a:p>
            <a:pPr indent="-228600" lvl="1" marL="685800" rtl="0" algn="l">
              <a:lnSpc>
                <a:spcPct val="80000"/>
              </a:lnSpc>
              <a:spcBef>
                <a:spcPts val="500"/>
              </a:spcBef>
              <a:spcAft>
                <a:spcPts val="0"/>
              </a:spcAft>
              <a:buClr>
                <a:schemeClr val="dk1"/>
              </a:buClr>
              <a:buSzPts val="2220"/>
              <a:buChar char="•"/>
            </a:pPr>
            <a:r>
              <a:rPr lang="en-US" sz="2220"/>
              <a:t>Reliability</a:t>
            </a:r>
            <a:endParaRPr/>
          </a:p>
          <a:p>
            <a:pPr indent="-228600" lvl="1" marL="685800" rtl="0" algn="l">
              <a:lnSpc>
                <a:spcPct val="80000"/>
              </a:lnSpc>
              <a:spcBef>
                <a:spcPts val="500"/>
              </a:spcBef>
              <a:spcAft>
                <a:spcPts val="0"/>
              </a:spcAft>
              <a:buClr>
                <a:schemeClr val="dk1"/>
              </a:buClr>
              <a:buSzPts val="2220"/>
              <a:buChar char="•"/>
            </a:pPr>
            <a:r>
              <a:rPr lang="en-US" sz="2220"/>
              <a:t>Conformance</a:t>
            </a:r>
            <a:br>
              <a:rPr lang="en-US" sz="2220"/>
            </a:br>
            <a:endParaRPr sz="2220"/>
          </a:p>
          <a:p>
            <a:pPr indent="-64135" lvl="0" marL="228600" rtl="0" algn="l">
              <a:lnSpc>
                <a:spcPct val="80000"/>
              </a:lnSpc>
              <a:spcBef>
                <a:spcPts val="1000"/>
              </a:spcBef>
              <a:spcAft>
                <a:spcPts val="0"/>
              </a:spcAft>
              <a:buClr>
                <a:schemeClr val="dk1"/>
              </a:buClr>
              <a:buSzPts val="2590"/>
              <a:buNone/>
            </a:pPr>
            <a:r>
              <a:t/>
            </a:r>
            <a:endParaRPr sz="259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Software Quality - ISO/IEC 25010</a:t>
            </a:r>
            <a:endParaRPr/>
          </a:p>
        </p:txBody>
      </p:sp>
      <p:sp>
        <p:nvSpPr>
          <p:cNvPr id="124" name="Google Shape;124;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Functional Suitability:</a:t>
            </a:r>
            <a:endParaRPr/>
          </a:p>
          <a:p>
            <a:pPr indent="-228600" lvl="1" marL="685800" rtl="0" algn="l">
              <a:lnSpc>
                <a:spcPct val="90000"/>
              </a:lnSpc>
              <a:spcBef>
                <a:spcPts val="500"/>
              </a:spcBef>
              <a:spcAft>
                <a:spcPts val="0"/>
              </a:spcAft>
              <a:buClr>
                <a:schemeClr val="dk1"/>
              </a:buClr>
              <a:buSzPts val="2400"/>
              <a:buChar char="•"/>
            </a:pPr>
            <a:r>
              <a:rPr lang="en-US"/>
              <a:t>Functional completeness, correctness, and appropriateness</a:t>
            </a:r>
            <a:endParaRPr/>
          </a:p>
          <a:p>
            <a:pPr indent="-228600" lvl="0" marL="228600" rtl="0" algn="l">
              <a:lnSpc>
                <a:spcPct val="90000"/>
              </a:lnSpc>
              <a:spcBef>
                <a:spcPts val="1000"/>
              </a:spcBef>
              <a:spcAft>
                <a:spcPts val="0"/>
              </a:spcAft>
              <a:buClr>
                <a:schemeClr val="dk1"/>
              </a:buClr>
              <a:buSzPts val="2800"/>
              <a:buChar char="•"/>
            </a:pPr>
            <a:r>
              <a:rPr lang="en-US"/>
              <a:t>Performance Efficiency:</a:t>
            </a:r>
            <a:endParaRPr/>
          </a:p>
          <a:p>
            <a:pPr indent="-228600" lvl="1" marL="685800" rtl="0" algn="l">
              <a:lnSpc>
                <a:spcPct val="90000"/>
              </a:lnSpc>
              <a:spcBef>
                <a:spcPts val="500"/>
              </a:spcBef>
              <a:spcAft>
                <a:spcPts val="0"/>
              </a:spcAft>
              <a:buClr>
                <a:schemeClr val="dk1"/>
              </a:buClr>
              <a:buSzPts val="2400"/>
              <a:buChar char="•"/>
            </a:pPr>
            <a:r>
              <a:rPr lang="en-US"/>
              <a:t>Processing times and throughput rates, resources used, capacity</a:t>
            </a:r>
            <a:endParaRPr/>
          </a:p>
          <a:p>
            <a:pPr indent="-228600" lvl="0" marL="228600" rtl="0" algn="l">
              <a:lnSpc>
                <a:spcPct val="90000"/>
              </a:lnSpc>
              <a:spcBef>
                <a:spcPts val="1000"/>
              </a:spcBef>
              <a:spcAft>
                <a:spcPts val="0"/>
              </a:spcAft>
              <a:buClr>
                <a:schemeClr val="dk1"/>
              </a:buClr>
              <a:buSzPts val="2800"/>
              <a:buChar char="•"/>
            </a:pPr>
            <a:r>
              <a:rPr lang="en-US"/>
              <a:t>Compatibility:</a:t>
            </a:r>
            <a:endParaRPr/>
          </a:p>
          <a:p>
            <a:pPr indent="-228600" lvl="1" marL="685800" rtl="0" algn="l">
              <a:lnSpc>
                <a:spcPct val="90000"/>
              </a:lnSpc>
              <a:spcBef>
                <a:spcPts val="500"/>
              </a:spcBef>
              <a:spcAft>
                <a:spcPts val="0"/>
              </a:spcAft>
              <a:buClr>
                <a:schemeClr val="dk1"/>
              </a:buClr>
              <a:buSzPts val="2400"/>
              <a:buChar char="•"/>
            </a:pPr>
            <a:r>
              <a:rPr lang="en-US"/>
              <a:t>The degree to which the product can co-exist with and interoperate with other products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Software Quality - ISO/IEC 25010 (cont.)</a:t>
            </a:r>
            <a:endParaRPr/>
          </a:p>
        </p:txBody>
      </p:sp>
      <p:sp>
        <p:nvSpPr>
          <p:cNvPr id="130" name="Google Shape;130;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Usability:</a:t>
            </a:r>
            <a:endParaRPr/>
          </a:p>
          <a:p>
            <a:pPr indent="-228600" lvl="1" marL="685800" rtl="0" algn="l">
              <a:lnSpc>
                <a:spcPct val="90000"/>
              </a:lnSpc>
              <a:spcBef>
                <a:spcPts val="500"/>
              </a:spcBef>
              <a:spcAft>
                <a:spcPts val="0"/>
              </a:spcAft>
              <a:buClr>
                <a:schemeClr val="dk1"/>
              </a:buClr>
              <a:buSzPts val="2400"/>
              <a:buChar char="•"/>
            </a:pPr>
            <a:r>
              <a:rPr lang="en-US"/>
              <a:t>Understandability, learnability, and operability</a:t>
            </a:r>
            <a:endParaRPr/>
          </a:p>
          <a:p>
            <a:pPr indent="-228600" lvl="0" marL="228600" rtl="0" algn="l">
              <a:lnSpc>
                <a:spcPct val="90000"/>
              </a:lnSpc>
              <a:spcBef>
                <a:spcPts val="1000"/>
              </a:spcBef>
              <a:spcAft>
                <a:spcPts val="0"/>
              </a:spcAft>
              <a:buClr>
                <a:schemeClr val="dk1"/>
              </a:buClr>
              <a:buSzPts val="2800"/>
              <a:buChar char="•"/>
            </a:pPr>
            <a:r>
              <a:rPr lang="en-US"/>
              <a:t>Security:</a:t>
            </a:r>
            <a:endParaRPr/>
          </a:p>
          <a:p>
            <a:pPr indent="-228600" lvl="1" marL="685800" rtl="0" algn="l">
              <a:lnSpc>
                <a:spcPct val="90000"/>
              </a:lnSpc>
              <a:spcBef>
                <a:spcPts val="500"/>
              </a:spcBef>
              <a:spcAft>
                <a:spcPts val="0"/>
              </a:spcAft>
              <a:buClr>
                <a:schemeClr val="dk1"/>
              </a:buClr>
              <a:buSzPts val="2400"/>
              <a:buChar char="•"/>
            </a:pPr>
            <a:r>
              <a:rPr lang="en-US"/>
              <a:t>Confidentiality, integrity, authentication, and accountability</a:t>
            </a:r>
            <a:endParaRPr/>
          </a:p>
          <a:p>
            <a:pPr indent="-228600" lvl="0" marL="228600" rtl="0" algn="l">
              <a:lnSpc>
                <a:spcPct val="90000"/>
              </a:lnSpc>
              <a:spcBef>
                <a:spcPts val="1000"/>
              </a:spcBef>
              <a:spcAft>
                <a:spcPts val="0"/>
              </a:spcAft>
              <a:buClr>
                <a:schemeClr val="dk1"/>
              </a:buClr>
              <a:buSzPts val="2800"/>
              <a:buChar char="•"/>
            </a:pPr>
            <a:r>
              <a:rPr lang="en-US"/>
              <a:t>Maintainability:</a:t>
            </a:r>
            <a:endParaRPr/>
          </a:p>
          <a:p>
            <a:pPr indent="-228600" lvl="1" marL="685800" rtl="0" algn="l">
              <a:lnSpc>
                <a:spcPct val="90000"/>
              </a:lnSpc>
              <a:spcBef>
                <a:spcPts val="500"/>
              </a:spcBef>
              <a:spcAft>
                <a:spcPts val="0"/>
              </a:spcAft>
              <a:buClr>
                <a:schemeClr val="dk1"/>
              </a:buClr>
              <a:buSzPts val="2400"/>
              <a:buChar char="•"/>
            </a:pPr>
            <a:r>
              <a:rPr lang="en-US"/>
              <a:t>Modifiability/Adaptability and reusability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Software Products vs. Large-Scale Engineering Products</a:t>
            </a:r>
            <a:endParaRPr/>
          </a:p>
        </p:txBody>
      </p:sp>
      <p:sp>
        <p:nvSpPr>
          <p:cNvPr id="136" name="Google Shape;136;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Examples:</a:t>
            </a:r>
            <a:endParaRPr/>
          </a:p>
          <a:p>
            <a:pPr indent="-228600" lvl="1" marL="685800" rtl="0" algn="l">
              <a:lnSpc>
                <a:spcPct val="90000"/>
              </a:lnSpc>
              <a:spcBef>
                <a:spcPts val="500"/>
              </a:spcBef>
              <a:spcAft>
                <a:spcPts val="0"/>
              </a:spcAft>
              <a:buClr>
                <a:schemeClr val="dk1"/>
              </a:buClr>
              <a:buSzPts val="2400"/>
              <a:buChar char="•"/>
            </a:pPr>
            <a:r>
              <a:rPr lang="en-US"/>
              <a:t>Structures (bridges, buildings, dams)</a:t>
            </a:r>
            <a:endParaRPr/>
          </a:p>
          <a:p>
            <a:pPr indent="-228600" lvl="1" marL="685800" rtl="0" algn="l">
              <a:lnSpc>
                <a:spcPct val="90000"/>
              </a:lnSpc>
              <a:spcBef>
                <a:spcPts val="500"/>
              </a:spcBef>
              <a:spcAft>
                <a:spcPts val="0"/>
              </a:spcAft>
              <a:buClr>
                <a:schemeClr val="dk1"/>
              </a:buClr>
              <a:buSzPts val="2400"/>
              <a:buChar char="•"/>
            </a:pPr>
            <a:r>
              <a:rPr lang="en-US"/>
              <a:t>Networks (e.g., roads, water, electrical, communication)</a:t>
            </a:r>
            <a:endParaRPr/>
          </a:p>
          <a:p>
            <a:pPr indent="-228600" lvl="0" marL="228600" rtl="0" algn="l">
              <a:lnSpc>
                <a:spcPct val="90000"/>
              </a:lnSpc>
              <a:spcBef>
                <a:spcPts val="1000"/>
              </a:spcBef>
              <a:spcAft>
                <a:spcPts val="0"/>
              </a:spcAft>
              <a:buClr>
                <a:schemeClr val="dk1"/>
              </a:buClr>
              <a:buSzPts val="2800"/>
              <a:buChar char="•"/>
            </a:pPr>
            <a:r>
              <a:rPr lang="en-US"/>
              <a:t>How is Quality Defined?</a:t>
            </a:r>
            <a:endParaRPr/>
          </a:p>
          <a:p>
            <a:pPr indent="-228600" lvl="1" marL="685800" rtl="0" algn="l">
              <a:lnSpc>
                <a:spcPct val="90000"/>
              </a:lnSpc>
              <a:spcBef>
                <a:spcPts val="500"/>
              </a:spcBef>
              <a:spcAft>
                <a:spcPts val="0"/>
              </a:spcAft>
              <a:buClr>
                <a:schemeClr val="dk1"/>
              </a:buClr>
              <a:buSzPts val="2400"/>
              <a:buChar char="•"/>
            </a:pPr>
            <a:r>
              <a:rPr lang="en-US"/>
              <a:t>In very similar ways</a:t>
            </a:r>
            <a:endParaRPr/>
          </a:p>
          <a:p>
            <a:pPr indent="-228600" lvl="2" marL="1143000" rtl="0" algn="l">
              <a:lnSpc>
                <a:spcPct val="90000"/>
              </a:lnSpc>
              <a:spcBef>
                <a:spcPts val="500"/>
              </a:spcBef>
              <a:spcAft>
                <a:spcPts val="0"/>
              </a:spcAft>
              <a:buClr>
                <a:schemeClr val="dk1"/>
              </a:buClr>
              <a:buSzPts val="2000"/>
              <a:buChar char="•"/>
            </a:pPr>
            <a:r>
              <a:rPr lang="en-US"/>
              <a:t>Functional Suitability</a:t>
            </a:r>
            <a:endParaRPr/>
          </a:p>
          <a:p>
            <a:pPr indent="-228600" lvl="2" marL="1143000" rtl="0" algn="l">
              <a:lnSpc>
                <a:spcPct val="90000"/>
              </a:lnSpc>
              <a:spcBef>
                <a:spcPts val="500"/>
              </a:spcBef>
              <a:spcAft>
                <a:spcPts val="0"/>
              </a:spcAft>
              <a:buClr>
                <a:schemeClr val="dk1"/>
              </a:buClr>
              <a:buSzPts val="2000"/>
              <a:buChar char="•"/>
            </a:pPr>
            <a:r>
              <a:rPr lang="en-US"/>
              <a:t>Performance Efficiency</a:t>
            </a:r>
            <a:endParaRPr/>
          </a:p>
          <a:p>
            <a:pPr indent="-228600" lvl="2" marL="1143000" rtl="0" algn="l">
              <a:lnSpc>
                <a:spcPct val="90000"/>
              </a:lnSpc>
              <a:spcBef>
                <a:spcPts val="500"/>
              </a:spcBef>
              <a:spcAft>
                <a:spcPts val="0"/>
              </a:spcAft>
              <a:buClr>
                <a:schemeClr val="dk1"/>
              </a:buClr>
              <a:buSzPts val="2000"/>
              <a:buChar char="•"/>
            </a:pPr>
            <a:r>
              <a:rPr lang="en-US"/>
              <a:t>Compatibility </a:t>
            </a:r>
            <a:endParaRPr/>
          </a:p>
          <a:p>
            <a:pPr indent="-228600" lvl="2" marL="1143000" rtl="0" algn="l">
              <a:lnSpc>
                <a:spcPct val="90000"/>
              </a:lnSpc>
              <a:spcBef>
                <a:spcPts val="500"/>
              </a:spcBef>
              <a:spcAft>
                <a:spcPts val="0"/>
              </a:spcAft>
              <a:buClr>
                <a:schemeClr val="dk1"/>
              </a:buClr>
              <a:buSzPts val="2000"/>
              <a:buChar char="•"/>
            </a:pPr>
            <a:r>
              <a:rPr lang="en-US"/>
              <a:t>Usability</a:t>
            </a:r>
            <a:endParaRPr/>
          </a:p>
          <a:p>
            <a:pPr indent="-228600" lvl="2" marL="1143000" rtl="0" algn="l">
              <a:lnSpc>
                <a:spcPct val="90000"/>
              </a:lnSpc>
              <a:spcBef>
                <a:spcPts val="500"/>
              </a:spcBef>
              <a:spcAft>
                <a:spcPts val="0"/>
              </a:spcAft>
              <a:buClr>
                <a:schemeClr val="dk1"/>
              </a:buClr>
              <a:buSzPts val="2000"/>
              <a:buChar char="•"/>
            </a:pPr>
            <a:r>
              <a:rPr lang="en-US"/>
              <a:t>Security</a:t>
            </a:r>
            <a:endParaRPr/>
          </a:p>
          <a:p>
            <a:pPr indent="-228600" lvl="2" marL="1143000" rtl="0" algn="l">
              <a:lnSpc>
                <a:spcPct val="90000"/>
              </a:lnSpc>
              <a:spcBef>
                <a:spcPts val="500"/>
              </a:spcBef>
              <a:spcAft>
                <a:spcPts val="0"/>
              </a:spcAft>
              <a:buClr>
                <a:schemeClr val="dk1"/>
              </a:buClr>
              <a:buSzPts val="2000"/>
              <a:buChar char="•"/>
            </a:pPr>
            <a:r>
              <a:rPr lang="en-US"/>
              <a:t>Maintainability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