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sers.cs.jmu.edu/bernstdh/web/common/lectures/slides_critical-path-methods.php" TargetMode="External"/><Relationship Id="rId4" Type="http://schemas.openxmlformats.org/officeDocument/2006/relationships/hyperlink" Target="https://users.cs.jmu.edu/bernstdh/web/common/lectures/slides_gantt-charts.ph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Setting: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design and implementation of a new computer game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Where we are in the Process: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major tasks in the process have been identified at a low level of detail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time required for each task has been estimated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task dependencies have been identified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(cont.)</a:t>
            </a:r>
            <a:endParaRPr/>
          </a:p>
        </p:txBody>
      </p:sp>
      <p:pic>
        <p:nvPicPr>
          <p:cNvPr id="144" name="Google Shape;14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659" y="2304861"/>
            <a:ext cx="2866791" cy="455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534" y="2271405"/>
            <a:ext cx="3234756" cy="458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1723733" y="1935529"/>
            <a:ext cx="3604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Time Required for Each Task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7598027" y="1935529"/>
            <a:ext cx="2655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Task Dependencies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Solving the Problem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Observations: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problem is not unique to software projects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are many ways to solve it (and variants of it)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Techniques: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Critical Path Methods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Gantt Charts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 Evaluation and Review Technique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Critical Path Methods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Input Data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9730" y="0"/>
            <a:ext cx="5784784" cy="688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Learning From An Example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Apparently: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It's possible to put all of the necessary information in a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Unfortunately: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table can be confusing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Allaying the Confusion: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some discrete math (i.e., a graph)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Vertices</a:t>
            </a:r>
            <a:endParaRPr/>
          </a:p>
        </p:txBody>
      </p:sp>
      <p:pic>
        <p:nvPicPr>
          <p:cNvPr id="177" name="Google Shape;17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110" y="1690688"/>
            <a:ext cx="7708165" cy="35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Building the Graph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Getting Started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578" y="2364957"/>
            <a:ext cx="2515669" cy="210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070" y="0"/>
            <a:ext cx="5784784" cy="688057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7584707" y="673767"/>
            <a:ext cx="2983832" cy="3657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Building the Graph (cont.)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Dependencies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003" y="2226703"/>
            <a:ext cx="3279094" cy="463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7565455" y="1144587"/>
            <a:ext cx="4803007" cy="119435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Complete Graph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803" y="1269049"/>
            <a:ext cx="9328618" cy="55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Question: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How long </a:t>
            </a:r>
            <a:r>
              <a:rPr lang="en-US"/>
              <a:t>will it take to complete a specific (design or implementation) project (or part of a project)?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Naive Approach: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the effort estimates for each task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Earliest Times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Earliest Initiation Time: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I′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 is the initiation time for task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 assuming the preceding tasks are completed as early as possible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Earliest Completion Time: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C′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= I′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+ T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639187"/>
            <a:ext cx="5231926" cy="242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Earliest Initiation Time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Initial Task: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Other Tasks: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I′j=maxi∈jC′i where j                   is the set of prerequisite tasks for task 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672" y="3103696"/>
            <a:ext cx="3961731" cy="650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001294"/>
            <a:ext cx="5231926" cy="242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Earliest Times (cont.)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for Task 1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415" y="2543550"/>
            <a:ext cx="2150377" cy="177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Earliest Times (cont.)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for Tasks 2, 3, and 4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3206" y="2276240"/>
            <a:ext cx="3121151" cy="46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Earliest Times (cont.)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for Task 5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3942" y="2541804"/>
            <a:ext cx="3733921" cy="344510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/>
          <p:nvPr/>
        </p:nvSpPr>
        <p:spPr>
          <a:xfrm>
            <a:off x="7815713" y="2358923"/>
            <a:ext cx="4312771" cy="4227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Earliest Times (cont.)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530" y="1431892"/>
            <a:ext cx="9342697" cy="542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Latest Times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Latest Completion Time: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C″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 is the last time task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 can be completed without delaying the project beyond its earliest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Latest Initiation Time: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I″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= C″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− T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br>
              <a:rPr lang="en-US"/>
            </a:b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639187"/>
            <a:ext cx="5231926" cy="242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Latest Completion Time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Last Task: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earliest completion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Other Tasks: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C″i=minj∈iI″j where i            is the set of tasks that are subsequent to task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 i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328" y="3180551"/>
            <a:ext cx="3659940" cy="496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639187"/>
            <a:ext cx="5231926" cy="242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Latest Times (cont.)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for Tasks 14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069" y="2503229"/>
            <a:ext cx="2524119" cy="20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/>
          <p:nvPr/>
        </p:nvSpPr>
        <p:spPr>
          <a:xfrm>
            <a:off x="7786838" y="6376829"/>
            <a:ext cx="4523874" cy="3657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Latest Times (cont.)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for Tasks 13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768" y="2711449"/>
            <a:ext cx="4010724" cy="24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/>
          <p:nvPr/>
        </p:nvSpPr>
        <p:spPr>
          <a:xfrm>
            <a:off x="7642459" y="5946140"/>
            <a:ext cx="4726004" cy="79154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You Have Experience With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Questions: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long will it take me to complete a particular major?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Givens: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courses that must be completed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time required to complete each course (e.g., a block, a semester, a year)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number of times I will need to take each 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the courses are offered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prerequisites for each course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Latest Times (cont.)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for Tasks 7 to 14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6: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413" y="780447"/>
            <a:ext cx="6312587" cy="564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24665"/>
            <a:ext cx="5879413" cy="110409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/>
          <p:nvPr/>
        </p:nvSpPr>
        <p:spPr>
          <a:xfrm>
            <a:off x="9229023" y="4196614"/>
            <a:ext cx="618433" cy="3657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7543790" y="2829041"/>
            <a:ext cx="454804" cy="3657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2"/>
          <p:cNvSpPr txBox="1"/>
          <p:nvPr/>
        </p:nvSpPr>
        <p:spPr>
          <a:xfrm>
            <a:off x="6670307" y="3429000"/>
            <a:ext cx="510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92" name="Google Shape;292;p42"/>
          <p:cNvSpPr txBox="1"/>
          <p:nvPr/>
        </p:nvSpPr>
        <p:spPr>
          <a:xfrm>
            <a:off x="5900515" y="3429000"/>
            <a:ext cx="510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Latest Times (cont.)</a:t>
            </a:r>
            <a:endParaRPr/>
          </a:p>
        </p:txBody>
      </p:sp>
      <p:pic>
        <p:nvPicPr>
          <p:cNvPr id="298" name="Google Shape;298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92" y="1327944"/>
            <a:ext cx="9063702" cy="553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Slack Times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Intuition: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difference between the latest completion time and the earliest completion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Formally: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=C″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− C′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639187"/>
            <a:ext cx="5231926" cy="242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Slack Times (cont.)</a:t>
            </a:r>
            <a:endParaRPr/>
          </a:p>
        </p:txBody>
      </p:sp>
      <p:pic>
        <p:nvPicPr>
          <p:cNvPr id="311" name="Google Shape;311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944" y="1379546"/>
            <a:ext cx="8688022" cy="537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Gantt Charts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Dimensions: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Time increases from left to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Tasks are added from top to bottom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Represented as rectangles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left side is positioned at the earliest possible start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horizontal extent corresponds to its duration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vertical extent is arbitrary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Dependencies: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Represented as arrows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(cont.)</a:t>
            </a:r>
            <a:endParaRPr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Task 1</a:t>
            </a:r>
            <a:endParaRPr/>
          </a:p>
        </p:txBody>
      </p:sp>
      <p:pic>
        <p:nvPicPr>
          <p:cNvPr id="329" name="Google Shape;3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4image1781664" id="330" name="Google Shape;33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34" y="2762450"/>
            <a:ext cx="7060815" cy="100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/>
          <p:nvPr/>
        </p:nvSpPr>
        <p:spPr>
          <a:xfrm>
            <a:off x="7757962" y="605129"/>
            <a:ext cx="4312771" cy="4227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(cont.)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Task 2</a:t>
            </a:r>
            <a:endParaRPr/>
          </a:p>
        </p:txBody>
      </p:sp>
      <p:pic>
        <p:nvPicPr>
          <p:cNvPr descr="page4image1784128" id="338" name="Google Shape;3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14325"/>
            <a:ext cx="6212293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/>
          <p:nvPr/>
        </p:nvSpPr>
        <p:spPr>
          <a:xfrm>
            <a:off x="7757962" y="1027906"/>
            <a:ext cx="4312771" cy="4227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(cont.)</a:t>
            </a:r>
            <a:endParaRPr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Tasks 3 and 4</a:t>
            </a:r>
            <a:endParaRPr/>
          </a:p>
        </p:txBody>
      </p:sp>
      <p:pic>
        <p:nvPicPr>
          <p:cNvPr descr="page4image1798240" id="347" name="Google Shape;34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22560"/>
            <a:ext cx="6106198" cy="179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0"/>
          <p:cNvSpPr/>
          <p:nvPr/>
        </p:nvSpPr>
        <p:spPr>
          <a:xfrm>
            <a:off x="7879229" y="1479299"/>
            <a:ext cx="4312771" cy="86926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(cont.)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Task 5</a:t>
            </a:r>
            <a:endParaRPr/>
          </a:p>
        </p:txBody>
      </p:sp>
      <p:pic>
        <p:nvPicPr>
          <p:cNvPr descr="page5image1790848" id="356" name="Google Shape;3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73691"/>
            <a:ext cx="6162888" cy="2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1"/>
          <p:cNvSpPr/>
          <p:nvPr/>
        </p:nvSpPr>
        <p:spPr>
          <a:xfrm>
            <a:off x="7815713" y="2358923"/>
            <a:ext cx="4312771" cy="4227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You Have Experience With (cont.)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Another Question You Might Ask: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courses can't I afford to miss or fail?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Generalizing This Question: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tasks can/can't be delayed without delaying the completion of the project?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(cont.)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Tasks</a:t>
            </a:r>
            <a:endParaRPr/>
          </a:p>
        </p:txBody>
      </p:sp>
      <p:pic>
        <p:nvPicPr>
          <p:cNvPr descr="page5image1785920" id="365" name="Google Shape;3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44" y="2348563"/>
            <a:ext cx="5145333" cy="4408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22" y="-22579"/>
            <a:ext cx="5784784" cy="688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the Critical Tasks</a:t>
            </a:r>
            <a:endParaRPr/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86628" y="1825625"/>
            <a:ext cx="57847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Process: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Start with the task with the latest completion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Work backwards and find the predecessor that has the latest end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Continue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Start with task 14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14 has two predecessors, 12 and 13, and 12 has the later end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12 has two predecessors, 9 and 10, and 10 has the later end time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descr="page6image1812128" id="373" name="Google Shape;37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6046" y="1758247"/>
            <a:ext cx="5765532" cy="496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(cont.)</a:t>
            </a:r>
            <a:endParaRPr/>
          </a:p>
        </p:txBody>
      </p:sp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Slack</a:t>
            </a:r>
            <a:endParaRPr/>
          </a:p>
        </p:txBody>
      </p:sp>
      <p:pic>
        <p:nvPicPr>
          <p:cNvPr descr="page7image1781888" id="380" name="Google Shape;38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739" y="1673133"/>
            <a:ext cx="5380522" cy="518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Automated Tools (cont.)</a:t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97055" y="14598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Consider Task 12: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red so is on the critical path (so can't slip)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isn't completed until day 23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Consider Task 9: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blue so is NOT on the critical path (so can slip)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isn't completed until day 14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black line representing slack is 5 long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page7image1804288" id="387" name="Google Shape;38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1814" y="3619099"/>
            <a:ext cx="7156808" cy="313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Shortcomings of the Naive Approach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Overview: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Units Matter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Task Details Matter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Task Dependencies Matter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Personnel Capabilities Matter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Units Matter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Effort (</a:t>
            </a:r>
            <a:r>
              <a:rPr i="1" lang="en-US"/>
              <a:t>E</a:t>
            </a:r>
            <a:r>
              <a:rPr lang="en-US"/>
              <a:t>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Measured in person-days or person-months (or even story points)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(</a:t>
            </a:r>
            <a:r>
              <a:rPr i="1" lang="en-US"/>
              <a:t>T</a:t>
            </a:r>
            <a:r>
              <a:rPr lang="en-US"/>
              <a:t>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Measured in days or months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Implication: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Thinking only about units, </a:t>
            </a:r>
            <a:r>
              <a:rPr i="1" lang="en-US"/>
              <a:t>T=E/N</a:t>
            </a:r>
            <a:r>
              <a:rPr lang="en-US"/>
              <a:t>, which means that </a:t>
            </a:r>
            <a:r>
              <a:rPr i="1" lang="en-US"/>
              <a:t>N</a:t>
            </a:r>
            <a:r>
              <a:rPr lang="en-US"/>
              <a:t> (i.e., </a:t>
            </a:r>
            <a:r>
              <a:rPr lang="en-US">
                <a:solidFill>
                  <a:srgbClr val="0070C0"/>
                </a:solidFill>
              </a:rPr>
              <a:t>the number of people</a:t>
            </a:r>
            <a:r>
              <a:rPr lang="en-US"/>
              <a:t> working on the project) matters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Details Matter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Property of Very Small Tasks: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can only be worked on by one person at a time (hence,  </a:t>
            </a:r>
            <a:r>
              <a:rPr i="1" lang="en-US"/>
              <a:t>T=E/N</a:t>
            </a:r>
            <a:r>
              <a:rPr lang="en-US"/>
              <a:t> only applies when </a:t>
            </a:r>
            <a:r>
              <a:rPr i="1" lang="en-US"/>
              <a:t>N=1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Property of Many Tasks: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Large values of </a:t>
            </a:r>
            <a:r>
              <a:rPr i="1" lang="en-US"/>
              <a:t>N</a:t>
            </a:r>
            <a:r>
              <a:rPr lang="en-US"/>
              <a:t> can make things worse (the Brooks’s Law)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Dependencies Matter</a:t>
            </a:r>
            <a:endParaRPr b="1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Sequential</a:t>
            </a:r>
            <a:r>
              <a:rPr lang="en-US"/>
              <a:t> Tasks: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completed </a:t>
            </a:r>
            <a:r>
              <a:rPr lang="en-US">
                <a:solidFill>
                  <a:srgbClr val="0070C0"/>
                </a:solidFill>
              </a:rPr>
              <a:t>in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Simultaneous</a:t>
            </a:r>
            <a:r>
              <a:rPr lang="en-US"/>
              <a:t>/</a:t>
            </a:r>
            <a:r>
              <a:rPr lang="en-US">
                <a:solidFill>
                  <a:srgbClr val="0070C0"/>
                </a:solidFill>
              </a:rPr>
              <a:t>Parallel</a:t>
            </a:r>
            <a:r>
              <a:rPr lang="en-US"/>
              <a:t> Tasks: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completed at the </a:t>
            </a:r>
            <a:r>
              <a:rPr lang="en-US">
                <a:solidFill>
                  <a:srgbClr val="0070C0"/>
                </a:solidFill>
              </a:rPr>
              <a:t>same time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Personnel Capabilities Matter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Observation: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 members of the team have different knowledge, skills, and abilities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Implications: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Personnel may make it </a:t>
            </a:r>
            <a:r>
              <a:rPr lang="en-US">
                <a:solidFill>
                  <a:srgbClr val="0070C0"/>
                </a:solidFill>
              </a:rPr>
              <a:t>impossible</a:t>
            </a:r>
            <a:r>
              <a:rPr lang="en-US"/>
              <a:t> to complete tasks </a:t>
            </a:r>
            <a:r>
              <a:rPr lang="en-US">
                <a:solidFill>
                  <a:srgbClr val="0070C0"/>
                </a:solidFill>
              </a:rPr>
              <a:t>in parallel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"person" is not a homogeneous thing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