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1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96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5819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86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85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98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59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9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0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2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6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0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3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3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1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42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Pipeline Bag-of-Words pentru CIFAR-10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Prezentare a aplicației C++ cu OpenCV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"/>
            <a:ext cx="9144000" cy="1143000"/>
          </a:xfrm>
        </p:spPr>
        <p:txBody>
          <a:bodyPr>
            <a:normAutofit/>
          </a:bodyPr>
          <a:lstStyle/>
          <a:p>
            <a:r>
              <a:rPr dirty="0"/>
              <a:t>Pasul 8: </a:t>
            </a:r>
            <a:r>
              <a:rPr dirty="0" err="1"/>
              <a:t>Asamblare</a:t>
            </a:r>
            <a:r>
              <a:rPr dirty="0"/>
              <a:t> </a:t>
            </a:r>
            <a:r>
              <a:rPr dirty="0" err="1"/>
              <a:t>matrice</a:t>
            </a:r>
            <a:r>
              <a:rPr dirty="0"/>
              <a:t> </a:t>
            </a:r>
            <a:r>
              <a:rPr dirty="0" err="1"/>
              <a:t>baza</a:t>
            </a:r>
            <a:r>
              <a:rPr dirty="0"/>
              <a:t> de date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" y="914400"/>
            <a:ext cx="859536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Concatenează</a:t>
            </a:r>
            <a:r>
              <a:rPr dirty="0"/>
              <a:t> </a:t>
            </a:r>
            <a:r>
              <a:rPr dirty="0" err="1"/>
              <a:t>histogramele</a:t>
            </a:r>
            <a:r>
              <a:rPr dirty="0"/>
              <a:t> </a:t>
            </a:r>
            <a:r>
              <a:rPr dirty="0" err="1"/>
              <a:t>într</a:t>
            </a:r>
            <a:r>
              <a:rPr dirty="0"/>
              <a:t>-o </a:t>
            </a:r>
            <a:r>
              <a:rPr dirty="0" err="1"/>
              <a:t>matrice</a:t>
            </a:r>
            <a:r>
              <a:rPr dirty="0"/>
              <a:t> DB.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/>
              <a:t>Reshape la </a:t>
            </a:r>
            <a:r>
              <a:rPr dirty="0" err="1"/>
              <a:t>rânduri</a:t>
            </a:r>
            <a:r>
              <a:rPr dirty="0"/>
              <a:t> cu reshape(1,1).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Folosește</a:t>
            </a:r>
            <a:r>
              <a:rPr dirty="0"/>
              <a:t> </a:t>
            </a:r>
            <a:r>
              <a:rPr dirty="0" err="1"/>
              <a:t>vconcat</a:t>
            </a:r>
            <a:r>
              <a:rPr dirty="0"/>
              <a:t>() </a:t>
            </a:r>
            <a:r>
              <a:rPr dirty="0" err="1"/>
              <a:t>pentru</a:t>
            </a:r>
            <a:r>
              <a:rPr dirty="0"/>
              <a:t> a </a:t>
            </a:r>
            <a:r>
              <a:rPr dirty="0" err="1"/>
              <a:t>uni</a:t>
            </a:r>
            <a:r>
              <a:rPr dirty="0"/>
              <a:t> </a:t>
            </a:r>
            <a:r>
              <a:rPr dirty="0" err="1"/>
              <a:t>rândurile</a:t>
            </a:r>
            <a:r>
              <a:rPr dirty="0"/>
              <a:t>.</a:t>
            </a:r>
          </a:p>
          <a:p>
            <a:endParaRPr dirty="0"/>
          </a:p>
          <a:p>
            <a:pPr algn="l">
              <a:defRPr sz="2000">
                <a:latin typeface="Courier New"/>
              </a:defRPr>
            </a:pPr>
            <a:r>
              <a:rPr dirty="0"/>
              <a:t>void </a:t>
            </a:r>
            <a:r>
              <a:rPr dirty="0" err="1"/>
              <a:t>assembleDatabase</a:t>
            </a:r>
            <a:r>
              <a:rPr dirty="0"/>
              <a:t>(const vector&lt;Mat&gt;&amp; </a:t>
            </a:r>
            <a:r>
              <a:rPr dirty="0" err="1"/>
              <a:t>bOWHists</a:t>
            </a:r>
            <a:r>
              <a:rPr dirty="0"/>
              <a:t>, Mat&amp; </a:t>
            </a:r>
            <a:r>
              <a:rPr dirty="0" err="1"/>
              <a:t>db</a:t>
            </a:r>
            <a:r>
              <a:rPr dirty="0"/>
              <a:t>) {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</a:t>
            </a:r>
            <a:r>
              <a:rPr dirty="0" err="1"/>
              <a:t>db</a:t>
            </a:r>
            <a:r>
              <a:rPr dirty="0"/>
              <a:t> = </a:t>
            </a:r>
            <a:r>
              <a:rPr dirty="0" err="1"/>
              <a:t>bOWHists</a:t>
            </a:r>
            <a:r>
              <a:rPr dirty="0"/>
              <a:t>[0].reshape(1,1);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for (int </a:t>
            </a:r>
            <a:r>
              <a:rPr dirty="0" err="1"/>
              <a:t>i</a:t>
            </a:r>
            <a:r>
              <a:rPr dirty="0"/>
              <a:t> = 1; </a:t>
            </a:r>
            <a:r>
              <a:rPr dirty="0" err="1"/>
              <a:t>i</a:t>
            </a:r>
            <a:r>
              <a:rPr dirty="0"/>
              <a:t> &lt; </a:t>
            </a:r>
            <a:r>
              <a:rPr dirty="0" err="1"/>
              <a:t>bOWHists.size</a:t>
            </a:r>
            <a:r>
              <a:rPr dirty="0"/>
              <a:t>(); ++</a:t>
            </a:r>
            <a:r>
              <a:rPr dirty="0" err="1"/>
              <a:t>i</a:t>
            </a:r>
            <a:r>
              <a:rPr dirty="0"/>
              <a:t>) {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    Mat row = </a:t>
            </a:r>
            <a:r>
              <a:rPr dirty="0" err="1"/>
              <a:t>bOWHists</a:t>
            </a:r>
            <a:r>
              <a:rPr dirty="0"/>
              <a:t>[</a:t>
            </a:r>
            <a:r>
              <a:rPr dirty="0" err="1"/>
              <a:t>i</a:t>
            </a:r>
            <a:r>
              <a:rPr dirty="0"/>
              <a:t>].reshape(1,1);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    </a:t>
            </a:r>
            <a:r>
              <a:rPr dirty="0" err="1"/>
              <a:t>vconcat</a:t>
            </a:r>
            <a:r>
              <a:rPr dirty="0"/>
              <a:t>(</a:t>
            </a:r>
            <a:r>
              <a:rPr dirty="0" err="1"/>
              <a:t>db</a:t>
            </a:r>
            <a:r>
              <a:rPr dirty="0"/>
              <a:t>, row, </a:t>
            </a:r>
            <a:r>
              <a:rPr dirty="0" err="1"/>
              <a:t>db</a:t>
            </a:r>
            <a:r>
              <a:rPr dirty="0"/>
              <a:t>);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}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7993"/>
            <a:ext cx="9144000" cy="1143000"/>
          </a:xfrm>
        </p:spPr>
        <p:txBody>
          <a:bodyPr>
            <a:normAutofit fontScale="90000"/>
          </a:bodyPr>
          <a:lstStyle/>
          <a:p>
            <a:r>
              <a:rPr dirty="0"/>
              <a:t>Pasul 9: </a:t>
            </a:r>
            <a:r>
              <a:rPr dirty="0" err="1"/>
              <a:t>Sortare</a:t>
            </a:r>
            <a:r>
              <a:rPr dirty="0"/>
              <a:t> </a:t>
            </a:r>
            <a:r>
              <a:rPr dirty="0" err="1"/>
              <a:t>după</a:t>
            </a:r>
            <a:r>
              <a:rPr dirty="0"/>
              <a:t> </a:t>
            </a:r>
            <a:r>
              <a:rPr dirty="0" err="1"/>
              <a:t>dominanța</a:t>
            </a:r>
            <a:r>
              <a:rPr dirty="0"/>
              <a:t> </a:t>
            </a:r>
            <a:r>
              <a:rPr dirty="0" err="1"/>
              <a:t>cuvântului</a:t>
            </a:r>
            <a:r>
              <a:rPr dirty="0"/>
              <a:t> </a:t>
            </a:r>
            <a:r>
              <a:rPr dirty="0" err="1"/>
              <a:t>vizual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74320" y="914400"/>
            <a:ext cx="8595360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Clasifică</a:t>
            </a:r>
            <a:r>
              <a:rPr dirty="0"/>
              <a:t> </a:t>
            </a:r>
            <a:r>
              <a:rPr dirty="0" err="1"/>
              <a:t>imaginile</a:t>
            </a:r>
            <a:r>
              <a:rPr dirty="0"/>
              <a:t> </a:t>
            </a:r>
            <a:r>
              <a:rPr dirty="0" err="1"/>
              <a:t>după</a:t>
            </a:r>
            <a:r>
              <a:rPr dirty="0"/>
              <a:t> </a:t>
            </a:r>
            <a:r>
              <a:rPr dirty="0" err="1"/>
              <a:t>cuvântul</a:t>
            </a:r>
            <a:r>
              <a:rPr dirty="0"/>
              <a:t> </a:t>
            </a:r>
            <a:r>
              <a:rPr dirty="0" err="1"/>
              <a:t>vizual</a:t>
            </a:r>
            <a:r>
              <a:rPr dirty="0"/>
              <a:t> cel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puternic</a:t>
            </a:r>
            <a:r>
              <a:rPr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Găsește</a:t>
            </a:r>
            <a:r>
              <a:rPr dirty="0"/>
              <a:t> index </a:t>
            </a:r>
            <a:r>
              <a:rPr dirty="0" err="1"/>
              <a:t>și</a:t>
            </a:r>
            <a:r>
              <a:rPr dirty="0"/>
              <a:t> </a:t>
            </a:r>
            <a:r>
              <a:rPr dirty="0" err="1"/>
              <a:t>valoare</a:t>
            </a:r>
            <a:r>
              <a:rPr dirty="0"/>
              <a:t> max cu </a:t>
            </a:r>
            <a:r>
              <a:rPr dirty="0" err="1"/>
              <a:t>minMaxLoc</a:t>
            </a:r>
            <a:r>
              <a:rPr dirty="0"/>
              <a:t>().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Sortează</a:t>
            </a:r>
            <a:r>
              <a:rPr dirty="0"/>
              <a:t> </a:t>
            </a:r>
            <a:r>
              <a:rPr dirty="0" err="1"/>
              <a:t>după</a:t>
            </a:r>
            <a:r>
              <a:rPr dirty="0"/>
              <a:t> index (</a:t>
            </a:r>
            <a:r>
              <a:rPr dirty="0" err="1"/>
              <a:t>asc</a:t>
            </a:r>
            <a:r>
              <a:rPr dirty="0"/>
              <a:t>) </a:t>
            </a:r>
            <a:r>
              <a:rPr dirty="0" err="1"/>
              <a:t>și</a:t>
            </a:r>
            <a:r>
              <a:rPr dirty="0"/>
              <a:t> </a:t>
            </a:r>
            <a:r>
              <a:rPr dirty="0" err="1"/>
              <a:t>intensitate</a:t>
            </a:r>
            <a:r>
              <a:rPr dirty="0"/>
              <a:t> (desc).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Salvează</a:t>
            </a:r>
            <a:r>
              <a:rPr dirty="0"/>
              <a:t> </a:t>
            </a:r>
            <a:r>
              <a:rPr dirty="0" err="1"/>
              <a:t>imaginile</a:t>
            </a:r>
            <a:r>
              <a:rPr dirty="0"/>
              <a:t> </a:t>
            </a:r>
            <a:r>
              <a:rPr dirty="0" err="1"/>
              <a:t>în</a:t>
            </a:r>
            <a:r>
              <a:rPr dirty="0"/>
              <a:t> '</a:t>
            </a:r>
            <a:r>
              <a:rPr dirty="0" err="1"/>
              <a:t>sorted_images</a:t>
            </a:r>
            <a:r>
              <a:rPr dirty="0"/>
              <a:t>/</a:t>
            </a:r>
            <a:r>
              <a:rPr dirty="0" err="1"/>
              <a:t>word_X</a:t>
            </a:r>
            <a:r>
              <a:rPr dirty="0"/>
              <a:t>'.</a:t>
            </a:r>
          </a:p>
          <a:p>
            <a:endParaRPr dirty="0"/>
          </a:p>
          <a:p>
            <a:pPr algn="l">
              <a:defRPr sz="2000">
                <a:latin typeface="Courier New"/>
              </a:defRPr>
            </a:pPr>
            <a:r>
              <a:rPr sz="1600" dirty="0"/>
              <a:t>bool </a:t>
            </a:r>
            <a:r>
              <a:rPr sz="1600" dirty="0" err="1"/>
              <a:t>sortByVisualWord</a:t>
            </a:r>
            <a:r>
              <a:rPr sz="1600" dirty="0"/>
              <a:t>(const Mat&amp; </a:t>
            </a:r>
            <a:r>
              <a:rPr sz="1600" dirty="0" err="1"/>
              <a:t>db</a:t>
            </a:r>
            <a:r>
              <a:rPr sz="1600" dirty="0"/>
              <a:t>, const vector&lt;Mat&gt;&amp; </a:t>
            </a:r>
            <a:r>
              <a:rPr sz="1600" dirty="0" err="1"/>
              <a:t>bOWHists</a:t>
            </a:r>
            <a:r>
              <a:rPr sz="1600" dirty="0"/>
              <a:t>, const vector&lt;Mat&gt;&amp; </a:t>
            </a:r>
            <a:r>
              <a:rPr sz="1600" dirty="0" err="1"/>
              <a:t>colorImgs</a:t>
            </a:r>
            <a:r>
              <a:rPr sz="1600" dirty="0"/>
              <a:t>) {</a:t>
            </a:r>
          </a:p>
          <a:p>
            <a:pPr algn="l">
              <a:defRPr sz="2000">
                <a:latin typeface="Courier New"/>
              </a:defRPr>
            </a:pPr>
            <a:r>
              <a:rPr sz="1600" dirty="0"/>
              <a:t>    struct Info {int word, </a:t>
            </a:r>
            <a:r>
              <a:rPr sz="1600" dirty="0" err="1"/>
              <a:t>idx</a:t>
            </a:r>
            <a:r>
              <a:rPr sz="1600" dirty="0"/>
              <a:t>; float weight;};</a:t>
            </a:r>
          </a:p>
          <a:p>
            <a:pPr algn="l">
              <a:defRPr sz="2000">
                <a:latin typeface="Courier New"/>
              </a:defRPr>
            </a:pPr>
            <a:r>
              <a:rPr sz="1600" dirty="0"/>
              <a:t>    vector&lt;Info&gt; info;</a:t>
            </a:r>
          </a:p>
          <a:p>
            <a:pPr algn="l">
              <a:defRPr sz="2000">
                <a:latin typeface="Courier New"/>
              </a:defRPr>
            </a:pPr>
            <a:r>
              <a:rPr sz="1600" dirty="0"/>
              <a:t>    for (int </a:t>
            </a:r>
            <a:r>
              <a:rPr sz="1600" dirty="0" err="1"/>
              <a:t>i</a:t>
            </a:r>
            <a:r>
              <a:rPr sz="1600" dirty="0"/>
              <a:t> = 0; </a:t>
            </a:r>
            <a:r>
              <a:rPr sz="1600" dirty="0" err="1"/>
              <a:t>i</a:t>
            </a:r>
            <a:r>
              <a:rPr sz="1600" dirty="0"/>
              <a:t> &lt; </a:t>
            </a:r>
            <a:r>
              <a:rPr sz="1600" dirty="0" err="1"/>
              <a:t>db.rows</a:t>
            </a:r>
            <a:r>
              <a:rPr sz="1600" dirty="0"/>
              <a:t>; ++</a:t>
            </a:r>
            <a:r>
              <a:rPr sz="1600" dirty="0" err="1"/>
              <a:t>i</a:t>
            </a:r>
            <a:r>
              <a:rPr sz="1600" dirty="0"/>
              <a:t>) {</a:t>
            </a:r>
          </a:p>
          <a:p>
            <a:pPr algn="l">
              <a:defRPr sz="2000">
                <a:latin typeface="Courier New"/>
              </a:defRPr>
            </a:pPr>
            <a:r>
              <a:rPr sz="1600" dirty="0"/>
              <a:t>        Point ml; double mv;</a:t>
            </a:r>
          </a:p>
          <a:p>
            <a:pPr algn="l">
              <a:defRPr sz="2000">
                <a:latin typeface="Courier New"/>
              </a:defRPr>
            </a:pPr>
            <a:r>
              <a:rPr sz="1600" dirty="0"/>
              <a:t>        </a:t>
            </a:r>
            <a:r>
              <a:rPr sz="1600" dirty="0" err="1"/>
              <a:t>minMaxLoc</a:t>
            </a:r>
            <a:r>
              <a:rPr sz="1600" dirty="0"/>
              <a:t>(</a:t>
            </a:r>
            <a:r>
              <a:rPr sz="1600" dirty="0" err="1"/>
              <a:t>bOWHists</a:t>
            </a:r>
            <a:r>
              <a:rPr sz="1600" dirty="0"/>
              <a:t>[</a:t>
            </a:r>
            <a:r>
              <a:rPr sz="1600" dirty="0" err="1"/>
              <a:t>i</a:t>
            </a:r>
            <a:r>
              <a:rPr sz="1600" dirty="0"/>
              <a:t>], </a:t>
            </a:r>
            <a:r>
              <a:rPr sz="1600" dirty="0" err="1"/>
              <a:t>nullptr</a:t>
            </a:r>
            <a:r>
              <a:rPr sz="1600" dirty="0"/>
              <a:t>, &amp;mv, </a:t>
            </a:r>
            <a:r>
              <a:rPr sz="1600" dirty="0" err="1"/>
              <a:t>nullptr</a:t>
            </a:r>
            <a:r>
              <a:rPr sz="1600" dirty="0"/>
              <a:t>, &amp;ml);</a:t>
            </a:r>
          </a:p>
          <a:p>
            <a:pPr algn="l">
              <a:defRPr sz="2000">
                <a:latin typeface="Courier New"/>
              </a:defRPr>
            </a:pPr>
            <a:r>
              <a:rPr sz="1600" dirty="0"/>
              <a:t>        </a:t>
            </a:r>
            <a:r>
              <a:rPr sz="1600" dirty="0" err="1"/>
              <a:t>info.push_back</a:t>
            </a:r>
            <a:r>
              <a:rPr sz="1600" dirty="0"/>
              <a:t>({</a:t>
            </a:r>
            <a:r>
              <a:rPr sz="1600" dirty="0" err="1"/>
              <a:t>ml.x</a:t>
            </a:r>
            <a:r>
              <a:rPr sz="1600" dirty="0"/>
              <a:t>, </a:t>
            </a:r>
            <a:r>
              <a:rPr sz="1600" dirty="0" err="1"/>
              <a:t>i</a:t>
            </a:r>
            <a:r>
              <a:rPr sz="1600" dirty="0"/>
              <a:t>, (float)mv});</a:t>
            </a:r>
          </a:p>
          <a:p>
            <a:pPr algn="l">
              <a:defRPr sz="2000">
                <a:latin typeface="Courier New"/>
              </a:defRPr>
            </a:pPr>
            <a:r>
              <a:rPr sz="1600" dirty="0"/>
              <a:t>    }</a:t>
            </a:r>
          </a:p>
          <a:p>
            <a:pPr algn="l">
              <a:defRPr sz="2000">
                <a:latin typeface="Courier New"/>
              </a:defRPr>
            </a:pPr>
            <a:r>
              <a:rPr sz="1600" dirty="0"/>
              <a:t>    sort(</a:t>
            </a:r>
            <a:r>
              <a:rPr sz="1600" dirty="0" err="1"/>
              <a:t>info.begin</a:t>
            </a:r>
            <a:r>
              <a:rPr sz="1600" dirty="0"/>
              <a:t>(), </a:t>
            </a:r>
            <a:r>
              <a:rPr sz="1600" dirty="0" err="1"/>
              <a:t>info.end</a:t>
            </a:r>
            <a:r>
              <a:rPr sz="1600" dirty="0"/>
              <a:t>(), [](const </a:t>
            </a:r>
            <a:r>
              <a:rPr sz="1600" dirty="0" err="1"/>
              <a:t>Info&amp;a,const</a:t>
            </a:r>
            <a:r>
              <a:rPr sz="1600" dirty="0"/>
              <a:t> </a:t>
            </a:r>
            <a:r>
              <a:rPr sz="1600" dirty="0" err="1"/>
              <a:t>Info&amp;b</a:t>
            </a:r>
            <a:r>
              <a:rPr sz="1600" dirty="0"/>
              <a:t>){</a:t>
            </a:r>
          </a:p>
          <a:p>
            <a:pPr algn="l">
              <a:defRPr sz="2000">
                <a:latin typeface="Courier New"/>
              </a:defRPr>
            </a:pPr>
            <a:r>
              <a:rPr sz="1600" dirty="0"/>
              <a:t>        if(</a:t>
            </a:r>
            <a:r>
              <a:rPr sz="1600" dirty="0" err="1"/>
              <a:t>a.word</a:t>
            </a:r>
            <a:r>
              <a:rPr sz="1600" dirty="0"/>
              <a:t>!=</a:t>
            </a:r>
            <a:r>
              <a:rPr sz="1600" dirty="0" err="1"/>
              <a:t>b.word</a:t>
            </a:r>
            <a:r>
              <a:rPr sz="1600" dirty="0"/>
              <a:t>) return </a:t>
            </a:r>
            <a:r>
              <a:rPr sz="1600" dirty="0" err="1"/>
              <a:t>a.word</a:t>
            </a:r>
            <a:r>
              <a:rPr sz="1600" dirty="0"/>
              <a:t>&lt;</a:t>
            </a:r>
            <a:r>
              <a:rPr sz="1600" dirty="0" err="1"/>
              <a:t>b.word</a:t>
            </a:r>
            <a:r>
              <a:rPr sz="1600" dirty="0"/>
              <a:t>;</a:t>
            </a:r>
          </a:p>
          <a:p>
            <a:pPr algn="l">
              <a:defRPr sz="2000">
                <a:latin typeface="Courier New"/>
              </a:defRPr>
            </a:pPr>
            <a:r>
              <a:rPr sz="1600" dirty="0"/>
              <a:t>        return </a:t>
            </a:r>
            <a:r>
              <a:rPr sz="1600" dirty="0" err="1"/>
              <a:t>a.weight</a:t>
            </a:r>
            <a:r>
              <a:rPr sz="1600" dirty="0"/>
              <a:t>&gt;</a:t>
            </a:r>
            <a:r>
              <a:rPr sz="1600" dirty="0" err="1"/>
              <a:t>b.weight</a:t>
            </a:r>
            <a:r>
              <a:rPr sz="1600" dirty="0"/>
              <a:t>;</a:t>
            </a:r>
          </a:p>
          <a:p>
            <a:pPr algn="l">
              <a:defRPr sz="2000">
                <a:latin typeface="Courier New"/>
              </a:defRPr>
            </a:pPr>
            <a:r>
              <a:rPr sz="1600" dirty="0"/>
              <a:t>    });</a:t>
            </a:r>
          </a:p>
          <a:p>
            <a:pPr algn="l">
              <a:defRPr sz="2000">
                <a:latin typeface="Courier New"/>
              </a:defRPr>
            </a:pPr>
            <a:r>
              <a:rPr sz="1600" dirty="0"/>
              <a:t>    return true;</a:t>
            </a:r>
          </a:p>
          <a:p>
            <a:pPr algn="l">
              <a:defRPr sz="2000">
                <a:latin typeface="Courier New"/>
              </a:defRPr>
            </a:pPr>
            <a:r>
              <a:rPr sz="1600" dirty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C7BBB-06D1-4267-20D1-8643ADF50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1EBB-975A-F0E3-DAF0-88AF45A1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993"/>
            <a:ext cx="9144000" cy="1143000"/>
          </a:xfrm>
        </p:spPr>
        <p:txBody>
          <a:bodyPr>
            <a:normAutofit/>
          </a:bodyPr>
          <a:lstStyle/>
          <a:p>
            <a:r>
              <a:rPr lang="it-IT" dirty="0"/>
              <a:t>Pasul 10: Antrenare clasificator SVM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40CD0-989E-FEDD-7D21-BECF18BE14B8}"/>
              </a:ext>
            </a:extLst>
          </p:cNvPr>
          <p:cNvSpPr txBox="1"/>
          <p:nvPr/>
        </p:nvSpPr>
        <p:spPr>
          <a:xfrm>
            <a:off x="274320" y="914400"/>
            <a:ext cx="859536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lang="ro-RO" dirty="0"/>
              <a:t>Transformăm histogramele BoW într-o matrice de antrenament.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lang="ro-RO" dirty="0"/>
              <a:t>Antrenăm un SVM cu kernel RBF folosind etichetele cunoscute din setul CIFAR-10.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lang="ro-RO" dirty="0"/>
              <a:t>Modelul învăță relația între distribuția vizuală și clasa obiectului.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endParaRPr dirty="0"/>
          </a:p>
          <a:p>
            <a:pPr algn="l">
              <a:defRPr sz="2000">
                <a:latin typeface="Courier New"/>
              </a:defRPr>
            </a:pPr>
            <a:r>
              <a:rPr lang="ro-RO" sz="1600" dirty="0"/>
              <a:t>Ptr&lt;SVM&gt; trainClassifier(const Mat&amp; db, const vector&lt;int&gt;&amp; labels)</a:t>
            </a:r>
          </a:p>
          <a:p>
            <a:pPr algn="l">
              <a:defRPr sz="2000">
                <a:latin typeface="Courier New"/>
              </a:defRPr>
            </a:pPr>
            <a:r>
              <a:rPr lang="ro-RO" sz="1600" dirty="0"/>
              <a:t>{</a:t>
            </a:r>
          </a:p>
          <a:p>
            <a:pPr algn="l">
              <a:defRPr sz="2000">
                <a:latin typeface="Courier New"/>
              </a:defRPr>
            </a:pPr>
            <a:r>
              <a:rPr lang="ro-RO" sz="1600" dirty="0"/>
              <a:t>    Mat trainLabels = Mat(labels).reshape(1, (int)labels.size());</a:t>
            </a:r>
          </a:p>
          <a:p>
            <a:pPr algn="l">
              <a:defRPr sz="2000">
                <a:latin typeface="Courier New"/>
              </a:defRPr>
            </a:pPr>
            <a:r>
              <a:rPr lang="ro-RO" sz="1600" dirty="0"/>
              <a:t>    Ptr&lt;SVM&gt; svm = SVM::create();</a:t>
            </a:r>
          </a:p>
          <a:p>
            <a:pPr algn="l">
              <a:defRPr sz="2000">
                <a:latin typeface="Courier New"/>
              </a:defRPr>
            </a:pPr>
            <a:r>
              <a:rPr lang="ro-RO" sz="1600" dirty="0"/>
              <a:t>    svm-&gt;setType(SVM::C_SVC);</a:t>
            </a:r>
          </a:p>
          <a:p>
            <a:pPr algn="l">
              <a:defRPr sz="2000">
                <a:latin typeface="Courier New"/>
              </a:defRPr>
            </a:pPr>
            <a:r>
              <a:rPr lang="ro-RO" sz="1600" dirty="0"/>
              <a:t>    svm-&gt;setKernel(SVM::RBF);</a:t>
            </a:r>
          </a:p>
          <a:p>
            <a:pPr algn="l">
              <a:defRPr sz="2000">
                <a:latin typeface="Courier New"/>
              </a:defRPr>
            </a:pPr>
            <a:r>
              <a:rPr lang="ro-RO" sz="1600" dirty="0"/>
              <a:t>    svm-&gt;setTermCriteria(TermCriteria(TermCriteria::MAX_ITER, 1000, 1e-6));</a:t>
            </a:r>
          </a:p>
          <a:p>
            <a:pPr algn="l">
              <a:defRPr sz="2000">
                <a:latin typeface="Courier New"/>
              </a:defRPr>
            </a:pPr>
            <a:r>
              <a:rPr lang="ro-RO" sz="1600" dirty="0"/>
              <a:t>    svm-&gt;train(db, ROW_SAMPLE, trainLabels);</a:t>
            </a:r>
          </a:p>
          <a:p>
            <a:pPr algn="l">
              <a:defRPr sz="2000">
                <a:latin typeface="Courier New"/>
              </a:defRPr>
            </a:pPr>
            <a:r>
              <a:rPr lang="ro-RO" sz="1600" dirty="0"/>
              <a:t>    cout &lt;&lt; "SVM trained on BoW histograms\n";</a:t>
            </a:r>
          </a:p>
          <a:p>
            <a:pPr algn="l">
              <a:defRPr sz="2000">
                <a:latin typeface="Courier New"/>
              </a:defRPr>
            </a:pPr>
            <a:r>
              <a:rPr lang="ro-RO" sz="1600" dirty="0"/>
              <a:t>    return svm;</a:t>
            </a:r>
          </a:p>
          <a:p>
            <a:pPr algn="l">
              <a:defRPr sz="2000">
                <a:latin typeface="Courier New"/>
              </a:defRPr>
            </a:pPr>
            <a:r>
              <a:rPr lang="ro-RO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479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8641A-F3A7-4FDE-B2A0-9E75E04C4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FC79D-31F9-DC42-DE96-7F584B67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993"/>
            <a:ext cx="9144000" cy="1143000"/>
          </a:xfrm>
        </p:spPr>
        <p:txBody>
          <a:bodyPr>
            <a:noAutofit/>
          </a:bodyPr>
          <a:lstStyle/>
          <a:p>
            <a:r>
              <a:rPr lang="ro-RO" sz="3200" dirty="0"/>
              <a:t>Pasul 11: Calcul histograme BoW pentru setul nou</a:t>
            </a:r>
            <a:endParaRPr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7188D-F478-D2A0-7B81-B607028CA229}"/>
              </a:ext>
            </a:extLst>
          </p:cNvPr>
          <p:cNvSpPr txBox="1"/>
          <p:nvPr/>
        </p:nvSpPr>
        <p:spPr>
          <a:xfrm>
            <a:off x="274320" y="914400"/>
            <a:ext cx="859536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lang="ro-RO" dirty="0"/>
              <a:t>Aplicăm aceiași pași (gri, SIFT, BoW) pe un set de imagini necunoscute.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lang="ro-RO" dirty="0"/>
              <a:t>Folosim vocabularul și extractorul BoW deja construite.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lang="ro-RO" dirty="0"/>
              <a:t>Rezultatul: histograme comparabile cu cele din setul de antrenament.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endParaRPr lang="ro-RO" dirty="0"/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bool groupByPrediction(const vector&lt;Mat&gt;&amp; colorImgs,</a:t>
            </a:r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    const vector&lt;Mat&gt;&amp; bOWHists,</a:t>
            </a:r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    Ptr&lt;SVM&gt;&amp; svm)</a:t>
            </a:r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{</a:t>
            </a:r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    const string outDir = "predicted_sorted";</a:t>
            </a:r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    if (!makeDir(outDir)) return false;</a:t>
            </a:r>
          </a:p>
          <a:p>
            <a:pPr algn="l">
              <a:defRPr sz="2000">
                <a:latin typeface="Courier New"/>
              </a:defRPr>
            </a:pPr>
            <a:endParaRPr lang="ro-RO" sz="1400" dirty="0"/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    for (size_t i = 0; i &lt; bOWHists.size(); ++i) {</a:t>
            </a:r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        Mat sample = bOWHists[i].reshape(1, 1);</a:t>
            </a:r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        int pred = (int)svm-&gt;predict(sample);</a:t>
            </a:r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        string dir = outDir + "/" + LABEL_NAMES[pred];</a:t>
            </a:r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        if (!makeDir(dir)) return false;</a:t>
            </a:r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        char buf[64];</a:t>
            </a:r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        snprintf(buf, sizeof(buf), "img_%04zu.png", i);</a:t>
            </a:r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        imwrite(dir + "/" + buf, colorImgs[i]);</a:t>
            </a:r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    }</a:t>
            </a:r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    cout &lt;&lt; "Saved images sorted by predicted class under '" &lt;&lt; outDir &lt;&lt; "'\n";</a:t>
            </a:r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 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3505811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EDEBF-6769-F822-7475-2B27A0BDD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3E62-F5E9-2D50-F382-30D11553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993"/>
            <a:ext cx="9144000" cy="1143000"/>
          </a:xfrm>
        </p:spPr>
        <p:txBody>
          <a:bodyPr>
            <a:noAutofit/>
          </a:bodyPr>
          <a:lstStyle/>
          <a:p>
            <a:r>
              <a:rPr lang="it-IT" sz="3200" dirty="0"/>
              <a:t>Pasul 12: Predicție și grupare după clasă</a:t>
            </a:r>
            <a:endParaRPr lang="ro-RO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0323B-E96B-8F38-11EF-07A4032135A3}"/>
              </a:ext>
            </a:extLst>
          </p:cNvPr>
          <p:cNvSpPr txBox="1"/>
          <p:nvPr/>
        </p:nvSpPr>
        <p:spPr>
          <a:xfrm>
            <a:off x="274320" y="914400"/>
            <a:ext cx="859536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ro-RO" dirty="0"/>
              <a:t>Pentru fiecare histogramă din setul nou: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  <a:defRPr sz="2000"/>
            </a:pPr>
            <a:r>
              <a:rPr lang="ro-RO" dirty="0"/>
              <a:t>aplicăm </a:t>
            </a:r>
            <a:r>
              <a:rPr lang="en-US" dirty="0" err="1"/>
              <a:t>svm</a:t>
            </a:r>
            <a:r>
              <a:rPr lang="en-US" dirty="0"/>
              <a:t>-&gt;predict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2000"/>
            </a:pPr>
            <a:r>
              <a:rPr lang="ro-RO" dirty="0"/>
              <a:t>obținem clasa prezisă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  <a:defRPr sz="2000"/>
            </a:pPr>
            <a:r>
              <a:rPr lang="ro-RO" dirty="0"/>
              <a:t>salvăm imaginea în folderul corespunzător clasei prezise</a:t>
            </a:r>
            <a:endParaRPr lang="en-US" dirty="0"/>
          </a:p>
          <a:p>
            <a:pPr algn="l">
              <a:defRPr sz="2000"/>
            </a:pPr>
            <a:endParaRPr lang="en-US" sz="1400" dirty="0"/>
          </a:p>
          <a:p>
            <a:pPr algn="l">
              <a:defRPr sz="2000"/>
            </a:pPr>
            <a:r>
              <a:rPr lang="ro-RO" sz="1400" dirty="0"/>
              <a:t>bool groupByPrediction(const vector&lt;Mat&gt;&amp; colorImgs,</a:t>
            </a:r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    const vector&lt;Mat&gt;&amp; bOWHists,</a:t>
            </a:r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    Ptr&lt;SVM&gt;&amp; svm)</a:t>
            </a:r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{</a:t>
            </a:r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    const string outDir = "predicted_sorted";</a:t>
            </a:r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    if (!makeDir(outDir)) return false;</a:t>
            </a:r>
          </a:p>
          <a:p>
            <a:pPr algn="l">
              <a:defRPr sz="2000">
                <a:latin typeface="Courier New"/>
              </a:defRPr>
            </a:pPr>
            <a:endParaRPr lang="ro-RO" sz="1400" dirty="0"/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    for (size_t i = 0; i &lt; bOWHists.size(); ++i) {</a:t>
            </a:r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        Mat sample = bOWHists[i].reshape(1, 1);</a:t>
            </a:r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        int pred = (int)svm-&gt;predict(sample);</a:t>
            </a:r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        string dir = outDir + "/" + LABEL_NAMES[pred];</a:t>
            </a:r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        if (!makeDir(dir)) return false;</a:t>
            </a:r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        char buf[64];</a:t>
            </a:r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        snprintf(buf, sizeof(buf), "img_%04zu.png", i);</a:t>
            </a:r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        imwrite(dir + "/" + buf, colorImgs[i]);</a:t>
            </a:r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    }</a:t>
            </a:r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    cout &lt;&lt; "Saved images sorted by predicted class under '" &lt;&lt; outDir &lt;&lt; "'\n";</a:t>
            </a:r>
          </a:p>
          <a:p>
            <a:pPr algn="l">
              <a:defRPr sz="2000">
                <a:latin typeface="Courier New"/>
              </a:defRPr>
            </a:pPr>
            <a:r>
              <a:rPr lang="ro-RO" sz="1400" dirty="0"/>
              <a:t> 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702952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B9F52-701D-615F-8581-6F5B267FB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E049-6B97-F463-21E8-D89209E3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7399"/>
            <a:ext cx="9144000" cy="1143000"/>
          </a:xfrm>
        </p:spPr>
        <p:txBody>
          <a:bodyPr>
            <a:noAutofit/>
          </a:bodyPr>
          <a:lstStyle/>
          <a:p>
            <a:r>
              <a:rPr lang="en-US" sz="7200" dirty="0" err="1"/>
              <a:t>Multumesc</a:t>
            </a:r>
            <a:r>
              <a:rPr lang="en-US" sz="7200" dirty="0"/>
              <a:t>!</a:t>
            </a:r>
            <a:endParaRPr sz="7200" dirty="0"/>
          </a:p>
        </p:txBody>
      </p:sp>
      <p:pic>
        <p:nvPicPr>
          <p:cNvPr id="1030" name="Picture 6" descr="Dancing Banana GIFs | Tenor">
            <a:extLst>
              <a:ext uri="{FF2B5EF4-FFF2-40B4-BE49-F238E27FC236}">
                <a16:creationId xmlns:a16="http://schemas.microsoft.com/office/drawing/2014/main" id="{D7B27A46-EDEB-92BD-27D0-6101428A9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3772054"/>
            <a:ext cx="20955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74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0"/>
            <a:ext cx="7765322" cy="970450"/>
          </a:xfrm>
        </p:spPr>
        <p:txBody>
          <a:bodyPr/>
          <a:lstStyle/>
          <a:p>
            <a:r>
              <a:rPr dirty="0"/>
              <a:t>Schema Pipeline-</a:t>
            </a:r>
            <a:r>
              <a:rPr dirty="0" err="1"/>
              <a:t>ului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5466"/>
            <a:ext cx="8323006" cy="5860524"/>
          </a:xfrm>
        </p:spPr>
        <p:txBody>
          <a:bodyPr>
            <a:noAutofit/>
          </a:bodyPr>
          <a:lstStyle/>
          <a:p>
            <a:pPr algn="l">
              <a:defRPr sz="1800"/>
            </a:pPr>
            <a:r>
              <a:rPr sz="2400" dirty="0"/>
              <a:t>Pasul 1: </a:t>
            </a:r>
            <a:r>
              <a:rPr sz="2400" dirty="0" err="1"/>
              <a:t>Încărcare</a:t>
            </a:r>
            <a:r>
              <a:rPr sz="2400" dirty="0"/>
              <a:t> batch CIFAR-10</a:t>
            </a:r>
          </a:p>
          <a:p>
            <a:pPr algn="l">
              <a:defRPr sz="1800"/>
            </a:pPr>
            <a:r>
              <a:rPr sz="2400" dirty="0"/>
              <a:t>Pasul 2: </a:t>
            </a:r>
            <a:r>
              <a:rPr sz="2400" dirty="0" err="1"/>
              <a:t>Sortare</a:t>
            </a:r>
            <a:r>
              <a:rPr sz="2400" dirty="0"/>
              <a:t> </a:t>
            </a:r>
            <a:r>
              <a:rPr sz="2400" dirty="0" err="1"/>
              <a:t>după</a:t>
            </a:r>
            <a:r>
              <a:rPr sz="2400" dirty="0"/>
              <a:t> </a:t>
            </a:r>
            <a:r>
              <a:rPr sz="2400" dirty="0" err="1"/>
              <a:t>etichete</a:t>
            </a:r>
            <a:endParaRPr lang="en-US" sz="2400" dirty="0"/>
          </a:p>
          <a:p>
            <a:pPr algn="l">
              <a:defRPr sz="1800"/>
            </a:pPr>
            <a:r>
              <a:rPr sz="2400" dirty="0"/>
              <a:t>Pasul 3: </a:t>
            </a:r>
            <a:r>
              <a:rPr sz="2400" dirty="0" err="1"/>
              <a:t>Conversie</a:t>
            </a:r>
            <a:r>
              <a:rPr sz="2400" dirty="0"/>
              <a:t> </a:t>
            </a:r>
            <a:r>
              <a:rPr sz="2400" dirty="0" err="1"/>
              <a:t>în</a:t>
            </a:r>
            <a:r>
              <a:rPr sz="2400" dirty="0"/>
              <a:t> </a:t>
            </a:r>
            <a:r>
              <a:rPr sz="2400" dirty="0" err="1"/>
              <a:t>tonuri</a:t>
            </a:r>
            <a:r>
              <a:rPr sz="2400" dirty="0"/>
              <a:t> de </a:t>
            </a:r>
            <a:r>
              <a:rPr sz="2400" dirty="0" err="1"/>
              <a:t>gri</a:t>
            </a:r>
            <a:endParaRPr sz="2400" dirty="0"/>
          </a:p>
          <a:p>
            <a:pPr algn="l">
              <a:defRPr sz="1800"/>
            </a:pPr>
            <a:r>
              <a:rPr sz="2400" dirty="0"/>
              <a:t>Pasul 4: </a:t>
            </a:r>
            <a:r>
              <a:rPr sz="2400" dirty="0" err="1"/>
              <a:t>Extracție</a:t>
            </a:r>
            <a:r>
              <a:rPr sz="2400" dirty="0"/>
              <a:t> </a:t>
            </a:r>
            <a:r>
              <a:rPr sz="2400" dirty="0" err="1"/>
              <a:t>descriitori</a:t>
            </a:r>
            <a:r>
              <a:rPr sz="2400" dirty="0"/>
              <a:t> SIFT</a:t>
            </a:r>
          </a:p>
          <a:p>
            <a:pPr algn="l">
              <a:defRPr sz="1800"/>
            </a:pPr>
            <a:r>
              <a:rPr sz="2400" dirty="0"/>
              <a:t>Pasul 5: </a:t>
            </a:r>
            <a:r>
              <a:rPr sz="2400" dirty="0" err="1"/>
              <a:t>Construire</a:t>
            </a:r>
            <a:r>
              <a:rPr sz="2400" dirty="0"/>
              <a:t> vocabular </a:t>
            </a:r>
            <a:r>
              <a:rPr sz="2400" dirty="0" err="1"/>
              <a:t>vizual</a:t>
            </a:r>
            <a:endParaRPr sz="2400" dirty="0"/>
          </a:p>
          <a:p>
            <a:pPr algn="l">
              <a:defRPr sz="1800"/>
            </a:pPr>
            <a:r>
              <a:rPr sz="2400" dirty="0"/>
              <a:t>Pasul 6: </a:t>
            </a:r>
            <a:r>
              <a:rPr sz="2400" dirty="0" err="1"/>
              <a:t>Inițializare</a:t>
            </a:r>
            <a:r>
              <a:rPr sz="2400" dirty="0"/>
              <a:t> extractor </a:t>
            </a:r>
            <a:r>
              <a:rPr sz="2400" dirty="0" err="1"/>
              <a:t>BoW</a:t>
            </a:r>
            <a:endParaRPr sz="2400" dirty="0"/>
          </a:p>
          <a:p>
            <a:pPr algn="l">
              <a:defRPr sz="1800"/>
            </a:pPr>
            <a:r>
              <a:rPr sz="2400" dirty="0"/>
              <a:t>Pasul 7: </a:t>
            </a:r>
            <a:r>
              <a:rPr sz="2400" dirty="0" err="1"/>
              <a:t>Calcul</a:t>
            </a:r>
            <a:r>
              <a:rPr sz="2400" dirty="0"/>
              <a:t> </a:t>
            </a:r>
            <a:r>
              <a:rPr sz="2400" dirty="0" err="1"/>
              <a:t>histograme</a:t>
            </a:r>
            <a:r>
              <a:rPr sz="2400" dirty="0"/>
              <a:t> </a:t>
            </a:r>
            <a:r>
              <a:rPr sz="2400" dirty="0" err="1"/>
              <a:t>BoW</a:t>
            </a:r>
            <a:endParaRPr sz="2400" dirty="0"/>
          </a:p>
          <a:p>
            <a:pPr algn="l">
              <a:defRPr sz="1800"/>
            </a:pPr>
            <a:r>
              <a:rPr sz="2400" dirty="0"/>
              <a:t>Pasul 8: </a:t>
            </a:r>
            <a:r>
              <a:rPr sz="2400" dirty="0" err="1"/>
              <a:t>Asamblare</a:t>
            </a:r>
            <a:r>
              <a:rPr sz="2400" dirty="0"/>
              <a:t> </a:t>
            </a:r>
            <a:r>
              <a:rPr sz="2400" dirty="0" err="1"/>
              <a:t>matrice</a:t>
            </a:r>
            <a:r>
              <a:rPr sz="2400" dirty="0"/>
              <a:t> </a:t>
            </a:r>
            <a:r>
              <a:rPr sz="2400" dirty="0" err="1"/>
              <a:t>baza</a:t>
            </a:r>
            <a:r>
              <a:rPr sz="2400" dirty="0"/>
              <a:t> de date</a:t>
            </a:r>
          </a:p>
          <a:p>
            <a:pPr algn="l">
              <a:defRPr sz="1800"/>
            </a:pPr>
            <a:r>
              <a:rPr sz="2400" dirty="0"/>
              <a:t>Pasul 9: </a:t>
            </a:r>
            <a:r>
              <a:rPr sz="2400" dirty="0" err="1"/>
              <a:t>Sortare</a:t>
            </a:r>
            <a:r>
              <a:rPr sz="2400" dirty="0"/>
              <a:t> </a:t>
            </a:r>
            <a:r>
              <a:rPr sz="2400" dirty="0" err="1"/>
              <a:t>după</a:t>
            </a:r>
            <a:r>
              <a:rPr sz="2400" dirty="0"/>
              <a:t> </a:t>
            </a:r>
            <a:r>
              <a:rPr sz="2400" dirty="0" err="1"/>
              <a:t>dominanța</a:t>
            </a:r>
            <a:r>
              <a:rPr sz="2400" dirty="0"/>
              <a:t> </a:t>
            </a:r>
            <a:r>
              <a:rPr sz="2400" dirty="0" err="1"/>
              <a:t>cuvântului</a:t>
            </a:r>
            <a:r>
              <a:rPr sz="2400" dirty="0"/>
              <a:t> </a:t>
            </a:r>
            <a:r>
              <a:rPr sz="2400" dirty="0" err="1"/>
              <a:t>vizual</a:t>
            </a:r>
            <a:endParaRPr lang="en-US" sz="2400" dirty="0"/>
          </a:p>
          <a:p>
            <a:pPr algn="l">
              <a:defRPr sz="1800"/>
            </a:pPr>
            <a:r>
              <a:rPr lang="en-US" sz="2400" dirty="0"/>
              <a:t>Pasul 10: </a:t>
            </a:r>
            <a:r>
              <a:rPr lang="en-US" sz="2400" dirty="0" err="1"/>
              <a:t>Antrenare</a:t>
            </a:r>
            <a:r>
              <a:rPr lang="en-US" sz="2400" dirty="0"/>
              <a:t> </a:t>
            </a:r>
            <a:r>
              <a:rPr lang="en-US" sz="2400" dirty="0" err="1"/>
              <a:t>clasificator</a:t>
            </a:r>
            <a:r>
              <a:rPr lang="en-US" sz="2400" dirty="0"/>
              <a:t> </a:t>
            </a:r>
          </a:p>
          <a:p>
            <a:pPr algn="l">
              <a:defRPr sz="1800"/>
            </a:pPr>
            <a:r>
              <a:rPr lang="en-US" sz="2400" dirty="0"/>
              <a:t>Pasul 11: </a:t>
            </a:r>
            <a:r>
              <a:rPr lang="en-US" sz="2400" dirty="0" err="1"/>
              <a:t>Calcul</a:t>
            </a:r>
            <a:r>
              <a:rPr lang="en-US" sz="2400" dirty="0"/>
              <a:t> </a:t>
            </a:r>
            <a:r>
              <a:rPr lang="en-US" sz="2400" dirty="0" err="1"/>
              <a:t>histograme</a:t>
            </a:r>
            <a:r>
              <a:rPr lang="en-US" sz="2400" dirty="0"/>
              <a:t> </a:t>
            </a:r>
            <a:r>
              <a:rPr lang="en-US" sz="2400" dirty="0" err="1"/>
              <a:t>BoW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setul</a:t>
            </a:r>
            <a:r>
              <a:rPr lang="en-US" sz="2400" dirty="0"/>
              <a:t> nou </a:t>
            </a:r>
          </a:p>
          <a:p>
            <a:pPr algn="l">
              <a:defRPr sz="1800"/>
            </a:pPr>
            <a:r>
              <a:rPr lang="en-US" sz="2400" dirty="0"/>
              <a:t>Pasul 12: </a:t>
            </a:r>
            <a:r>
              <a:rPr lang="en-US" sz="2400" dirty="0" err="1"/>
              <a:t>Predicție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grupare</a:t>
            </a:r>
            <a:r>
              <a:rPr lang="en-US" sz="2400" dirty="0"/>
              <a:t> </a:t>
            </a:r>
            <a:r>
              <a:rPr lang="en-US" sz="2400" dirty="0" err="1"/>
              <a:t>după</a:t>
            </a:r>
            <a:r>
              <a:rPr lang="en-US" sz="2400" dirty="0"/>
              <a:t> </a:t>
            </a:r>
            <a:r>
              <a:rPr lang="en-US" sz="2400" dirty="0" err="1"/>
              <a:t>clasă</a:t>
            </a:r>
            <a:endParaRPr lang="en-US" sz="2400" dirty="0"/>
          </a:p>
          <a:p>
            <a:pPr algn="l">
              <a:defRPr sz="1800"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0"/>
            <a:ext cx="7765322" cy="970450"/>
          </a:xfrm>
        </p:spPr>
        <p:txBody>
          <a:bodyPr/>
          <a:lstStyle/>
          <a:p>
            <a:r>
              <a:rPr dirty="0"/>
              <a:t>Pasul 1: </a:t>
            </a:r>
            <a:r>
              <a:rPr dirty="0" err="1"/>
              <a:t>Încărcare</a:t>
            </a:r>
            <a:r>
              <a:rPr dirty="0"/>
              <a:t> batch CIFAR-10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" y="609601"/>
            <a:ext cx="8595360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Citește</a:t>
            </a:r>
            <a:r>
              <a:rPr dirty="0"/>
              <a:t> </a:t>
            </a:r>
            <a:r>
              <a:rPr dirty="0" err="1"/>
              <a:t>fișierul</a:t>
            </a:r>
            <a:r>
              <a:rPr dirty="0"/>
              <a:t> </a:t>
            </a:r>
            <a:r>
              <a:rPr dirty="0" err="1"/>
              <a:t>binar</a:t>
            </a:r>
            <a:r>
              <a:rPr dirty="0"/>
              <a:t> CIFAR-10.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Deschide</a:t>
            </a:r>
            <a:r>
              <a:rPr dirty="0"/>
              <a:t> </a:t>
            </a:r>
            <a:r>
              <a:rPr dirty="0" err="1"/>
              <a:t>fișierul</a:t>
            </a:r>
            <a:r>
              <a:rPr dirty="0"/>
              <a:t> </a:t>
            </a:r>
            <a:r>
              <a:rPr dirty="0" err="1"/>
              <a:t>în</a:t>
            </a:r>
            <a:r>
              <a:rPr dirty="0"/>
              <a:t> mod </a:t>
            </a:r>
            <a:r>
              <a:rPr dirty="0" err="1"/>
              <a:t>binar</a:t>
            </a:r>
            <a:r>
              <a:rPr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Citește</a:t>
            </a:r>
            <a:r>
              <a:rPr dirty="0"/>
              <a:t> </a:t>
            </a:r>
            <a:r>
              <a:rPr dirty="0" err="1"/>
              <a:t>eticheta</a:t>
            </a:r>
            <a:r>
              <a:rPr dirty="0"/>
              <a:t> </a:t>
            </a:r>
            <a:r>
              <a:rPr dirty="0" err="1"/>
              <a:t>și</a:t>
            </a:r>
            <a:r>
              <a:rPr dirty="0"/>
              <a:t> 3072 </a:t>
            </a:r>
            <a:r>
              <a:rPr dirty="0" err="1"/>
              <a:t>octeți</a:t>
            </a:r>
            <a:r>
              <a:rPr dirty="0"/>
              <a:t> de imagine </a:t>
            </a:r>
            <a:r>
              <a:rPr dirty="0" err="1"/>
              <a:t>pentru</a:t>
            </a:r>
            <a:r>
              <a:rPr dirty="0"/>
              <a:t> </a:t>
            </a:r>
            <a:r>
              <a:rPr dirty="0" err="1"/>
              <a:t>fiecare</a:t>
            </a:r>
            <a:r>
              <a:rPr dirty="0"/>
              <a:t> </a:t>
            </a:r>
            <a:r>
              <a:rPr dirty="0" err="1"/>
              <a:t>înregistrare</a:t>
            </a:r>
            <a:r>
              <a:rPr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Construiește</a:t>
            </a:r>
            <a:r>
              <a:rPr dirty="0"/>
              <a:t> </a:t>
            </a:r>
            <a:r>
              <a:rPr dirty="0" err="1"/>
              <a:t>matricea</a:t>
            </a:r>
            <a:r>
              <a:rPr dirty="0"/>
              <a:t> BGR 32×32.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Stochează</a:t>
            </a:r>
            <a:r>
              <a:rPr dirty="0"/>
              <a:t> </a:t>
            </a:r>
            <a:r>
              <a:rPr dirty="0" err="1"/>
              <a:t>imaginile</a:t>
            </a:r>
            <a:r>
              <a:rPr dirty="0"/>
              <a:t> </a:t>
            </a:r>
            <a:r>
              <a:rPr dirty="0" err="1"/>
              <a:t>și</a:t>
            </a:r>
            <a:r>
              <a:rPr dirty="0"/>
              <a:t> </a:t>
            </a:r>
            <a:r>
              <a:rPr dirty="0" err="1"/>
              <a:t>etichetele</a:t>
            </a:r>
            <a:r>
              <a:rPr dirty="0"/>
              <a:t> </a:t>
            </a:r>
            <a:r>
              <a:rPr dirty="0" err="1"/>
              <a:t>în</a:t>
            </a:r>
            <a:r>
              <a:rPr dirty="0"/>
              <a:t> </a:t>
            </a:r>
            <a:r>
              <a:rPr dirty="0" err="1"/>
              <a:t>vectori</a:t>
            </a:r>
            <a:r>
              <a:rPr dirty="0"/>
              <a:t>.</a:t>
            </a:r>
          </a:p>
          <a:p>
            <a:endParaRPr dirty="0"/>
          </a:p>
          <a:p>
            <a:pPr algn="l">
              <a:defRPr sz="2000">
                <a:latin typeface="Courier New"/>
              </a:defRPr>
            </a:pPr>
            <a:r>
              <a:rPr sz="1600" dirty="0"/>
              <a:t>bool loadCIFAR10Batch(const string&amp; filename, vector&lt;Mat&gt;&amp; images, vector&lt;int&gt;&amp; labels) {</a:t>
            </a:r>
          </a:p>
          <a:p>
            <a:pPr algn="l">
              <a:defRPr sz="2000">
                <a:latin typeface="Courier New"/>
              </a:defRPr>
            </a:pPr>
            <a:r>
              <a:rPr sz="1600" dirty="0"/>
              <a:t>    const int SZ = 3072, H = 32, W = 32, N = 10000;</a:t>
            </a:r>
          </a:p>
          <a:p>
            <a:pPr algn="l">
              <a:defRPr sz="2000">
                <a:latin typeface="Courier New"/>
              </a:defRPr>
            </a:pPr>
            <a:r>
              <a:rPr sz="1600" dirty="0"/>
              <a:t>    </a:t>
            </a:r>
            <a:r>
              <a:rPr sz="1600" dirty="0" err="1"/>
              <a:t>ifstream</a:t>
            </a:r>
            <a:r>
              <a:rPr sz="1600" dirty="0"/>
              <a:t> file(filename, </a:t>
            </a:r>
            <a:r>
              <a:rPr sz="1600" dirty="0" err="1"/>
              <a:t>ios</a:t>
            </a:r>
            <a:r>
              <a:rPr sz="1600" dirty="0"/>
              <a:t>::binary);</a:t>
            </a:r>
          </a:p>
          <a:p>
            <a:pPr algn="l">
              <a:defRPr sz="2000">
                <a:latin typeface="Courier New"/>
              </a:defRPr>
            </a:pPr>
            <a:r>
              <a:rPr sz="1600" dirty="0"/>
              <a:t>    if (!file) return false;</a:t>
            </a:r>
          </a:p>
          <a:p>
            <a:pPr algn="l">
              <a:defRPr sz="2000">
                <a:latin typeface="Courier New"/>
              </a:defRPr>
            </a:pPr>
            <a:r>
              <a:rPr sz="1600" dirty="0"/>
              <a:t>    vector&lt;uint8_t&gt; </a:t>
            </a:r>
            <a:r>
              <a:rPr sz="1600" dirty="0" err="1"/>
              <a:t>buf</a:t>
            </a:r>
            <a:r>
              <a:rPr sz="1600" dirty="0"/>
              <a:t>(SZ);</a:t>
            </a:r>
          </a:p>
          <a:p>
            <a:pPr algn="l">
              <a:defRPr sz="2000">
                <a:latin typeface="Courier New"/>
              </a:defRPr>
            </a:pPr>
            <a:r>
              <a:rPr sz="1600" dirty="0"/>
              <a:t>    for (int </a:t>
            </a:r>
            <a:r>
              <a:rPr sz="1600" dirty="0" err="1"/>
              <a:t>i</a:t>
            </a:r>
            <a:r>
              <a:rPr sz="1600" dirty="0"/>
              <a:t> = 0; </a:t>
            </a:r>
            <a:r>
              <a:rPr sz="1600" dirty="0" err="1"/>
              <a:t>i</a:t>
            </a:r>
            <a:r>
              <a:rPr sz="1600" dirty="0"/>
              <a:t> &lt; N; ++</a:t>
            </a:r>
            <a:r>
              <a:rPr sz="1600" dirty="0" err="1"/>
              <a:t>i</a:t>
            </a:r>
            <a:r>
              <a:rPr sz="1600" dirty="0"/>
              <a:t>) {</a:t>
            </a:r>
          </a:p>
          <a:p>
            <a:pPr algn="l">
              <a:defRPr sz="2000">
                <a:latin typeface="Courier New"/>
              </a:defRPr>
            </a:pPr>
            <a:r>
              <a:rPr sz="1600" dirty="0"/>
              <a:t>        uint8_t l; </a:t>
            </a:r>
            <a:r>
              <a:rPr sz="1600" dirty="0" err="1"/>
              <a:t>file.read</a:t>
            </a:r>
            <a:r>
              <a:rPr sz="1600" dirty="0"/>
              <a:t>((char*)&amp;l,1); </a:t>
            </a:r>
            <a:r>
              <a:rPr sz="1600" dirty="0" err="1"/>
              <a:t>labels.push_back</a:t>
            </a:r>
            <a:r>
              <a:rPr sz="1600" dirty="0"/>
              <a:t>(l);</a:t>
            </a:r>
          </a:p>
          <a:p>
            <a:pPr algn="l">
              <a:defRPr sz="2000">
                <a:latin typeface="Courier New"/>
              </a:defRPr>
            </a:pPr>
            <a:r>
              <a:rPr sz="1600" dirty="0"/>
              <a:t>        </a:t>
            </a:r>
            <a:r>
              <a:rPr sz="1600" dirty="0" err="1"/>
              <a:t>file.read</a:t>
            </a:r>
            <a:r>
              <a:rPr sz="1600" dirty="0"/>
              <a:t>((char*)</a:t>
            </a:r>
            <a:r>
              <a:rPr sz="1600" dirty="0" err="1"/>
              <a:t>buf.data</a:t>
            </a:r>
            <a:r>
              <a:rPr sz="1600" dirty="0"/>
              <a:t>(), SZ);</a:t>
            </a:r>
          </a:p>
          <a:p>
            <a:pPr algn="l">
              <a:defRPr sz="2000">
                <a:latin typeface="Courier New"/>
              </a:defRPr>
            </a:pPr>
            <a:r>
              <a:rPr sz="1600" dirty="0"/>
              <a:t>        Mat </a:t>
            </a:r>
            <a:r>
              <a:rPr sz="1600" dirty="0" err="1"/>
              <a:t>img</a:t>
            </a:r>
            <a:r>
              <a:rPr sz="1600" dirty="0"/>
              <a:t>(H, W, CV_8UC3);</a:t>
            </a:r>
          </a:p>
          <a:p>
            <a:pPr algn="l">
              <a:defRPr sz="2000">
                <a:latin typeface="Courier New"/>
              </a:defRPr>
            </a:pPr>
            <a:r>
              <a:rPr sz="1600" dirty="0"/>
              <a:t>        // </a:t>
            </a:r>
            <a:r>
              <a:rPr sz="1600" dirty="0" err="1"/>
              <a:t>conversie</a:t>
            </a:r>
            <a:r>
              <a:rPr sz="1600" dirty="0"/>
              <a:t> buffer-&gt;</a:t>
            </a:r>
            <a:r>
              <a:rPr sz="1600" dirty="0" err="1"/>
              <a:t>img</a:t>
            </a:r>
            <a:r>
              <a:rPr sz="1600" dirty="0"/>
              <a:t>...</a:t>
            </a:r>
          </a:p>
          <a:p>
            <a:pPr algn="l">
              <a:defRPr sz="2000">
                <a:latin typeface="Courier New"/>
              </a:defRPr>
            </a:pPr>
            <a:r>
              <a:rPr sz="1600" dirty="0"/>
              <a:t>        </a:t>
            </a:r>
            <a:r>
              <a:rPr sz="1600" dirty="0" err="1"/>
              <a:t>images.push_back</a:t>
            </a:r>
            <a:r>
              <a:rPr sz="1600" dirty="0"/>
              <a:t>(</a:t>
            </a:r>
            <a:r>
              <a:rPr sz="1600" dirty="0" err="1"/>
              <a:t>img</a:t>
            </a:r>
            <a:r>
              <a:rPr sz="1600" dirty="0"/>
              <a:t>);</a:t>
            </a:r>
          </a:p>
          <a:p>
            <a:pPr algn="l">
              <a:defRPr sz="2000">
                <a:latin typeface="Courier New"/>
              </a:defRPr>
            </a:pPr>
            <a:r>
              <a:rPr sz="1600" dirty="0"/>
              <a:t>    }</a:t>
            </a:r>
          </a:p>
          <a:p>
            <a:pPr algn="l">
              <a:defRPr sz="2000">
                <a:latin typeface="Courier New"/>
              </a:defRPr>
            </a:pPr>
            <a:r>
              <a:rPr sz="1600" dirty="0"/>
              <a:t>    return true;</a:t>
            </a:r>
          </a:p>
          <a:p>
            <a:pPr algn="l">
              <a:defRPr sz="2000">
                <a:latin typeface="Courier New"/>
              </a:defRPr>
            </a:pPr>
            <a:r>
              <a:rPr sz="1600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6218"/>
            <a:ext cx="9143999" cy="1108102"/>
          </a:xfrm>
        </p:spPr>
        <p:txBody>
          <a:bodyPr/>
          <a:lstStyle/>
          <a:p>
            <a:r>
              <a:rPr dirty="0"/>
              <a:t>Pasul 2: </a:t>
            </a:r>
            <a:r>
              <a:rPr dirty="0" err="1"/>
              <a:t>Sortare</a:t>
            </a:r>
            <a:r>
              <a:rPr dirty="0"/>
              <a:t> </a:t>
            </a:r>
            <a:r>
              <a:rPr dirty="0" err="1"/>
              <a:t>după</a:t>
            </a:r>
            <a:r>
              <a:rPr dirty="0"/>
              <a:t> </a:t>
            </a:r>
            <a:r>
              <a:rPr dirty="0" err="1"/>
              <a:t>etichete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74320" y="914400"/>
            <a:ext cx="8595360" cy="5760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Reordonează</a:t>
            </a:r>
            <a:r>
              <a:rPr dirty="0"/>
              <a:t> </a:t>
            </a:r>
            <a:r>
              <a:rPr dirty="0" err="1"/>
              <a:t>imaginile</a:t>
            </a:r>
            <a:r>
              <a:rPr dirty="0"/>
              <a:t> </a:t>
            </a:r>
            <a:r>
              <a:rPr dirty="0" err="1"/>
              <a:t>și</a:t>
            </a:r>
            <a:r>
              <a:rPr dirty="0"/>
              <a:t> </a:t>
            </a:r>
            <a:r>
              <a:rPr dirty="0" err="1"/>
              <a:t>etichetele</a:t>
            </a:r>
            <a:r>
              <a:rPr dirty="0"/>
              <a:t> ascendent </a:t>
            </a:r>
            <a:r>
              <a:rPr dirty="0" err="1"/>
              <a:t>după</a:t>
            </a:r>
            <a:r>
              <a:rPr dirty="0"/>
              <a:t> </a:t>
            </a:r>
            <a:r>
              <a:rPr dirty="0" err="1"/>
              <a:t>etichetă</a:t>
            </a:r>
            <a:r>
              <a:rPr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Crează</a:t>
            </a:r>
            <a:r>
              <a:rPr dirty="0"/>
              <a:t> un vector de </a:t>
            </a:r>
            <a:r>
              <a:rPr dirty="0" err="1"/>
              <a:t>indici</a:t>
            </a:r>
            <a:r>
              <a:rPr dirty="0"/>
              <a:t> [0…N-1].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Sortează</a:t>
            </a:r>
            <a:r>
              <a:rPr dirty="0"/>
              <a:t> </a:t>
            </a:r>
            <a:r>
              <a:rPr dirty="0" err="1"/>
              <a:t>indicii</a:t>
            </a:r>
            <a:r>
              <a:rPr dirty="0"/>
              <a:t> </a:t>
            </a:r>
            <a:r>
              <a:rPr dirty="0" err="1"/>
              <a:t>în</a:t>
            </a:r>
            <a:r>
              <a:rPr dirty="0"/>
              <a:t> </a:t>
            </a:r>
            <a:r>
              <a:rPr dirty="0" err="1"/>
              <a:t>funcție</a:t>
            </a:r>
            <a:r>
              <a:rPr dirty="0"/>
              <a:t> de </a:t>
            </a:r>
            <a:r>
              <a:rPr dirty="0" err="1"/>
              <a:t>valorile</a:t>
            </a:r>
            <a:r>
              <a:rPr dirty="0"/>
              <a:t> din labels.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Reconstruiește</a:t>
            </a:r>
            <a:r>
              <a:rPr dirty="0"/>
              <a:t> </a:t>
            </a:r>
            <a:r>
              <a:rPr dirty="0" err="1"/>
              <a:t>vectorii</a:t>
            </a:r>
            <a:r>
              <a:rPr dirty="0"/>
              <a:t> images </a:t>
            </a:r>
            <a:r>
              <a:rPr dirty="0" err="1"/>
              <a:t>și</a:t>
            </a:r>
            <a:r>
              <a:rPr dirty="0"/>
              <a:t> labels </a:t>
            </a:r>
            <a:r>
              <a:rPr dirty="0" err="1"/>
              <a:t>în</a:t>
            </a:r>
            <a:r>
              <a:rPr dirty="0"/>
              <a:t> </a:t>
            </a:r>
            <a:r>
              <a:rPr dirty="0" err="1"/>
              <a:t>ordinea</a:t>
            </a:r>
            <a:r>
              <a:rPr dirty="0"/>
              <a:t> </a:t>
            </a:r>
            <a:r>
              <a:rPr dirty="0" err="1"/>
              <a:t>sortată</a:t>
            </a:r>
            <a:r>
              <a:rPr dirty="0"/>
              <a:t>.</a:t>
            </a:r>
          </a:p>
          <a:p>
            <a:endParaRPr dirty="0"/>
          </a:p>
          <a:p>
            <a:pPr algn="l">
              <a:defRPr sz="2000">
                <a:latin typeface="Courier New"/>
              </a:defRPr>
            </a:pPr>
            <a:r>
              <a:rPr dirty="0"/>
              <a:t>void </a:t>
            </a:r>
            <a:r>
              <a:rPr dirty="0" err="1"/>
              <a:t>sortDatasetByLabels</a:t>
            </a:r>
            <a:r>
              <a:rPr dirty="0"/>
              <a:t>(vector&lt;Mat&gt;&amp; images, vector&lt;int&gt;&amp; labels) {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vector&lt;int&gt; </a:t>
            </a:r>
            <a:r>
              <a:rPr dirty="0" err="1"/>
              <a:t>idx</a:t>
            </a:r>
            <a:r>
              <a:rPr dirty="0"/>
              <a:t>(</a:t>
            </a:r>
            <a:r>
              <a:rPr dirty="0" err="1"/>
              <a:t>images.size</a:t>
            </a:r>
            <a:r>
              <a:rPr dirty="0"/>
              <a:t>());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iota(</a:t>
            </a:r>
            <a:r>
              <a:rPr dirty="0" err="1"/>
              <a:t>idx.begin</a:t>
            </a:r>
            <a:r>
              <a:rPr dirty="0"/>
              <a:t>(), </a:t>
            </a:r>
            <a:r>
              <a:rPr dirty="0" err="1"/>
              <a:t>idx.end</a:t>
            </a:r>
            <a:r>
              <a:rPr dirty="0"/>
              <a:t>(), 0);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sort(</a:t>
            </a:r>
            <a:r>
              <a:rPr dirty="0" err="1"/>
              <a:t>idx.begin</a:t>
            </a:r>
            <a:r>
              <a:rPr dirty="0"/>
              <a:t>(), </a:t>
            </a:r>
            <a:r>
              <a:rPr dirty="0" err="1"/>
              <a:t>idx.end</a:t>
            </a:r>
            <a:r>
              <a:rPr dirty="0"/>
              <a:t>(), [&amp;](int a, int b){ return labels[a] &lt; labels[b]; });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vector&lt;Mat&gt; </a:t>
            </a:r>
            <a:r>
              <a:rPr dirty="0" err="1"/>
              <a:t>sortedImgs</a:t>
            </a:r>
            <a:r>
              <a:rPr dirty="0"/>
              <a:t>; vector&lt;int&gt; </a:t>
            </a:r>
            <a:r>
              <a:rPr dirty="0" err="1"/>
              <a:t>sortedLbls</a:t>
            </a:r>
            <a:r>
              <a:rPr dirty="0"/>
              <a:t>;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for (int </a:t>
            </a:r>
            <a:r>
              <a:rPr dirty="0" err="1"/>
              <a:t>i</a:t>
            </a:r>
            <a:r>
              <a:rPr dirty="0"/>
              <a:t> : </a:t>
            </a:r>
            <a:r>
              <a:rPr dirty="0" err="1"/>
              <a:t>idx</a:t>
            </a:r>
            <a:r>
              <a:rPr dirty="0"/>
              <a:t>) { </a:t>
            </a:r>
            <a:r>
              <a:rPr dirty="0" err="1"/>
              <a:t>sortedImgs.push_back</a:t>
            </a:r>
            <a:r>
              <a:rPr dirty="0"/>
              <a:t>(images[</a:t>
            </a:r>
            <a:r>
              <a:rPr dirty="0" err="1"/>
              <a:t>i</a:t>
            </a:r>
            <a:r>
              <a:rPr dirty="0"/>
              <a:t>]); </a:t>
            </a:r>
            <a:r>
              <a:rPr dirty="0" err="1"/>
              <a:t>sortedLbls.push_back</a:t>
            </a:r>
            <a:r>
              <a:rPr dirty="0"/>
              <a:t>(labels[</a:t>
            </a:r>
            <a:r>
              <a:rPr dirty="0" err="1"/>
              <a:t>i</a:t>
            </a:r>
            <a:r>
              <a:rPr dirty="0"/>
              <a:t>]); }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</a:t>
            </a:r>
            <a:r>
              <a:rPr dirty="0" err="1"/>
              <a:t>images.swap</a:t>
            </a:r>
            <a:r>
              <a:rPr dirty="0"/>
              <a:t>(</a:t>
            </a:r>
            <a:r>
              <a:rPr dirty="0" err="1"/>
              <a:t>sortedImgs</a:t>
            </a:r>
            <a:r>
              <a:rPr dirty="0"/>
              <a:t>); </a:t>
            </a:r>
            <a:r>
              <a:rPr dirty="0" err="1"/>
              <a:t>labels.swap</a:t>
            </a:r>
            <a:r>
              <a:rPr dirty="0"/>
              <a:t>(</a:t>
            </a:r>
            <a:r>
              <a:rPr dirty="0" err="1"/>
              <a:t>sortedLbls</a:t>
            </a:r>
            <a:r>
              <a:rPr dirty="0"/>
              <a:t>);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124375"/>
            <a:ext cx="7765322" cy="970450"/>
          </a:xfrm>
        </p:spPr>
        <p:txBody>
          <a:bodyPr/>
          <a:lstStyle/>
          <a:p>
            <a:r>
              <a:rPr dirty="0"/>
              <a:t>Pasul 3: </a:t>
            </a:r>
            <a:r>
              <a:rPr dirty="0" err="1"/>
              <a:t>Conversie</a:t>
            </a:r>
            <a:r>
              <a:rPr dirty="0"/>
              <a:t> </a:t>
            </a:r>
            <a:r>
              <a:rPr dirty="0" err="1"/>
              <a:t>în</a:t>
            </a:r>
            <a:r>
              <a:rPr dirty="0"/>
              <a:t> </a:t>
            </a:r>
            <a:r>
              <a:rPr dirty="0" err="1"/>
              <a:t>tonuri</a:t>
            </a:r>
            <a:r>
              <a:rPr dirty="0"/>
              <a:t> de </a:t>
            </a:r>
            <a:r>
              <a:rPr dirty="0" err="1"/>
              <a:t>gri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74320" y="914400"/>
            <a:ext cx="859536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Transformă</a:t>
            </a:r>
            <a:r>
              <a:rPr dirty="0"/>
              <a:t> </a:t>
            </a:r>
            <a:r>
              <a:rPr dirty="0" err="1"/>
              <a:t>fiecare</a:t>
            </a:r>
            <a:r>
              <a:rPr dirty="0"/>
              <a:t> imagine BGR </a:t>
            </a:r>
            <a:r>
              <a:rPr dirty="0" err="1"/>
              <a:t>în</a:t>
            </a:r>
            <a:r>
              <a:rPr dirty="0"/>
              <a:t> </a:t>
            </a:r>
            <a:r>
              <a:rPr dirty="0" err="1"/>
              <a:t>tonuri</a:t>
            </a:r>
            <a:r>
              <a:rPr dirty="0"/>
              <a:t> de </a:t>
            </a:r>
            <a:r>
              <a:rPr dirty="0" err="1"/>
              <a:t>gri</a:t>
            </a:r>
            <a:r>
              <a:rPr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Folosește</a:t>
            </a:r>
            <a:r>
              <a:rPr dirty="0"/>
              <a:t> </a:t>
            </a:r>
            <a:r>
              <a:rPr dirty="0" err="1"/>
              <a:t>cvtColor</a:t>
            </a:r>
            <a:r>
              <a:rPr dirty="0"/>
              <a:t>() cu COLOR_BGR2GRAY.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Stochează</a:t>
            </a:r>
            <a:r>
              <a:rPr dirty="0"/>
              <a:t> </a:t>
            </a:r>
            <a:r>
              <a:rPr dirty="0" err="1"/>
              <a:t>imaginile</a:t>
            </a:r>
            <a:r>
              <a:rPr dirty="0"/>
              <a:t> </a:t>
            </a:r>
            <a:r>
              <a:rPr dirty="0" err="1"/>
              <a:t>gri</a:t>
            </a:r>
            <a:r>
              <a:rPr dirty="0"/>
              <a:t> </a:t>
            </a:r>
            <a:r>
              <a:rPr dirty="0" err="1"/>
              <a:t>pentru</a:t>
            </a:r>
            <a:r>
              <a:rPr dirty="0"/>
              <a:t> </a:t>
            </a:r>
            <a:r>
              <a:rPr dirty="0" err="1"/>
              <a:t>detecția</a:t>
            </a:r>
            <a:r>
              <a:rPr dirty="0"/>
              <a:t> </a:t>
            </a:r>
            <a:r>
              <a:rPr dirty="0" err="1"/>
              <a:t>caracteristicilor</a:t>
            </a:r>
            <a:r>
              <a:rPr dirty="0"/>
              <a:t>.</a:t>
            </a:r>
          </a:p>
          <a:p>
            <a:endParaRPr dirty="0"/>
          </a:p>
          <a:p>
            <a:pPr algn="l">
              <a:defRPr sz="2000">
                <a:latin typeface="Courier New"/>
              </a:defRPr>
            </a:pPr>
            <a:r>
              <a:rPr dirty="0"/>
              <a:t>void </a:t>
            </a:r>
            <a:r>
              <a:rPr dirty="0" err="1"/>
              <a:t>convertToGrayscale</a:t>
            </a:r>
            <a:r>
              <a:rPr dirty="0"/>
              <a:t>(const vector&lt;Mat&gt;&amp; </a:t>
            </a:r>
            <a:r>
              <a:rPr dirty="0" err="1"/>
              <a:t>colorImgs</a:t>
            </a:r>
            <a:r>
              <a:rPr dirty="0"/>
              <a:t>, vector&lt;Mat&gt;&amp; </a:t>
            </a:r>
            <a:r>
              <a:rPr dirty="0" err="1"/>
              <a:t>grayImgs</a:t>
            </a:r>
            <a:r>
              <a:rPr dirty="0"/>
              <a:t>) {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for (auto&amp; </a:t>
            </a:r>
            <a:r>
              <a:rPr dirty="0" err="1"/>
              <a:t>img</a:t>
            </a:r>
            <a:r>
              <a:rPr dirty="0"/>
              <a:t> : </a:t>
            </a:r>
            <a:r>
              <a:rPr dirty="0" err="1"/>
              <a:t>colorImgs</a:t>
            </a:r>
            <a:r>
              <a:rPr dirty="0"/>
              <a:t>) {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    Mat g; </a:t>
            </a:r>
            <a:r>
              <a:rPr dirty="0" err="1"/>
              <a:t>cvtColor</a:t>
            </a:r>
            <a:r>
              <a:rPr dirty="0"/>
              <a:t>(</a:t>
            </a:r>
            <a:r>
              <a:rPr dirty="0" err="1"/>
              <a:t>img</a:t>
            </a:r>
            <a:r>
              <a:rPr dirty="0"/>
              <a:t>, g, COLOR_BGR2GRAY);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    </a:t>
            </a:r>
            <a:r>
              <a:rPr dirty="0" err="1"/>
              <a:t>grayImgs.push_back</a:t>
            </a:r>
            <a:r>
              <a:rPr dirty="0"/>
              <a:t>(g);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}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9832"/>
            <a:ext cx="7765322" cy="970450"/>
          </a:xfrm>
        </p:spPr>
        <p:txBody>
          <a:bodyPr/>
          <a:lstStyle/>
          <a:p>
            <a:r>
              <a:rPr dirty="0"/>
              <a:t>Pasul 4: </a:t>
            </a:r>
            <a:r>
              <a:rPr dirty="0" err="1"/>
              <a:t>Extracție</a:t>
            </a:r>
            <a:r>
              <a:rPr dirty="0"/>
              <a:t> </a:t>
            </a:r>
            <a:r>
              <a:rPr dirty="0" err="1"/>
              <a:t>descriitori</a:t>
            </a:r>
            <a:r>
              <a:rPr dirty="0"/>
              <a:t> SIFT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" y="914400"/>
            <a:ext cx="859536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Detectează</a:t>
            </a:r>
            <a:r>
              <a:rPr dirty="0"/>
              <a:t> </a:t>
            </a:r>
            <a:r>
              <a:rPr dirty="0" err="1"/>
              <a:t>punctele</a:t>
            </a:r>
            <a:r>
              <a:rPr dirty="0"/>
              <a:t> </a:t>
            </a:r>
            <a:r>
              <a:rPr dirty="0" err="1"/>
              <a:t>cheie</a:t>
            </a:r>
            <a:r>
              <a:rPr dirty="0"/>
              <a:t> </a:t>
            </a:r>
            <a:r>
              <a:rPr dirty="0" err="1"/>
              <a:t>și</a:t>
            </a:r>
            <a:r>
              <a:rPr dirty="0"/>
              <a:t> </a:t>
            </a:r>
            <a:r>
              <a:rPr dirty="0" err="1"/>
              <a:t>calculează</a:t>
            </a:r>
            <a:r>
              <a:rPr dirty="0"/>
              <a:t> </a:t>
            </a:r>
            <a:r>
              <a:rPr dirty="0" err="1"/>
              <a:t>descriitorii</a:t>
            </a:r>
            <a:r>
              <a:rPr dirty="0"/>
              <a:t> SIFT.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Inițializează</a:t>
            </a:r>
            <a:r>
              <a:rPr dirty="0"/>
              <a:t> </a:t>
            </a:r>
            <a:r>
              <a:rPr dirty="0" err="1"/>
              <a:t>detectorul</a:t>
            </a:r>
            <a:r>
              <a:rPr dirty="0"/>
              <a:t> SIFT.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Apelează</a:t>
            </a:r>
            <a:r>
              <a:rPr dirty="0"/>
              <a:t> </a:t>
            </a:r>
            <a:r>
              <a:rPr dirty="0" err="1"/>
              <a:t>detectAndCompute</a:t>
            </a:r>
            <a:r>
              <a:rPr dirty="0"/>
              <a:t>() </a:t>
            </a:r>
            <a:r>
              <a:rPr dirty="0" err="1"/>
              <a:t>pentru</a:t>
            </a:r>
            <a:r>
              <a:rPr dirty="0"/>
              <a:t> </a:t>
            </a:r>
            <a:r>
              <a:rPr dirty="0" err="1"/>
              <a:t>fiecare</a:t>
            </a:r>
            <a:r>
              <a:rPr dirty="0"/>
              <a:t> imagine </a:t>
            </a:r>
            <a:r>
              <a:rPr dirty="0" err="1"/>
              <a:t>gri</a:t>
            </a:r>
            <a:r>
              <a:rPr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Colectează</a:t>
            </a:r>
            <a:r>
              <a:rPr dirty="0"/>
              <a:t> </a:t>
            </a:r>
            <a:r>
              <a:rPr dirty="0" err="1"/>
              <a:t>descriptorii</a:t>
            </a:r>
            <a:r>
              <a:rPr dirty="0"/>
              <a:t> ne-goi.</a:t>
            </a:r>
          </a:p>
          <a:p>
            <a:endParaRPr dirty="0"/>
          </a:p>
          <a:p>
            <a:pPr algn="l">
              <a:defRPr sz="2000">
                <a:latin typeface="Courier New"/>
              </a:defRPr>
            </a:pPr>
            <a:r>
              <a:rPr dirty="0"/>
              <a:t>void </a:t>
            </a:r>
            <a:r>
              <a:rPr dirty="0" err="1"/>
              <a:t>extractSIFT</a:t>
            </a:r>
            <a:r>
              <a:rPr dirty="0"/>
              <a:t>(const vector&lt;Mat&gt;&amp; </a:t>
            </a:r>
            <a:r>
              <a:rPr dirty="0" err="1"/>
              <a:t>grayImgs</a:t>
            </a:r>
            <a:r>
              <a:rPr dirty="0"/>
              <a:t>, vector&lt;Mat&gt;&amp; </a:t>
            </a:r>
            <a:r>
              <a:rPr dirty="0" err="1"/>
              <a:t>descs</a:t>
            </a:r>
            <a:r>
              <a:rPr dirty="0"/>
              <a:t>, </a:t>
            </a:r>
            <a:r>
              <a:rPr dirty="0" err="1"/>
              <a:t>Ptr</a:t>
            </a:r>
            <a:r>
              <a:rPr dirty="0"/>
              <a:t>&lt;Feature2D&gt;&amp; detector) {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detector = SIFT::create();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for (auto&amp; g : </a:t>
            </a:r>
            <a:r>
              <a:rPr dirty="0" err="1"/>
              <a:t>grayImgs</a:t>
            </a:r>
            <a:r>
              <a:rPr dirty="0"/>
              <a:t>) {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    vector&lt;</a:t>
            </a:r>
            <a:r>
              <a:rPr dirty="0" err="1"/>
              <a:t>KeyPoint</a:t>
            </a:r>
            <a:r>
              <a:rPr dirty="0"/>
              <a:t>&gt; </a:t>
            </a:r>
            <a:r>
              <a:rPr dirty="0" err="1"/>
              <a:t>kp</a:t>
            </a:r>
            <a:r>
              <a:rPr dirty="0"/>
              <a:t>; Mat d;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    detector-&gt;</a:t>
            </a:r>
            <a:r>
              <a:rPr dirty="0" err="1"/>
              <a:t>detectAndCompute</a:t>
            </a:r>
            <a:r>
              <a:rPr dirty="0"/>
              <a:t>(g, </a:t>
            </a:r>
            <a:r>
              <a:rPr dirty="0" err="1"/>
              <a:t>noArray</a:t>
            </a:r>
            <a:r>
              <a:rPr dirty="0"/>
              <a:t>(), </a:t>
            </a:r>
            <a:r>
              <a:rPr dirty="0" err="1"/>
              <a:t>kp</a:t>
            </a:r>
            <a:r>
              <a:rPr dirty="0"/>
              <a:t>, d);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    if (!</a:t>
            </a:r>
            <a:r>
              <a:rPr dirty="0" err="1"/>
              <a:t>d.empty</a:t>
            </a:r>
            <a:r>
              <a:rPr dirty="0"/>
              <a:t>()) </a:t>
            </a:r>
            <a:r>
              <a:rPr dirty="0" err="1"/>
              <a:t>descs.push_back</a:t>
            </a:r>
            <a:r>
              <a:rPr dirty="0"/>
              <a:t>(d);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}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70450"/>
          </a:xfrm>
        </p:spPr>
        <p:txBody>
          <a:bodyPr>
            <a:normAutofit/>
          </a:bodyPr>
          <a:lstStyle/>
          <a:p>
            <a:r>
              <a:rPr dirty="0"/>
              <a:t>Pasul 5: </a:t>
            </a:r>
            <a:r>
              <a:rPr dirty="0" err="1"/>
              <a:t>Construire</a:t>
            </a:r>
            <a:r>
              <a:rPr dirty="0"/>
              <a:t> vocabular </a:t>
            </a:r>
            <a:r>
              <a:rPr dirty="0" err="1"/>
              <a:t>vizual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74320" y="914400"/>
            <a:ext cx="859536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Grupă</a:t>
            </a:r>
            <a:r>
              <a:rPr dirty="0"/>
              <a:t> </a:t>
            </a:r>
            <a:r>
              <a:rPr dirty="0" err="1"/>
              <a:t>toți</a:t>
            </a:r>
            <a:r>
              <a:rPr dirty="0"/>
              <a:t> </a:t>
            </a:r>
            <a:r>
              <a:rPr dirty="0" err="1"/>
              <a:t>descriptorii</a:t>
            </a:r>
            <a:r>
              <a:rPr dirty="0"/>
              <a:t> </a:t>
            </a:r>
            <a:r>
              <a:rPr dirty="0" err="1"/>
              <a:t>în</a:t>
            </a:r>
            <a:r>
              <a:rPr dirty="0"/>
              <a:t> '</a:t>
            </a:r>
            <a:r>
              <a:rPr dirty="0" err="1"/>
              <a:t>cuvinte</a:t>
            </a:r>
            <a:r>
              <a:rPr dirty="0"/>
              <a:t> </a:t>
            </a:r>
            <a:r>
              <a:rPr dirty="0" err="1"/>
              <a:t>vizuale</a:t>
            </a:r>
            <a:r>
              <a:rPr dirty="0"/>
              <a:t>'.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Concatenează</a:t>
            </a:r>
            <a:r>
              <a:rPr dirty="0"/>
              <a:t> </a:t>
            </a:r>
            <a:r>
              <a:rPr dirty="0" err="1"/>
              <a:t>toate</a:t>
            </a:r>
            <a:r>
              <a:rPr dirty="0"/>
              <a:t> Mat-urile de </a:t>
            </a:r>
            <a:r>
              <a:rPr dirty="0" err="1"/>
              <a:t>descriptori</a:t>
            </a:r>
            <a:r>
              <a:rPr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Folosește</a:t>
            </a:r>
            <a:r>
              <a:rPr dirty="0"/>
              <a:t> </a:t>
            </a:r>
            <a:r>
              <a:rPr dirty="0" err="1"/>
              <a:t>BOWKMeansTrainer</a:t>
            </a:r>
            <a:r>
              <a:rPr dirty="0"/>
              <a:t> cu k=50.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Obține</a:t>
            </a:r>
            <a:r>
              <a:rPr dirty="0"/>
              <a:t> un Mat vocabular de 50×dim_desc.</a:t>
            </a:r>
          </a:p>
          <a:p>
            <a:endParaRPr dirty="0"/>
          </a:p>
          <a:p>
            <a:pPr algn="l">
              <a:defRPr sz="2000">
                <a:latin typeface="Courier New"/>
              </a:defRPr>
            </a:pPr>
            <a:r>
              <a:rPr dirty="0"/>
              <a:t>void </a:t>
            </a:r>
            <a:r>
              <a:rPr dirty="0" err="1"/>
              <a:t>buildVocabulary</a:t>
            </a:r>
            <a:r>
              <a:rPr dirty="0"/>
              <a:t>(const vector&lt;Mat&gt;&amp; </a:t>
            </a:r>
            <a:r>
              <a:rPr dirty="0" err="1"/>
              <a:t>descs</a:t>
            </a:r>
            <a:r>
              <a:rPr dirty="0"/>
              <a:t>, Mat&amp; vocab, int </a:t>
            </a:r>
            <a:r>
              <a:rPr dirty="0" err="1"/>
              <a:t>dictSize</a:t>
            </a:r>
            <a:r>
              <a:rPr dirty="0"/>
              <a:t>=50) {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Mat </a:t>
            </a:r>
            <a:r>
              <a:rPr dirty="0" err="1"/>
              <a:t>allDesc</a:t>
            </a:r>
            <a:r>
              <a:rPr dirty="0"/>
              <a:t>;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for (auto&amp; d : </a:t>
            </a:r>
            <a:r>
              <a:rPr dirty="0" err="1"/>
              <a:t>descs</a:t>
            </a:r>
            <a:r>
              <a:rPr dirty="0"/>
              <a:t>) </a:t>
            </a:r>
            <a:r>
              <a:rPr dirty="0" err="1"/>
              <a:t>allDesc.push_back</a:t>
            </a:r>
            <a:r>
              <a:rPr dirty="0"/>
              <a:t>(d);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</a:t>
            </a:r>
            <a:r>
              <a:rPr dirty="0" err="1"/>
              <a:t>BOWKMeansTrainer</a:t>
            </a:r>
            <a:r>
              <a:rPr dirty="0"/>
              <a:t> trainer(</a:t>
            </a:r>
            <a:r>
              <a:rPr dirty="0" err="1"/>
              <a:t>dictSize</a:t>
            </a:r>
            <a:r>
              <a:rPr dirty="0"/>
              <a:t>, </a:t>
            </a:r>
            <a:r>
              <a:rPr dirty="0" err="1"/>
              <a:t>TermCriteria</a:t>
            </a:r>
            <a:r>
              <a:rPr dirty="0"/>
              <a:t>(...), 1, KMEANS_PP_CENTERS);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vocab = </a:t>
            </a:r>
            <a:r>
              <a:rPr dirty="0" err="1"/>
              <a:t>trainer.cluster</a:t>
            </a:r>
            <a:r>
              <a:rPr dirty="0"/>
              <a:t>(</a:t>
            </a:r>
            <a:r>
              <a:rPr dirty="0" err="1"/>
              <a:t>allDesc</a:t>
            </a:r>
            <a:r>
              <a:rPr dirty="0"/>
              <a:t>);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24375"/>
            <a:ext cx="7765322" cy="970450"/>
          </a:xfrm>
        </p:spPr>
        <p:txBody>
          <a:bodyPr/>
          <a:lstStyle/>
          <a:p>
            <a:r>
              <a:t>Pasul 6: Inițializare extractor BoW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" y="914400"/>
            <a:ext cx="859536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Configurează</a:t>
            </a:r>
            <a:r>
              <a:rPr dirty="0"/>
              <a:t> </a:t>
            </a:r>
            <a:r>
              <a:rPr dirty="0" err="1"/>
              <a:t>extractorul</a:t>
            </a:r>
            <a:r>
              <a:rPr dirty="0"/>
              <a:t> </a:t>
            </a:r>
            <a:r>
              <a:rPr dirty="0" err="1"/>
              <a:t>BoW</a:t>
            </a:r>
            <a:r>
              <a:rPr dirty="0"/>
              <a:t> </a:t>
            </a:r>
            <a:r>
              <a:rPr dirty="0" err="1"/>
              <a:t>pentru</a:t>
            </a:r>
            <a:r>
              <a:rPr dirty="0"/>
              <a:t> </a:t>
            </a:r>
            <a:r>
              <a:rPr dirty="0" err="1"/>
              <a:t>histograme</a:t>
            </a:r>
            <a:r>
              <a:rPr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Crează</a:t>
            </a:r>
            <a:r>
              <a:rPr dirty="0"/>
              <a:t> </a:t>
            </a:r>
            <a:r>
              <a:rPr dirty="0" err="1"/>
              <a:t>BFMatcher</a:t>
            </a:r>
            <a:r>
              <a:rPr dirty="0"/>
              <a:t> cu NORM_L2.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Construiește</a:t>
            </a:r>
            <a:r>
              <a:rPr dirty="0"/>
              <a:t> </a:t>
            </a:r>
            <a:r>
              <a:rPr dirty="0" err="1"/>
              <a:t>BOWImgDescriptorExtractor</a:t>
            </a:r>
            <a:r>
              <a:rPr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Setează</a:t>
            </a:r>
            <a:r>
              <a:rPr dirty="0"/>
              <a:t> </a:t>
            </a:r>
            <a:r>
              <a:rPr dirty="0" err="1"/>
              <a:t>vocabularul</a:t>
            </a:r>
            <a:r>
              <a:rPr dirty="0"/>
              <a:t> cu </a:t>
            </a:r>
            <a:r>
              <a:rPr dirty="0" err="1"/>
              <a:t>setVocabulary</a:t>
            </a:r>
            <a:r>
              <a:rPr dirty="0"/>
              <a:t>().</a:t>
            </a:r>
          </a:p>
          <a:p>
            <a:endParaRPr dirty="0"/>
          </a:p>
          <a:p>
            <a:pPr algn="l">
              <a:defRPr sz="2000">
                <a:latin typeface="Courier New"/>
              </a:defRPr>
            </a:pPr>
            <a:r>
              <a:rPr dirty="0"/>
              <a:t>void </a:t>
            </a:r>
            <a:r>
              <a:rPr dirty="0" err="1"/>
              <a:t>initializeBOW</a:t>
            </a:r>
            <a:r>
              <a:rPr dirty="0"/>
              <a:t>(const Mat&amp; vocab, </a:t>
            </a:r>
            <a:r>
              <a:rPr dirty="0" err="1"/>
              <a:t>Ptr</a:t>
            </a:r>
            <a:r>
              <a:rPr dirty="0"/>
              <a:t>&lt;Feature2D&gt;&amp; detector, </a:t>
            </a:r>
            <a:r>
              <a:rPr dirty="0" err="1"/>
              <a:t>Ptr</a:t>
            </a:r>
            <a:r>
              <a:rPr dirty="0"/>
              <a:t>&lt;</a:t>
            </a:r>
            <a:r>
              <a:rPr dirty="0" err="1"/>
              <a:t>DescriptorMatcher</a:t>
            </a:r>
            <a:r>
              <a:rPr dirty="0"/>
              <a:t>&gt;&amp; matcher, </a:t>
            </a:r>
            <a:r>
              <a:rPr dirty="0" err="1"/>
              <a:t>Ptr</a:t>
            </a:r>
            <a:r>
              <a:rPr dirty="0"/>
              <a:t>&lt;</a:t>
            </a:r>
            <a:r>
              <a:rPr dirty="0" err="1"/>
              <a:t>BOWImgDescriptorExtractor</a:t>
            </a:r>
            <a:r>
              <a:rPr dirty="0"/>
              <a:t>&gt;&amp; </a:t>
            </a:r>
            <a:r>
              <a:rPr dirty="0" err="1"/>
              <a:t>bowExtractor</a:t>
            </a:r>
            <a:r>
              <a:rPr dirty="0"/>
              <a:t>) {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matcher = </a:t>
            </a:r>
            <a:r>
              <a:rPr dirty="0" err="1"/>
              <a:t>BFMatcher</a:t>
            </a:r>
            <a:r>
              <a:rPr dirty="0"/>
              <a:t>::create(NORM_L2);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</a:t>
            </a:r>
            <a:r>
              <a:rPr dirty="0" err="1"/>
              <a:t>bowExtractor</a:t>
            </a:r>
            <a:r>
              <a:rPr dirty="0"/>
              <a:t> = </a:t>
            </a:r>
            <a:r>
              <a:rPr dirty="0" err="1"/>
              <a:t>makePtr</a:t>
            </a:r>
            <a:r>
              <a:rPr dirty="0"/>
              <a:t>&lt;</a:t>
            </a:r>
            <a:r>
              <a:rPr dirty="0" err="1"/>
              <a:t>BOWImgDescriptorExtractor</a:t>
            </a:r>
            <a:r>
              <a:rPr dirty="0"/>
              <a:t>&gt;(detector, matcher);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</a:t>
            </a:r>
            <a:r>
              <a:rPr dirty="0" err="1"/>
              <a:t>bowExtractor</a:t>
            </a:r>
            <a:r>
              <a:rPr dirty="0"/>
              <a:t>-&gt;</a:t>
            </a:r>
            <a:r>
              <a:rPr dirty="0" err="1"/>
              <a:t>setVocabulary</a:t>
            </a:r>
            <a:r>
              <a:rPr dirty="0"/>
              <a:t>(vocab);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124375"/>
            <a:ext cx="7765322" cy="970450"/>
          </a:xfrm>
        </p:spPr>
        <p:txBody>
          <a:bodyPr/>
          <a:lstStyle/>
          <a:p>
            <a:r>
              <a:t>Pasul 7: Calcul histograme BoW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" y="914400"/>
            <a:ext cx="859536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Generează</a:t>
            </a:r>
            <a:r>
              <a:rPr dirty="0"/>
              <a:t> </a:t>
            </a:r>
            <a:r>
              <a:rPr dirty="0" err="1"/>
              <a:t>histograme</a:t>
            </a:r>
            <a:r>
              <a:rPr dirty="0"/>
              <a:t> </a:t>
            </a:r>
            <a:r>
              <a:rPr dirty="0" err="1"/>
              <a:t>BoW</a:t>
            </a:r>
            <a:r>
              <a:rPr dirty="0"/>
              <a:t> </a:t>
            </a:r>
            <a:r>
              <a:rPr dirty="0" err="1"/>
              <a:t>pentru</a:t>
            </a:r>
            <a:r>
              <a:rPr dirty="0"/>
              <a:t> </a:t>
            </a:r>
            <a:r>
              <a:rPr dirty="0" err="1"/>
              <a:t>fiecare</a:t>
            </a:r>
            <a:r>
              <a:rPr dirty="0"/>
              <a:t> imagine.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Detectează</a:t>
            </a:r>
            <a:r>
              <a:rPr dirty="0"/>
              <a:t> </a:t>
            </a:r>
            <a:r>
              <a:rPr dirty="0" err="1"/>
              <a:t>puncte</a:t>
            </a:r>
            <a:r>
              <a:rPr dirty="0"/>
              <a:t> </a:t>
            </a:r>
            <a:r>
              <a:rPr dirty="0" err="1"/>
              <a:t>cheie</a:t>
            </a:r>
            <a:r>
              <a:rPr dirty="0"/>
              <a:t> cu detector-&gt;detect().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Apelează</a:t>
            </a:r>
            <a:r>
              <a:rPr dirty="0"/>
              <a:t> </a:t>
            </a:r>
            <a:r>
              <a:rPr dirty="0" err="1"/>
              <a:t>bowExtractor</a:t>
            </a:r>
            <a:r>
              <a:rPr dirty="0"/>
              <a:t>-&gt;compute() </a:t>
            </a:r>
            <a:r>
              <a:rPr dirty="0" err="1"/>
              <a:t>pentru</a:t>
            </a:r>
            <a:r>
              <a:rPr dirty="0"/>
              <a:t> </a:t>
            </a:r>
            <a:r>
              <a:rPr dirty="0" err="1"/>
              <a:t>fiecare</a:t>
            </a:r>
            <a:r>
              <a:rPr dirty="0"/>
              <a:t> set de </a:t>
            </a:r>
            <a:r>
              <a:rPr dirty="0" err="1"/>
              <a:t>kp</a:t>
            </a:r>
            <a:r>
              <a:rPr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2000"/>
            </a:pPr>
            <a:r>
              <a:rPr dirty="0" err="1"/>
              <a:t>Adaugă</a:t>
            </a:r>
            <a:r>
              <a:rPr dirty="0"/>
              <a:t> </a:t>
            </a:r>
            <a:r>
              <a:rPr dirty="0" err="1"/>
              <a:t>histogramele</a:t>
            </a:r>
            <a:r>
              <a:rPr dirty="0"/>
              <a:t> </a:t>
            </a:r>
            <a:r>
              <a:rPr dirty="0" err="1"/>
              <a:t>valide</a:t>
            </a:r>
            <a:r>
              <a:rPr dirty="0"/>
              <a:t> </a:t>
            </a:r>
            <a:r>
              <a:rPr dirty="0" err="1"/>
              <a:t>în</a:t>
            </a:r>
            <a:r>
              <a:rPr dirty="0"/>
              <a:t> vector.</a:t>
            </a:r>
          </a:p>
          <a:p>
            <a:endParaRPr dirty="0"/>
          </a:p>
          <a:p>
            <a:pPr algn="l">
              <a:defRPr sz="2000">
                <a:latin typeface="Courier New"/>
              </a:defRPr>
            </a:pPr>
            <a:r>
              <a:rPr dirty="0"/>
              <a:t>void </a:t>
            </a:r>
            <a:r>
              <a:rPr dirty="0" err="1"/>
              <a:t>computeBOWHist</a:t>
            </a:r>
            <a:r>
              <a:rPr dirty="0"/>
              <a:t>(const vector&lt;Mat&gt;&amp; </a:t>
            </a:r>
            <a:r>
              <a:rPr dirty="0" err="1"/>
              <a:t>grayImgs</a:t>
            </a:r>
            <a:r>
              <a:rPr dirty="0"/>
              <a:t>, </a:t>
            </a:r>
            <a:r>
              <a:rPr dirty="0" err="1"/>
              <a:t>Ptr</a:t>
            </a:r>
            <a:r>
              <a:rPr dirty="0"/>
              <a:t>&lt;Feature2D&gt;&amp; detector, </a:t>
            </a:r>
            <a:r>
              <a:rPr dirty="0" err="1"/>
              <a:t>Ptr</a:t>
            </a:r>
            <a:r>
              <a:rPr dirty="0"/>
              <a:t>&lt;</a:t>
            </a:r>
            <a:r>
              <a:rPr dirty="0" err="1"/>
              <a:t>BOWImgDescriptorExtractor</a:t>
            </a:r>
            <a:r>
              <a:rPr dirty="0"/>
              <a:t>&gt;&amp; </a:t>
            </a:r>
            <a:r>
              <a:rPr dirty="0" err="1"/>
              <a:t>bowExtractor</a:t>
            </a:r>
            <a:r>
              <a:rPr dirty="0"/>
              <a:t>, vector&lt;Mat&gt;&amp; </a:t>
            </a:r>
            <a:r>
              <a:rPr dirty="0" err="1"/>
              <a:t>bOWHists</a:t>
            </a:r>
            <a:r>
              <a:rPr dirty="0"/>
              <a:t>) {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for (auto&amp; g : </a:t>
            </a:r>
            <a:r>
              <a:rPr dirty="0" err="1"/>
              <a:t>grayImgs</a:t>
            </a:r>
            <a:r>
              <a:rPr dirty="0"/>
              <a:t>) {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    vector&lt;</a:t>
            </a:r>
            <a:r>
              <a:rPr dirty="0" err="1"/>
              <a:t>KeyPoint</a:t>
            </a:r>
            <a:r>
              <a:rPr dirty="0"/>
              <a:t>&gt; </a:t>
            </a:r>
            <a:r>
              <a:rPr dirty="0" err="1"/>
              <a:t>kp</a:t>
            </a:r>
            <a:r>
              <a:rPr dirty="0"/>
              <a:t>; detector-&gt;detect(g, </a:t>
            </a:r>
            <a:r>
              <a:rPr dirty="0" err="1"/>
              <a:t>kp</a:t>
            </a:r>
            <a:r>
              <a:rPr dirty="0"/>
              <a:t>);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    Mat hist; </a:t>
            </a:r>
            <a:r>
              <a:rPr dirty="0" err="1"/>
              <a:t>bowExtractor</a:t>
            </a:r>
            <a:r>
              <a:rPr dirty="0"/>
              <a:t>-&gt;compute(g, </a:t>
            </a:r>
            <a:r>
              <a:rPr dirty="0" err="1"/>
              <a:t>kp</a:t>
            </a:r>
            <a:r>
              <a:rPr dirty="0"/>
              <a:t>, hist);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    if (!</a:t>
            </a:r>
            <a:r>
              <a:rPr dirty="0" err="1"/>
              <a:t>hist.empty</a:t>
            </a:r>
            <a:r>
              <a:rPr dirty="0"/>
              <a:t>()) </a:t>
            </a:r>
            <a:r>
              <a:rPr dirty="0" err="1"/>
              <a:t>bOWHists.push_back</a:t>
            </a:r>
            <a:r>
              <a:rPr dirty="0"/>
              <a:t>(hist);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    }</a:t>
            </a:r>
          </a:p>
          <a:p>
            <a:pPr algn="l">
              <a:defRPr sz="2000">
                <a:latin typeface="Courier New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66</TotalTime>
  <Words>1855</Words>
  <Application>Microsoft Office PowerPoint</Application>
  <PresentationFormat>On-screen Show (4:3)</PresentationFormat>
  <Paragraphs>219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Calisto MT</vt:lpstr>
      <vt:lpstr>Wingdings 2</vt:lpstr>
      <vt:lpstr>Slate</vt:lpstr>
      <vt:lpstr>Pipeline Bag-of-Words pentru CIFAR-10</vt:lpstr>
      <vt:lpstr>Schema Pipeline-ului</vt:lpstr>
      <vt:lpstr>Pasul 1: Încărcare batch CIFAR-10</vt:lpstr>
      <vt:lpstr>Pasul 2: Sortare după etichete</vt:lpstr>
      <vt:lpstr>Pasul 3: Conversie în tonuri de gri</vt:lpstr>
      <vt:lpstr>Pasul 4: Extracție descriitori SIFT</vt:lpstr>
      <vt:lpstr>Pasul 5: Construire vocabular vizual</vt:lpstr>
      <vt:lpstr>Pasul 6: Inițializare extractor BoW</vt:lpstr>
      <vt:lpstr>Pasul 7: Calcul histograme BoW</vt:lpstr>
      <vt:lpstr>Pasul 8: Asamblare matrice baza de date</vt:lpstr>
      <vt:lpstr>Pasul 9: Sortare după dominanța cuvântului vizual</vt:lpstr>
      <vt:lpstr>Pasul 10: Antrenare clasificator SVM</vt:lpstr>
      <vt:lpstr>Pasul 11: Calcul histograme BoW pentru setul nou</vt:lpstr>
      <vt:lpstr>Pasul 12: Predicție și grupare după clasă</vt:lpstr>
      <vt:lpstr>Multumesc!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Durdeu Vlad</dc:creator>
  <cp:keywords/>
  <dc:description>generated using python-pptx</dc:description>
  <cp:lastModifiedBy>Vlad Durdeu</cp:lastModifiedBy>
  <cp:revision>6</cp:revision>
  <dcterms:created xsi:type="dcterms:W3CDTF">2013-01-27T09:14:16Z</dcterms:created>
  <dcterms:modified xsi:type="dcterms:W3CDTF">2025-05-13T14:56:21Z</dcterms:modified>
  <cp:category/>
</cp:coreProperties>
</file>