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95" r:id="rId3"/>
    <p:sldId id="257" r:id="rId4"/>
    <p:sldId id="292" r:id="rId5"/>
    <p:sldId id="297" r:id="rId6"/>
    <p:sldId id="291" r:id="rId7"/>
    <p:sldId id="293" r:id="rId8"/>
    <p:sldId id="296" r:id="rId9"/>
  </p:sldIdLst>
  <p:sldSz cx="9144000" cy="5143500" type="screen16x9"/>
  <p:notesSz cx="6858000" cy="9144000"/>
  <p:embeddedFontLst>
    <p:embeddedFont>
      <p:font typeface="Anaheim" pitchFamily="2" charset="0"/>
      <p:regular r:id="rId11"/>
      <p:bold r:id="rId12"/>
    </p:embeddedFont>
    <p:embeddedFont>
      <p:font typeface="Fira Sans Condensed" panose="020B0503050000020004" pitchFamily="34" charset="0"/>
      <p:regular r:id="rId13"/>
      <p:bold r:id="rId14"/>
      <p:italic r:id="rId15"/>
      <p:boldItalic r:id="rId16"/>
    </p:embeddedFont>
    <p:embeddedFont>
      <p:font typeface="Fira Sans Condensed Light" panose="020B0403050000020004" pitchFamily="34" charset="0"/>
      <p:regular r:id="rId17"/>
      <p:bold r:id="rId18"/>
      <p:italic r:id="rId19"/>
      <p:boldItalic r:id="rId20"/>
    </p:embeddedFont>
    <p:embeddedFont>
      <p:font typeface="Rajdhani" panose="020B0604020202020204" charset="0"/>
      <p:regular r:id="rId21"/>
      <p:bold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B4E4D2-E4AC-418C-BF04-0312C83AC6DC}">
  <a:tblStyle styleId="{0EB4E4D2-E4AC-418C-BF04-0312C83AC6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E7B91D39-0EE9-A22E-188B-7B402C9D7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>
            <a:extLst>
              <a:ext uri="{FF2B5EF4-FFF2-40B4-BE49-F238E27FC236}">
                <a16:creationId xmlns:a16="http://schemas.microsoft.com/office/drawing/2014/main" id="{5D63AB4F-5697-4901-233C-F128725E7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>
            <a:extLst>
              <a:ext uri="{FF2B5EF4-FFF2-40B4-BE49-F238E27FC236}">
                <a16:creationId xmlns:a16="http://schemas.microsoft.com/office/drawing/2014/main" id="{F4D98ECF-3E2E-D0B4-4A79-0C5BD664E9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2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395BF28A-7539-22C9-45D3-50F01985F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>
            <a:extLst>
              <a:ext uri="{FF2B5EF4-FFF2-40B4-BE49-F238E27FC236}">
                <a16:creationId xmlns:a16="http://schemas.microsoft.com/office/drawing/2014/main" id="{C951C605-1E54-05A3-AA51-612778CA3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>
            <a:extLst>
              <a:ext uri="{FF2B5EF4-FFF2-40B4-BE49-F238E27FC236}">
                <a16:creationId xmlns:a16="http://schemas.microsoft.com/office/drawing/2014/main" id="{45E51BFC-0473-84A5-CE55-62A0BD8E20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12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0CB7B6AC-F1A8-4545-6C6D-B05B8BE2F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>
            <a:extLst>
              <a:ext uri="{FF2B5EF4-FFF2-40B4-BE49-F238E27FC236}">
                <a16:creationId xmlns:a16="http://schemas.microsoft.com/office/drawing/2014/main" id="{91769691-C9EF-7A6C-64D1-4A91F7EEFA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>
            <a:extLst>
              <a:ext uri="{FF2B5EF4-FFF2-40B4-BE49-F238E27FC236}">
                <a16:creationId xmlns:a16="http://schemas.microsoft.com/office/drawing/2014/main" id="{72F301FC-ECC1-A9B9-AFB1-C4C794759E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70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062727" y="601836"/>
            <a:ext cx="4821077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dirty="0"/>
              <a:t>Digitalized Diagnostic in Health Care</a:t>
            </a:r>
            <a:endParaRPr sz="5400"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084550" y="3562836"/>
            <a:ext cx="4291500" cy="109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800" dirty="0">
                <a:solidFill>
                  <a:schemeClr val="tx2"/>
                </a:solidFill>
              </a:rPr>
              <a:t>Domain – AI in Healthcare</a:t>
            </a:r>
          </a:p>
          <a:p>
            <a:pPr marL="0" lvl="0" indent="0"/>
            <a:br>
              <a:rPr lang="en-IN" sz="1800" dirty="0">
                <a:solidFill>
                  <a:schemeClr val="tx2"/>
                </a:solidFill>
              </a:rPr>
            </a:br>
            <a:r>
              <a:rPr lang="en-IN" sz="1800" dirty="0">
                <a:solidFill>
                  <a:schemeClr val="tx2"/>
                </a:solidFill>
              </a:rPr>
              <a:t>Made By Team– Vision AI</a:t>
            </a:r>
            <a:endParaRPr sz="1800" dirty="0">
              <a:solidFill>
                <a:schemeClr val="tx2"/>
              </a:solidFill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351BE-DDCA-BFDE-E471-42C8B46CC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9481" y="1040780"/>
            <a:ext cx="5925037" cy="381371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B0F0"/>
                </a:solidFill>
              </a:rPr>
              <a:t>Durga C   </a:t>
            </a:r>
            <a:r>
              <a:rPr lang="en-IN" sz="2000" b="1" dirty="0">
                <a:solidFill>
                  <a:srgbClr val="92D050"/>
                </a:solidFill>
              </a:rPr>
              <a:t>Team Leader</a:t>
            </a:r>
            <a:r>
              <a:rPr lang="en-IN" sz="2000" dirty="0">
                <a:solidFill>
                  <a:srgbClr val="00B0F0"/>
                </a:solidFill>
              </a:rPr>
              <a:t>    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(3</a:t>
            </a:r>
            <a:r>
              <a:rPr lang="en-IN" sz="2000" baseline="30000" dirty="0">
                <a:solidFill>
                  <a:schemeClr val="accent4">
                    <a:lumMod val="75000"/>
                  </a:schemeClr>
                </a:solidFill>
              </a:rPr>
              <a:t>rd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  Year </a:t>
            </a:r>
            <a:r>
              <a:rPr lang="en-IN" sz="2000" dirty="0" err="1">
                <a:solidFill>
                  <a:schemeClr val="accent4">
                    <a:lumMod val="75000"/>
                  </a:schemeClr>
                </a:solidFill>
              </a:rPr>
              <a:t>B.Sc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 IT)</a:t>
            </a:r>
          </a:p>
          <a:p>
            <a:pPr marL="139700" indent="0" algn="just">
              <a:buNone/>
            </a:pP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	Mail id - </a:t>
            </a:r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durgac92006@gmail.com</a:t>
            </a:r>
          </a:p>
          <a:p>
            <a:pPr marL="139700" indent="0" algn="just">
              <a:buNone/>
            </a:pP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B0F0"/>
                </a:solidFill>
              </a:rPr>
              <a:t>Lalitha Priyadarshini J</a:t>
            </a:r>
            <a:r>
              <a:rPr lang="en-IN" sz="2000" dirty="0"/>
              <a:t>     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(3</a:t>
            </a:r>
            <a:r>
              <a:rPr lang="en-IN" sz="2000" baseline="30000" dirty="0">
                <a:solidFill>
                  <a:schemeClr val="accent4">
                    <a:lumMod val="75000"/>
                  </a:schemeClr>
                </a:solidFill>
              </a:rPr>
              <a:t>rd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 Year </a:t>
            </a:r>
            <a:r>
              <a:rPr lang="en-IN" sz="2000" dirty="0" err="1">
                <a:solidFill>
                  <a:schemeClr val="accent4">
                    <a:lumMod val="75000"/>
                  </a:schemeClr>
                </a:solidFill>
              </a:rPr>
              <a:t>B.Sc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 IT)</a:t>
            </a:r>
          </a:p>
          <a:p>
            <a:pPr marL="139700" indent="0" algn="just">
              <a:buNone/>
            </a:pP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	Mail id - </a:t>
            </a:r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lalithapriyadarshini05@gmail.com</a:t>
            </a:r>
          </a:p>
          <a:p>
            <a:pPr marL="139700" indent="0" algn="just">
              <a:buNone/>
            </a:pP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B0F0"/>
                </a:solidFill>
              </a:rPr>
              <a:t>Baranika D</a:t>
            </a:r>
            <a:r>
              <a:rPr lang="en-IN" sz="2000" b="1" dirty="0"/>
              <a:t>                            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(1</a:t>
            </a:r>
            <a:r>
              <a:rPr lang="en-IN" sz="2000" baseline="30000" dirty="0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 Year B.Sc IT)</a:t>
            </a:r>
          </a:p>
          <a:p>
            <a:pPr marL="139700" indent="0" algn="just">
              <a:buNone/>
            </a:pP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	Mail id – </a:t>
            </a:r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baranikabara10@gmail.com</a:t>
            </a:r>
          </a:p>
          <a:p>
            <a:pPr marL="139700" indent="0" algn="just">
              <a:buNone/>
            </a:pPr>
            <a:endParaRPr lang="en-IN" sz="2000" dirty="0">
              <a:solidFill>
                <a:schemeClr val="accent4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rgbClr val="00B0F0"/>
                </a:solidFill>
              </a:rPr>
              <a:t>KaarticKarrupia M             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(1</a:t>
            </a:r>
            <a:r>
              <a:rPr lang="en-IN" sz="2000" baseline="30000" dirty="0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 Year B.Sc IT)</a:t>
            </a:r>
          </a:p>
          <a:p>
            <a:pPr marL="139700" indent="0" algn="just">
              <a:buNone/>
            </a:pP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	Mail id – </a:t>
            </a:r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kaartickaartic10@gmail.com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F215FF-DD40-4F1A-890A-86EFB921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89003"/>
            <a:ext cx="7704000" cy="572700"/>
          </a:xfrm>
        </p:spPr>
        <p:txBody>
          <a:bodyPr/>
          <a:lstStyle/>
          <a:p>
            <a:r>
              <a:rPr lang="en-IN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346035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474773" y="4056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Problem Statement</a:t>
            </a:r>
            <a:endParaRPr sz="3000"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Clr>
                <a:schemeClr val="lt2"/>
              </a:buClr>
              <a:buNone/>
            </a:pPr>
            <a:endParaRPr lang="en-US" sz="1800" dirty="0">
              <a:solidFill>
                <a:schemeClr val="lt2"/>
              </a:solidFill>
            </a:endParaRPr>
          </a:p>
          <a:p>
            <a:pPr marL="139700" lvl="0" indent="0">
              <a:buClr>
                <a:schemeClr val="lt2"/>
              </a:buClr>
              <a:buNone/>
            </a:pPr>
            <a:r>
              <a:rPr lang="en-US" sz="1600" dirty="0">
                <a:solidFill>
                  <a:srgbClr val="92D050"/>
                </a:solidFill>
              </a:rPr>
              <a:t>Problems faced in The  Healthcare Industry</a:t>
            </a:r>
            <a:r>
              <a:rPr lang="en-US" sz="1600" dirty="0">
                <a:solidFill>
                  <a:schemeClr val="lt2"/>
                </a:solidFill>
              </a:rPr>
              <a:t>:</a:t>
            </a:r>
          </a:p>
          <a:p>
            <a:pPr lvl="0">
              <a:lnSpc>
                <a:spcPct val="150000"/>
              </a:lnSpc>
              <a:buClr>
                <a:schemeClr val="lt2"/>
              </a:buClr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accuracy of diagnosis</a:t>
            </a:r>
          </a:p>
          <a:p>
            <a:pPr lvl="0">
              <a:lnSpc>
                <a:spcPct val="150000"/>
              </a:lnSpc>
              <a:buClr>
                <a:schemeClr val="lt2"/>
              </a:buClr>
              <a:buFontTx/>
              <a:buChar char="-"/>
            </a:pPr>
            <a:r>
              <a:rPr lang="en-US" sz="1600" dirty="0">
                <a:solidFill>
                  <a:srgbClr val="00B0F0"/>
                </a:solidFill>
              </a:rPr>
              <a:t>clinical workflows bottleneck </a:t>
            </a:r>
          </a:p>
          <a:p>
            <a:pPr lvl="0">
              <a:lnSpc>
                <a:spcPct val="150000"/>
              </a:lnSpc>
              <a:buClr>
                <a:schemeClr val="lt2"/>
              </a:buClr>
              <a:buFontTx/>
              <a:buChar char="-"/>
            </a:pPr>
            <a:r>
              <a:rPr lang="en-US" sz="1600">
                <a:solidFill>
                  <a:srgbClr val="00B0F0"/>
                </a:solidFill>
              </a:rPr>
              <a:t>And other </a:t>
            </a:r>
            <a:r>
              <a:rPr lang="en-US" sz="1600" dirty="0">
                <a:solidFill>
                  <a:srgbClr val="00B0F0"/>
                </a:solidFill>
              </a:rPr>
              <a:t>areas of healthcare such as</a:t>
            </a:r>
          </a:p>
          <a:p>
            <a:pPr lvl="2">
              <a:lnSpc>
                <a:spcPct val="150000"/>
              </a:lnSpc>
              <a:buClr>
                <a:schemeClr val="lt2"/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lt2"/>
                </a:solidFill>
              </a:rPr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Fira Sans Condensed" panose="020B0503050000020004" pitchFamily="34" charset="0"/>
              </a:rPr>
              <a:t>disease detection</a:t>
            </a:r>
          </a:p>
          <a:p>
            <a:pPr lvl="2">
              <a:lnSpc>
                <a:spcPct val="150000"/>
              </a:lnSpc>
              <a:buClr>
                <a:schemeClr val="lt2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Fira Sans Condensed" panose="020B0503050000020004" pitchFamily="34" charset="0"/>
              </a:rPr>
              <a:t>patient monitoring, </a:t>
            </a:r>
          </a:p>
          <a:p>
            <a:pPr lvl="2">
              <a:lnSpc>
                <a:spcPct val="150000"/>
              </a:lnSpc>
              <a:buClr>
                <a:schemeClr val="lt2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Fira Sans Condensed" panose="020B0503050000020004" pitchFamily="34" charset="0"/>
              </a:rPr>
              <a:t>medical imaging analysis</a:t>
            </a:r>
          </a:p>
          <a:p>
            <a:pPr lvl="2">
              <a:lnSpc>
                <a:spcPct val="150000"/>
              </a:lnSpc>
              <a:buClr>
                <a:schemeClr val="lt2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Fira Sans Condensed" panose="020B0503050000020004" pitchFamily="34" charset="0"/>
              </a:rPr>
              <a:t>personalized medicine</a:t>
            </a:r>
            <a:endParaRPr sz="1600" dirty="0">
              <a:solidFill>
                <a:schemeClr val="accent4">
                  <a:lumMod val="75000"/>
                </a:schemeClr>
              </a:solidFill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>
          <a:extLst>
            <a:ext uri="{FF2B5EF4-FFF2-40B4-BE49-F238E27FC236}">
              <a16:creationId xmlns:a16="http://schemas.microsoft.com/office/drawing/2014/main" id="{E2FA1804-DF27-305E-C468-CF431BB9F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>
            <a:extLst>
              <a:ext uri="{FF2B5EF4-FFF2-40B4-BE49-F238E27FC236}">
                <a16:creationId xmlns:a16="http://schemas.microsoft.com/office/drawing/2014/main" id="{99E4E64A-FB9C-F0E6-4B5B-E4A6AD530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0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Solution</a:t>
            </a:r>
            <a:endParaRPr sz="3000" dirty="0"/>
          </a:p>
        </p:txBody>
      </p:sp>
      <p:sp>
        <p:nvSpPr>
          <p:cNvPr id="65" name="Google Shape;65;p16">
            <a:extLst>
              <a:ext uri="{FF2B5EF4-FFF2-40B4-BE49-F238E27FC236}">
                <a16:creationId xmlns:a16="http://schemas.microsoft.com/office/drawing/2014/main" id="{C191025E-8B8F-C524-9870-D6D405E7AE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7299" y="1100437"/>
            <a:ext cx="7413329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Clr>
                <a:schemeClr val="lt2"/>
              </a:buClr>
              <a:buNone/>
            </a:pPr>
            <a:endParaRPr lang="en-US" sz="1800" dirty="0">
              <a:solidFill>
                <a:schemeClr val="accent4">
                  <a:lumMod val="75000"/>
                </a:schemeClr>
              </a:solidFill>
            </a:endParaRPr>
          </a:p>
          <a:p>
            <a:pPr marL="139700" lvl="0" indent="0" algn="just">
              <a:buClr>
                <a:schemeClr val="lt2"/>
              </a:buClr>
              <a:buNone/>
            </a:pPr>
            <a:r>
              <a:rPr lang="en-US" sz="1800" dirty="0">
                <a:solidFill>
                  <a:srgbClr val="92D050"/>
                </a:solidFill>
              </a:rPr>
              <a:t>Our Goals are to Improve</a:t>
            </a:r>
            <a:r>
              <a:rPr lang="en-US" sz="1800" dirty="0">
                <a:solidFill>
                  <a:schemeClr val="lt2"/>
                </a:solidFill>
              </a:rPr>
              <a:t>:</a:t>
            </a:r>
          </a:p>
          <a:p>
            <a:pPr marL="139700" lvl="0" indent="0" algn="just">
              <a:buClr>
                <a:schemeClr val="lt2"/>
              </a:buClr>
              <a:buNone/>
            </a:pPr>
            <a:endParaRPr lang="en-US" sz="1800" dirty="0">
              <a:solidFill>
                <a:schemeClr val="lt2"/>
              </a:solidFill>
            </a:endParaRPr>
          </a:p>
          <a:p>
            <a:pPr marL="482600" lvl="0" indent="-342900" algn="just">
              <a:lnSpc>
                <a:spcPct val="150000"/>
              </a:lnSpc>
              <a:buClr>
                <a:schemeClr val="lt2"/>
              </a:buClr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Improve diagnosis accuracy</a:t>
            </a:r>
          </a:p>
          <a:p>
            <a:pPr marL="482600" lvl="0" indent="-342900" algn="just">
              <a:lnSpc>
                <a:spcPct val="150000"/>
              </a:lnSpc>
              <a:buClr>
                <a:schemeClr val="lt2"/>
              </a:buClr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Enhance patient outcomes</a:t>
            </a:r>
          </a:p>
          <a:p>
            <a:pPr marL="482600" lvl="0" indent="-342900" algn="just">
              <a:lnSpc>
                <a:spcPct val="150000"/>
              </a:lnSpc>
              <a:buClr>
                <a:schemeClr val="lt2"/>
              </a:buClr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Streamline clinical workflows</a:t>
            </a:r>
          </a:p>
          <a:p>
            <a:pPr marL="482600" lvl="0" indent="-342900" algn="just">
              <a:lnSpc>
                <a:spcPct val="150000"/>
              </a:lnSpc>
              <a:buClr>
                <a:schemeClr val="lt2"/>
              </a:buClr>
              <a:buAutoNum type="arabicPeriod"/>
            </a:pPr>
            <a:r>
              <a:rPr lang="en-US" sz="1800" dirty="0">
                <a:solidFill>
                  <a:srgbClr val="00B0F0"/>
                </a:solidFill>
              </a:rPr>
              <a:t>Reduce healthcare costs</a:t>
            </a:r>
            <a:endParaRPr sz="1600" dirty="0">
              <a:solidFill>
                <a:srgbClr val="00B0F0"/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5" name="Picture 4" descr="A person standing next to a robot&#10;&#10;AI-generated content may be incorrect.">
            <a:extLst>
              <a:ext uri="{FF2B5EF4-FFF2-40B4-BE49-F238E27FC236}">
                <a16:creationId xmlns:a16="http://schemas.microsoft.com/office/drawing/2014/main" id="{4AA10790-C213-8B63-B9A8-8ACC1D736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741" y="1436393"/>
            <a:ext cx="2784088" cy="278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0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AA1166-1884-7077-971D-4BD674332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517" y="1115303"/>
            <a:ext cx="7806966" cy="3716891"/>
          </a:xfrm>
        </p:spPr>
        <p:txBody>
          <a:bodyPr/>
          <a:lstStyle/>
          <a:p>
            <a:r>
              <a:rPr lang="en-IN" sz="1600" dirty="0">
                <a:solidFill>
                  <a:srgbClr val="00B0F0"/>
                </a:solidFill>
              </a:rPr>
              <a:t>Data Collection &amp; Preprocessing</a:t>
            </a:r>
          </a:p>
          <a:p>
            <a:pPr marL="139700" indent="0">
              <a:buNone/>
            </a:pPr>
            <a:r>
              <a:rPr lang="en-IN" sz="1600" dirty="0">
                <a:solidFill>
                  <a:schemeClr val="accent4">
                    <a:lumMod val="75000"/>
                  </a:schemeClr>
                </a:solidFill>
              </a:rPr>
              <a:t>We plan on Utilizing publicly available medical datasets, and normalized, selected key features to enhance model performance</a:t>
            </a:r>
          </a:p>
          <a:p>
            <a:pPr marL="139700" indent="0">
              <a:buNone/>
            </a:pPr>
            <a:endParaRPr lang="en-IN" sz="1600" dirty="0"/>
          </a:p>
          <a:p>
            <a:r>
              <a:rPr lang="en-IN" sz="1600" dirty="0">
                <a:solidFill>
                  <a:srgbClr val="00B0F0"/>
                </a:solidFill>
              </a:rPr>
              <a:t>Model Development</a:t>
            </a:r>
          </a:p>
          <a:p>
            <a:pPr marL="139700" indent="0">
              <a:buNone/>
            </a:pPr>
            <a:r>
              <a:rPr lang="en-IN" sz="1600" dirty="0">
                <a:solidFill>
                  <a:schemeClr val="accent4">
                    <a:lumMod val="75000"/>
                  </a:schemeClr>
                </a:solidFill>
              </a:rPr>
              <a:t>We plan on Implementing suitable machine learning models (e.g., Decision Trees, CNNs) using Python libraries like Scikit-learn, TensorFlow. Optimized using cross-validation</a:t>
            </a:r>
          </a:p>
          <a:p>
            <a:pPr marL="139700" indent="0">
              <a:buNone/>
            </a:pPr>
            <a:endParaRPr lang="en-IN" sz="1600" dirty="0"/>
          </a:p>
          <a:p>
            <a:r>
              <a:rPr lang="en-IN" sz="1600" dirty="0">
                <a:solidFill>
                  <a:srgbClr val="00B0F0"/>
                </a:solidFill>
              </a:rPr>
              <a:t>Prototype Deployment</a:t>
            </a:r>
          </a:p>
          <a:p>
            <a:pPr marL="139700" indent="0">
              <a:buNone/>
            </a:pPr>
            <a:r>
              <a:rPr lang="en-IN" sz="1600" dirty="0">
                <a:solidFill>
                  <a:schemeClr val="accent4">
                    <a:lumMod val="75000"/>
                  </a:schemeClr>
                </a:solidFill>
              </a:rPr>
              <a:t>We plan on Building an interactive interface (</a:t>
            </a:r>
            <a:r>
              <a:rPr lang="en-IN" sz="1600" dirty="0" err="1">
                <a:solidFill>
                  <a:schemeClr val="accent4">
                    <a:lumMod val="75000"/>
                  </a:schemeClr>
                </a:solidFill>
              </a:rPr>
              <a:t>Streamlit</a:t>
            </a:r>
            <a:r>
              <a:rPr lang="en-IN" sz="1600" dirty="0">
                <a:solidFill>
                  <a:schemeClr val="accent4">
                    <a:lumMod val="75000"/>
                  </a:schemeClr>
                </a:solidFill>
              </a:rPr>
              <a:t>/Flask) to simulate real-time predictions and user interaction.</a:t>
            </a:r>
          </a:p>
          <a:p>
            <a:pPr marL="139700" indent="0">
              <a:buNone/>
            </a:pPr>
            <a:endParaRPr lang="en-IN" sz="1600" dirty="0"/>
          </a:p>
          <a:p>
            <a:r>
              <a:rPr lang="en-IN" sz="1600" dirty="0">
                <a:solidFill>
                  <a:srgbClr val="00B0F0"/>
                </a:solidFill>
              </a:rPr>
              <a:t>Ethical Compliance</a:t>
            </a:r>
          </a:p>
          <a:p>
            <a:pPr marL="139700" indent="0">
              <a:buNone/>
            </a:pPr>
            <a:r>
              <a:rPr lang="en-IN" sz="1600" dirty="0">
                <a:solidFill>
                  <a:schemeClr val="accent4">
                    <a:lumMod val="75000"/>
                  </a:schemeClr>
                </a:solidFill>
              </a:rPr>
              <a:t>We Ensure data privacy, minimized bias, and maintained transparency in model decisions.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D51875-BCE7-4DBB-8947-04FB027D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7" y="311306"/>
            <a:ext cx="7704000" cy="572700"/>
          </a:xfrm>
        </p:spPr>
        <p:txBody>
          <a:bodyPr/>
          <a:lstStyle/>
          <a:p>
            <a:r>
              <a:rPr lang="en-IN" dirty="0"/>
              <a:t>Technical Details</a:t>
            </a:r>
          </a:p>
        </p:txBody>
      </p:sp>
    </p:spTree>
    <p:extLst>
      <p:ext uri="{BB962C8B-B14F-4D97-AF65-F5344CB8AC3E}">
        <p14:creationId xmlns:p14="http://schemas.microsoft.com/office/powerpoint/2010/main" val="321516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>
          <a:extLst>
            <a:ext uri="{FF2B5EF4-FFF2-40B4-BE49-F238E27FC236}">
              <a16:creationId xmlns:a16="http://schemas.microsoft.com/office/drawing/2014/main" id="{33EEFF97-944C-AE72-5D45-10EDAE3E4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>
            <a:extLst>
              <a:ext uri="{FF2B5EF4-FFF2-40B4-BE49-F238E27FC236}">
                <a16:creationId xmlns:a16="http://schemas.microsoft.com/office/drawing/2014/main" id="{82FC65B3-1B52-2CEF-E698-02150B2E0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3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Development Process</a:t>
            </a:r>
            <a:endParaRPr sz="3000" dirty="0"/>
          </a:p>
        </p:txBody>
      </p:sp>
      <p:sp>
        <p:nvSpPr>
          <p:cNvPr id="65" name="Google Shape;65;p16">
            <a:extLst>
              <a:ext uri="{FF2B5EF4-FFF2-40B4-BE49-F238E27FC236}">
                <a16:creationId xmlns:a16="http://schemas.microsoft.com/office/drawing/2014/main" id="{8AF73FEA-5D20-5497-290A-C57CFA1B0E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l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B0F0"/>
                </a:solidFill>
              </a:rPr>
              <a:t>Requirement Gathering:</a:t>
            </a:r>
          </a:p>
          <a:p>
            <a:pPr marL="139700" lvl="0" indent="0">
              <a:buClr>
                <a:schemeClr val="lt2"/>
              </a:buClr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We plan on developing project through detailed analysis and stakeholder input</a:t>
            </a:r>
          </a:p>
          <a:p>
            <a:pPr marL="139700" lvl="0" indent="0">
              <a:buClr>
                <a:schemeClr val="lt2"/>
              </a:buClr>
              <a:buNone/>
            </a:pPr>
            <a:endParaRPr lang="en-US" sz="1800" dirty="0">
              <a:solidFill>
                <a:schemeClr val="lt2"/>
              </a:solidFill>
            </a:endParaRPr>
          </a:p>
          <a:p>
            <a:pPr lvl="0">
              <a:buClr>
                <a:schemeClr val="l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B0F0"/>
                </a:solidFill>
              </a:rPr>
              <a:t>Design and Prototyping: </a:t>
            </a:r>
          </a:p>
          <a:p>
            <a:pPr marL="139700" lvl="0" indent="0">
              <a:buClr>
                <a:schemeClr val="lt2"/>
              </a:buClr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We also idealize on Create wireframes, mockups, and prototypes to visualize the solution and gather feedback</a:t>
            </a:r>
          </a:p>
          <a:p>
            <a:pPr marL="139700" lvl="0" indent="0">
              <a:buClr>
                <a:schemeClr val="lt2"/>
              </a:buClr>
              <a:buNone/>
            </a:pPr>
            <a:endParaRPr lang="en-US" sz="1800" dirty="0">
              <a:solidFill>
                <a:schemeClr val="lt2"/>
              </a:solidFill>
            </a:endParaRPr>
          </a:p>
          <a:p>
            <a:pPr>
              <a:buClr>
                <a:schemeClr val="l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B0F0"/>
                </a:solidFill>
              </a:rPr>
              <a:t>Implementation and Testing:</a:t>
            </a:r>
          </a:p>
          <a:p>
            <a:pPr marL="139700" lvl="0" indent="0">
              <a:buClr>
                <a:schemeClr val="lt2"/>
              </a:buClr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Develop the solution based on the design specifications, followed by extensive testing and quality assurance.</a:t>
            </a:r>
          </a:p>
        </p:txBody>
      </p:sp>
    </p:spTree>
    <p:extLst>
      <p:ext uri="{BB962C8B-B14F-4D97-AF65-F5344CB8AC3E}">
        <p14:creationId xmlns:p14="http://schemas.microsoft.com/office/powerpoint/2010/main" val="86585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>
          <a:extLst>
            <a:ext uri="{FF2B5EF4-FFF2-40B4-BE49-F238E27FC236}">
              <a16:creationId xmlns:a16="http://schemas.microsoft.com/office/drawing/2014/main" id="{47EE0A1F-6E1D-9ED7-993A-5CB7BD9AE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>
            <a:extLst>
              <a:ext uri="{FF2B5EF4-FFF2-40B4-BE49-F238E27FC236}">
                <a16:creationId xmlns:a16="http://schemas.microsoft.com/office/drawing/2014/main" id="{62F10799-D274-68FF-60BC-ADE9A1A985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13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Results</a:t>
            </a:r>
            <a:endParaRPr sz="3000" dirty="0"/>
          </a:p>
        </p:txBody>
      </p:sp>
      <p:sp>
        <p:nvSpPr>
          <p:cNvPr id="65" name="Google Shape;65;p16">
            <a:extLst>
              <a:ext uri="{FF2B5EF4-FFF2-40B4-BE49-F238E27FC236}">
                <a16:creationId xmlns:a16="http://schemas.microsoft.com/office/drawing/2014/main" id="{7471B93A-F515-89EB-D8A2-980A5200C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100" y="1345763"/>
            <a:ext cx="6913800" cy="2966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Clr>
                <a:schemeClr val="lt2"/>
              </a:buClr>
              <a:buNone/>
            </a:pPr>
            <a:endParaRPr lang="en-US" sz="1800" dirty="0">
              <a:solidFill>
                <a:schemeClr val="lt2"/>
              </a:solidFill>
            </a:endParaRPr>
          </a:p>
          <a:p>
            <a:pPr marL="139700" lvl="0" indent="0">
              <a:buClr>
                <a:schemeClr val="lt2"/>
              </a:buClr>
              <a:buNone/>
            </a:pPr>
            <a:r>
              <a:rPr lang="en-US" sz="1700" b="1" u="sng" dirty="0">
                <a:solidFill>
                  <a:srgbClr val="92D050"/>
                </a:solidFill>
              </a:rPr>
              <a:t>We Promise to Deliver</a:t>
            </a:r>
            <a:r>
              <a:rPr lang="en-US" sz="1700" b="1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139700" lvl="0" indent="0">
              <a:buClr>
                <a:schemeClr val="lt2"/>
              </a:buClr>
              <a:buNone/>
            </a:pPr>
            <a:endParaRPr lang="en-US" sz="1700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  <a:buClr>
                <a:schemeClr val="lt2"/>
              </a:buCl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00B0F0"/>
                </a:solidFill>
              </a:rPr>
              <a:t>A functional prototype or proof-of-concept</a:t>
            </a:r>
          </a:p>
          <a:p>
            <a:pPr lvl="0">
              <a:lnSpc>
                <a:spcPct val="150000"/>
              </a:lnSpc>
              <a:buClr>
                <a:schemeClr val="lt2"/>
              </a:buCl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00B0F0"/>
                </a:solidFill>
              </a:rPr>
              <a:t>A clear explanation of the problem being addressed and the solution</a:t>
            </a:r>
          </a:p>
          <a:p>
            <a:pPr lvl="0">
              <a:lnSpc>
                <a:spcPct val="150000"/>
              </a:lnSpc>
              <a:buClr>
                <a:schemeClr val="lt2"/>
              </a:buCl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rgbClr val="00B0F0"/>
                </a:solidFill>
              </a:rPr>
              <a:t>Demonstration of the AI-powered solution's effectiveness</a:t>
            </a:r>
            <a:endParaRPr sz="1700" dirty="0">
              <a:solidFill>
                <a:schemeClr val="accent4">
                  <a:lumMod val="75000"/>
                </a:schemeClr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17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74066-1458-AC4E-2229-9284955D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938251"/>
            <a:ext cx="7704000" cy="1266998"/>
          </a:xfrm>
        </p:spPr>
        <p:txBody>
          <a:bodyPr/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2686969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334</Words>
  <Application>Microsoft Office PowerPoint</Application>
  <PresentationFormat>On-screen Show (16:9)</PresentationFormat>
  <Paragraphs>62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Fira Sans Condensed</vt:lpstr>
      <vt:lpstr>Rajdhani</vt:lpstr>
      <vt:lpstr>Wingdings</vt:lpstr>
      <vt:lpstr>Anaheim</vt:lpstr>
      <vt:lpstr>Arial</vt:lpstr>
      <vt:lpstr>Fira Sans Condensed Light</vt:lpstr>
      <vt:lpstr>Roboto Condensed Light</vt:lpstr>
      <vt:lpstr>AI Tech Agency Infographics by Slidesgo</vt:lpstr>
      <vt:lpstr>Digitalized Diagnostic in Health Care</vt:lpstr>
      <vt:lpstr>Team Members</vt:lpstr>
      <vt:lpstr>Problem Statement</vt:lpstr>
      <vt:lpstr>Solution</vt:lpstr>
      <vt:lpstr>Technical Details</vt:lpstr>
      <vt:lpstr>Development Process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kaartic</dc:creator>
  <cp:lastModifiedBy>kaartic</cp:lastModifiedBy>
  <cp:revision>21</cp:revision>
  <dcterms:modified xsi:type="dcterms:W3CDTF">2025-07-06T06:27:30Z</dcterms:modified>
</cp:coreProperties>
</file>