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49"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7772400" cy="100584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3627" autoAdjust="0"/>
  </p:normalViewPr>
  <p:slideViewPr>
    <p:cSldViewPr>
      <p:cViewPr varScale="1">
        <p:scale>
          <a:sx n="59" d="100"/>
          <a:sy n="59" d="100"/>
        </p:scale>
        <p:origin x="-1752" y="-72"/>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8" name="Rectangle 1"/>
          <p:cNvSpPr>
            <a:spLocks noGrp="1" noRot="1" noChangeAspect="1"/>
          </p:cNvSpPr>
          <p:nvPr>
            <p:ph type="sldImg"/>
          </p:nvPr>
        </p:nvSpPr>
        <p:spPr>
          <a:xfrm>
            <a:off x="533400" y="763587"/>
            <a:ext cx="6702425" cy="3770312"/>
          </a:xfrm>
          <a:prstGeom prst="rect">
            <a:avLst/>
          </a:prstGeom>
          <a:noFill/>
          <a:ln>
            <a:noFill/>
          </a:ln>
        </p:spPr>
        <p:txBody>
          <a:bodyPr vert="horz" lIns="91440" tIns="45720" rIns="91440" bIns="45720" anchor="t"/>
          <a:lstStyle/>
          <a:p>
            <a:endParaRPr/>
          </a:p>
        </p:txBody>
      </p:sp>
      <p:sp>
        <p:nvSpPr>
          <p:cNvPr id="1048749" name="Rectangle 2"/>
          <p:cNvSpPr>
            <a:spLocks noGrp="1"/>
          </p:cNvSpPr>
          <p:nvPr>
            <p:ph type="body"/>
          </p:nvPr>
        </p:nvSpPr>
        <p:spPr>
          <a:xfrm>
            <a:off x="777875" y="4776787"/>
            <a:ext cx="6216650" cy="4524375"/>
          </a:xfrm>
          <a:prstGeom prst="rect">
            <a:avLst/>
          </a:prstGeom>
          <a:noFill/>
          <a:ln>
            <a:noFill/>
          </a:ln>
        </p:spPr>
        <p:txBody>
          <a:bodyPr vert="horz" lIns="0" tIns="0" rIns="0" bIns="0" anchor="t"/>
          <a:lstStyle/>
          <a:p>
            <a:pPr lvl="0"/>
            <a:endParaRPr lang="en-US" altLang="en-US"/>
          </a:p>
        </p:txBody>
      </p:sp>
      <p:sp>
        <p:nvSpPr>
          <p:cNvPr id="1048750" name="Rectangle 3"/>
          <p:cNvSpPr>
            <a:spLocks noGrp="1"/>
          </p:cNvSpPr>
          <p:nvPr>
            <p:ph type="hdr"/>
          </p:nvPr>
        </p:nvSpPr>
        <p:spPr>
          <a:xfrm>
            <a:off x="0" y="0"/>
            <a:ext cx="3371850" cy="501650"/>
          </a:xfrm>
          <a:prstGeom prst="rect">
            <a:avLst/>
          </a:prstGeom>
          <a:noFill/>
          <a:ln>
            <a:noFill/>
          </a:ln>
        </p:spPr>
        <p:txBody>
          <a:bodyPr vert="horz" lIns="0" tIns="0" rIns="0" bIns="0" anchor="t"/>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751" name="Rectangle 4"/>
          <p:cNvSpPr>
            <a:spLocks noGrp="1"/>
          </p:cNvSpPr>
          <p:nvPr>
            <p:ph type="dt"/>
          </p:nvPr>
        </p:nvSpPr>
        <p:spPr>
          <a:xfrm>
            <a:off x="4398962" y="0"/>
            <a:ext cx="3371850" cy="501650"/>
          </a:xfrm>
          <a:prstGeom prst="rect">
            <a:avLst/>
          </a:prstGeom>
          <a:noFill/>
          <a:ln>
            <a:noFill/>
          </a:ln>
        </p:spPr>
        <p:txBody>
          <a:bodyPr vert="horz" lIns="0" tIns="0" rIns="0" bIns="0" anchor="t"/>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752" name="Rectangle 5"/>
          <p:cNvSpPr>
            <a:spLocks noGrp="1"/>
          </p:cNvSpPr>
          <p:nvPr>
            <p:ph type="ftr"/>
          </p:nvPr>
        </p:nvSpPr>
        <p:spPr>
          <a:xfrm>
            <a:off x="0" y="9555162"/>
            <a:ext cx="3371850" cy="501650"/>
          </a:xfrm>
          <a:prstGeom prst="rect">
            <a:avLst/>
          </a:prstGeom>
          <a:noFill/>
          <a:ln>
            <a:noFill/>
          </a:ln>
        </p:spPr>
        <p:txBody>
          <a:bodyPr vert="horz" lIns="0" tIns="0" rIns="0" bIns="0" anchor="b"/>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753" name="Rectangle 6"/>
          <p:cNvSpPr>
            <a:spLocks noGrp="1"/>
          </p:cNvSpPr>
          <p:nvPr>
            <p:ph type="sldNum"/>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a:t>
            </a:fld>
            <a:endParaRPr lang="en-US" altLang="en-US" sz="1400">
              <a:solidFill>
                <a:srgbClr val="000000"/>
              </a:solidFill>
              <a:latin typeface="Times New Roman" pitchFamily="18" charset="0"/>
              <a:ea typeface="DejaVu Sans"/>
            </a:endParaRPr>
          </a:p>
        </p:txBody>
      </p:sp>
    </p:spTree>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Clr>
        <a:srgbClr val="000000"/>
      </a:buClr>
      <a:buFont typeface="Times New Roman" pitchFamily="18" charset="0"/>
      <a:buNone/>
      <a:defRPr sz="1200" b="0" i="0" u="none" baseline="0">
        <a:solidFill>
          <a:srgbClr val="000000"/>
        </a:solidFill>
        <a:latin typeface="Times New Roman" pitchFamily="18" charset="0"/>
        <a:sym typeface="Arial" pitchFamily="34" charset="0"/>
      </a:defRPr>
    </a:lvl1pPr>
    <a:lvl2pPr marL="742950" indent="-28575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2pPr>
    <a:lvl3pPr marL="11430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3pPr>
    <a:lvl4pPr marL="16002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4pPr>
    <a:lvl5pPr marL="20574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9"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a:t>
            </a:fld>
            <a:endParaRPr lang="en-US" altLang="en-US" sz="1400">
              <a:solidFill>
                <a:srgbClr val="000000"/>
              </a:solidFill>
              <a:latin typeface="Times New Roman" pitchFamily="18" charset="0"/>
              <a:ea typeface="DejaVu Sans"/>
            </a:endParaRPr>
          </a:p>
        </p:txBody>
      </p:sp>
      <p:sp>
        <p:nvSpPr>
          <p:cNvPr id="1048590"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591"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2"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12</a:t>
            </a:fld>
            <a:endParaRPr lang="en-US" altLang="en-US" sz="1400">
              <a:solidFill>
                <a:srgbClr val="000000"/>
              </a:solidFill>
              <a:latin typeface="Times New Roman" pitchFamily="18" charset="0"/>
              <a:ea typeface="DejaVu Sans"/>
            </a:endParaRPr>
          </a:p>
        </p:txBody>
      </p:sp>
      <p:sp>
        <p:nvSpPr>
          <p:cNvPr id="1048653"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54"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15</a:t>
            </a:fld>
            <a:endParaRPr lang="en-US" altLang="en-US" sz="1400">
              <a:solidFill>
                <a:srgbClr val="000000"/>
              </a:solidFill>
              <a:latin typeface="Times New Roman" pitchFamily="18" charset="0"/>
              <a:ea typeface="DejaVu Sans"/>
            </a:endParaRPr>
          </a:p>
        </p:txBody>
      </p:sp>
      <p:sp>
        <p:nvSpPr>
          <p:cNvPr id="1048659"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6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3"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2</a:t>
            </a:fld>
            <a:endParaRPr lang="en-US" altLang="en-US" sz="1400">
              <a:solidFill>
                <a:srgbClr val="000000"/>
              </a:solidFill>
              <a:latin typeface="Times New Roman" pitchFamily="18" charset="0"/>
              <a:ea typeface="DejaVu Sans"/>
            </a:endParaRPr>
          </a:p>
        </p:txBody>
      </p:sp>
      <p:sp>
        <p:nvSpPr>
          <p:cNvPr id="1048604"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05"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3</a:t>
            </a:fld>
            <a:endParaRPr lang="en-US" altLang="en-US" sz="1400">
              <a:solidFill>
                <a:srgbClr val="000000"/>
              </a:solidFill>
              <a:latin typeface="Times New Roman" pitchFamily="18" charset="0"/>
              <a:ea typeface="DejaVu Sans"/>
            </a:endParaRPr>
          </a:p>
        </p:txBody>
      </p:sp>
      <p:sp>
        <p:nvSpPr>
          <p:cNvPr id="1048609"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1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3"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4</a:t>
            </a:fld>
            <a:endParaRPr lang="en-US" altLang="en-US" sz="1400">
              <a:solidFill>
                <a:srgbClr val="000000"/>
              </a:solidFill>
              <a:latin typeface="Times New Roman" pitchFamily="18" charset="0"/>
              <a:ea typeface="DejaVu Sans"/>
            </a:endParaRPr>
          </a:p>
        </p:txBody>
      </p:sp>
      <p:sp>
        <p:nvSpPr>
          <p:cNvPr id="1048614"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15"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5</a:t>
            </a:fld>
            <a:endParaRPr lang="en-US" altLang="en-US" sz="1400">
              <a:solidFill>
                <a:srgbClr val="000000"/>
              </a:solidFill>
              <a:latin typeface="Times New Roman" pitchFamily="18" charset="0"/>
              <a:ea typeface="DejaVu Sans"/>
            </a:endParaRPr>
          </a:p>
        </p:txBody>
      </p:sp>
      <p:sp>
        <p:nvSpPr>
          <p:cNvPr id="1048619"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2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3"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6</a:t>
            </a:fld>
            <a:endParaRPr lang="en-US" altLang="en-US" sz="1400">
              <a:solidFill>
                <a:srgbClr val="000000"/>
              </a:solidFill>
              <a:latin typeface="Times New Roman" pitchFamily="18" charset="0"/>
              <a:ea typeface="DejaVu Sans"/>
            </a:endParaRPr>
          </a:p>
        </p:txBody>
      </p:sp>
      <p:sp>
        <p:nvSpPr>
          <p:cNvPr id="1048624"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25"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2"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8</a:t>
            </a:fld>
            <a:endParaRPr lang="en-US" altLang="en-US" sz="1400">
              <a:solidFill>
                <a:srgbClr val="000000"/>
              </a:solidFill>
              <a:latin typeface="Times New Roman" pitchFamily="18" charset="0"/>
              <a:ea typeface="DejaVu Sans"/>
            </a:endParaRPr>
          </a:p>
        </p:txBody>
      </p:sp>
      <p:sp>
        <p:nvSpPr>
          <p:cNvPr id="1048633"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34"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7"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9</a:t>
            </a:fld>
            <a:endParaRPr lang="en-US" altLang="en-US" sz="1400">
              <a:solidFill>
                <a:srgbClr val="000000"/>
              </a:solidFill>
              <a:latin typeface="Times New Roman" pitchFamily="18" charset="0"/>
              <a:ea typeface="DejaVu Sans"/>
            </a:endParaRPr>
          </a:p>
        </p:txBody>
      </p:sp>
      <p:sp>
        <p:nvSpPr>
          <p:cNvPr id="1048638"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39"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4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11</a:t>
            </a:fld>
            <a:endParaRPr lang="en-US" altLang="en-US" sz="1400">
              <a:solidFill>
                <a:srgbClr val="000000"/>
              </a:solidFill>
              <a:latin typeface="Times New Roman" pitchFamily="18" charset="0"/>
              <a:ea typeface="DejaVu Sans"/>
            </a:endParaRPr>
          </a:p>
        </p:txBody>
      </p:sp>
      <p:sp>
        <p:nvSpPr>
          <p:cNvPr id="1048649" name="Rectangle 1"/>
          <p:cNvSpPr>
            <a:spLocks noGrp="1" noRot="1" noChangeAspect="1"/>
          </p:cNvSpPr>
          <p:nvPr>
            <p:ph type="sldImg"/>
          </p:nvPr>
        </p:nvSpPr>
        <p:spPr>
          <a:xfrm>
            <a:off x="533400" y="763587"/>
            <a:ext cx="6704012"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65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4"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705"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706"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07"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en-US"/>
              <a:t>Click to edit Master title style</a:t>
            </a:r>
          </a:p>
        </p:txBody>
      </p:sp>
      <p:sp>
        <p:nvSpPr>
          <p:cNvPr id="104872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24"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8"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1048709"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11"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lstStyle/>
          <a:p>
            <a:r>
              <a:rPr lang="en-US"/>
              <a:t>Click to edit Master title style</a:t>
            </a:r>
          </a:p>
        </p:txBody>
      </p:sp>
      <p:sp>
        <p:nvSpPr>
          <p:cNvPr id="1048582"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83"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4"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65"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66"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67"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9"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00"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6"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87"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688"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89"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a:t>Click to edit Master title style</a:t>
            </a:r>
          </a:p>
        </p:txBody>
      </p:sp>
      <p:sp>
        <p:nvSpPr>
          <p:cNvPr id="1048700"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03"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a:xfrm>
            <a:off x="609600" y="274638"/>
            <a:ext cx="10972800" cy="1143000"/>
          </a:xfrm>
        </p:spPr>
        <p:txBody>
          <a:bodyPr/>
          <a:lstStyle/>
          <a:p>
            <a:r>
              <a:rPr lang="en-US"/>
              <a:t>Click to edit Master title style</a:t>
            </a:r>
          </a:p>
        </p:txBody>
      </p:sp>
      <p:sp>
        <p:nvSpPr>
          <p:cNvPr id="104869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98"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p>
        </p:txBody>
      </p:sp>
      <p:sp>
        <p:nvSpPr>
          <p:cNvPr id="104866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63"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91"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US"/>
              <a:t>Click to edit Master title style</a:t>
            </a:r>
          </a:p>
        </p:txBody>
      </p:sp>
      <p:sp>
        <p:nvSpPr>
          <p:cNvPr id="104871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15"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7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5"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76"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7"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78"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679"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81"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p>
        </p:txBody>
      </p:sp>
      <p:sp>
        <p:nvSpPr>
          <p:cNvPr id="104868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85"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8"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1048669"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71"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5"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726"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2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28"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p>
            <a:r>
              <a:rPr lang="en-US"/>
              <a:t>Click to edit Master title style</a:t>
            </a:r>
          </a:p>
        </p:txBody>
      </p:sp>
      <p:sp>
        <p:nvSpPr>
          <p:cNvPr id="1048730"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1"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2"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33"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4" name="Title 1"/>
          <p:cNvSpPr>
            <a:spLocks noGrp="1"/>
          </p:cNvSpPr>
          <p:nvPr>
            <p:ph type="title"/>
          </p:nvPr>
        </p:nvSpPr>
        <p:spPr>
          <a:xfrm>
            <a:off x="609600" y="274638"/>
            <a:ext cx="10972800" cy="1143000"/>
          </a:xfrm>
        </p:spPr>
        <p:txBody>
          <a:bodyPr/>
          <a:lstStyle/>
          <a:p>
            <a:r>
              <a:rPr lang="en-US"/>
              <a:t>Click to edit Master title style</a:t>
            </a:r>
          </a:p>
        </p:txBody>
      </p:sp>
      <p:sp>
        <p:nvSpPr>
          <p:cNvPr id="104873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8"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40"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p>
        </p:txBody>
      </p:sp>
      <p:sp>
        <p:nvSpPr>
          <p:cNvPr id="104862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28"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1"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42"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3"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744"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5"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6"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47"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6"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717" name="Picture Placeholder 2"/>
          <p:cNvSpPr>
            <a:spLocks noGrp="1"/>
          </p:cNvSpPr>
          <p:nvPr>
            <p:ph type="pic" idx="1"/>
          </p:nvPr>
        </p:nvSpPr>
        <p:spPr>
          <a:xfrm>
            <a:off x="2389717" y="612775"/>
            <a:ext cx="7315200" cy="4114800"/>
          </a:xfrm>
        </p:spPr>
        <p:txBody>
          <a:bodyPr vert="horz" wrap="square" lIns="0" tIns="69088" rIns="0" bIns="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718"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9"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720"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Rectangle 1"/>
          <p:cNvSpPr>
            <a:spLocks noGrp="1"/>
          </p:cNvSpPr>
          <p:nvPr>
            <p:ph type="title"/>
          </p:nvPr>
        </p:nvSpPr>
        <p:spPr>
          <a:xfrm>
            <a:off x="914400" y="2130425"/>
            <a:ext cx="10361612" cy="1468437"/>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8" name="Text Box 3"/>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
        <p:nvSpPr>
          <p:cNvPr id="1048580" name="Rectangle 5"/>
          <p:cNvSpPr>
            <a:spLocks noGrp="1"/>
          </p:cNvSpPr>
          <p:nvPr>
            <p:ph type="body" idx="1"/>
          </p:nvPr>
        </p:nvSpPr>
        <p:spPr>
          <a:xfrm>
            <a:off x="609600" y="1604962"/>
            <a:ext cx="10971212" cy="3975100"/>
          </a:xfrm>
          <a:prstGeom prst="rect">
            <a:avLst/>
          </a:prstGeom>
          <a:noFill/>
          <a:ln>
            <a:noFill/>
          </a:ln>
        </p:spPr>
        <p:txBody>
          <a:bodyPr vert="horz" lIns="0" tIns="69088" rIns="0" bIns="0" anchor="t"/>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2" name="Rectangle 1"/>
          <p:cNvSpPr>
            <a:spLocks noGrp="1"/>
          </p:cNvSpPr>
          <p:nvPr>
            <p:ph type="title"/>
          </p:nvPr>
        </p:nvSpPr>
        <p:spPr>
          <a:xfrm>
            <a:off x="609600" y="274637"/>
            <a:ext cx="10971212" cy="1141412"/>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93" name="Rectangle 2"/>
          <p:cNvSpPr>
            <a:spLocks noGrp="1"/>
          </p:cNvSpPr>
          <p:nvPr>
            <p:ph type="body" idx="1"/>
          </p:nvPr>
        </p:nvSpPr>
        <p:spPr>
          <a:xfrm>
            <a:off x="609600" y="1600200"/>
            <a:ext cx="10971212" cy="4524375"/>
          </a:xfrm>
          <a:prstGeom prst="rect">
            <a:avLst/>
          </a:prstGeom>
          <a:noFill/>
          <a:ln>
            <a:noFill/>
          </a:ln>
        </p:spPr>
        <p:txBody>
          <a:bodyPr vert="horz" lIns="91440" tIns="45720" rIns="91440" bIns="45720" anchor="t"/>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48594"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5" name="Text Box 4"/>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596"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4.xml" /><Relationship Id="rId5" Type="http://schemas.openxmlformats.org/officeDocument/2006/relationships/image" Target="../media/image4.jpeg" /><Relationship Id="rId4" Type="http://schemas.openxmlformats.org/officeDocument/2006/relationships/image" Target="../media/image2.jpeg"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4.xml" /><Relationship Id="rId5" Type="http://schemas.openxmlformats.org/officeDocument/2006/relationships/image" Target="../media/image3.png"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Rectangle 1"/>
          <p:cNvSpPr>
            <a:spLocks noGrp="1"/>
          </p:cNvSpPr>
          <p:nvPr>
            <p:ph type="subTitle" idx="4294967295"/>
          </p:nvPr>
        </p:nvSpPr>
        <p:spPr>
          <a:xfrm>
            <a:off x="95250" y="5600700"/>
            <a:ext cx="3168650" cy="1057275"/>
          </a:xfrm>
          <a:prstGeom prst="rect">
            <a:avLst/>
          </a:prstGeom>
          <a:solidFill>
            <a:srgbClr val="FFFFFF">
              <a:alpha val="100000"/>
            </a:srgbClr>
          </a:solidFill>
          <a:ln>
            <a:noFill/>
          </a:ln>
        </p:spPr>
        <p:txBody>
          <a:bodyPr vert="horz" lIns="91440" tIns="45720" rIns="91440" bIns="45720" anchor="t"/>
          <a:lstStyle>
            <a:lvl1pPr marL="0" algn="ctr">
              <a:buNone/>
              <a:defRPr sz="3200">
                <a:solidFill>
                  <a:srgbClr val="000000"/>
                </a:solidFill>
              </a:defRPr>
            </a:lvl1pPr>
            <a:lvl2pPr marL="457200" algn="ctr">
              <a:buNone/>
            </a:lvl2pPr>
            <a:lvl3pPr marL="914400" algn="ctr">
              <a:buNone/>
            </a:lvl3pPr>
            <a:lvl4pPr marL="1371600" algn="ctr">
              <a:buNone/>
            </a:lvl4pPr>
            <a:lvl5pPr marL="1828800" algn="ctr">
              <a:buNone/>
            </a:lvl5pPr>
          </a:lstStyle>
          <a:p>
            <a:pPr lvl="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dk1"/>
                </a:solidFill>
                <a:latin typeface="Arial Narrow" pitchFamily="34" charset="0"/>
                <a:ea typeface="Arial" pitchFamily="34" charset="0"/>
              </a:rPr>
              <a:t>PRESENTED</a:t>
            </a:r>
          </a:p>
          <a:p>
            <a:pPr lvl="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dk1"/>
                </a:solidFill>
                <a:latin typeface="Arial Narrow" pitchFamily="34" charset="0"/>
                <a:ea typeface="Arial" pitchFamily="34" charset="0"/>
              </a:rPr>
              <a:t>DURGA R</a:t>
            </a:r>
            <a:endParaRPr lang="zh-CN" altLang="en-US"/>
          </a:p>
          <a:p>
            <a:pPr lvl="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dk1"/>
                </a:solidFill>
                <a:latin typeface="Arial Narrow" pitchFamily="34" charset="0"/>
                <a:ea typeface="Arial" pitchFamily="34" charset="0"/>
              </a:rPr>
              <a:t>2303811720422036</a:t>
            </a:r>
            <a:endParaRPr lang="zh-CN" altLang="en-US"/>
          </a:p>
        </p:txBody>
      </p:sp>
      <p:sp>
        <p:nvSpPr>
          <p:cNvPr id="1048585" name="Rectangle 2"/>
          <p:cNvSpPr/>
          <p:nvPr/>
        </p:nvSpPr>
        <p:spPr>
          <a:xfrm>
            <a:off x="1679575" y="-1684337"/>
            <a:ext cx="3543300" cy="3514725"/>
          </a:xfrm>
          <a:prstGeom prst="rect">
            <a:avLst/>
          </a:prstGeom>
          <a:noFill/>
          <a:ln>
            <a:noFill/>
          </a:ln>
        </p:spPr>
        <p:txBody>
          <a:bodyPr vert="horz" wrap="none"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pic>
        <p:nvPicPr>
          <p:cNvPr id="2097152" name="Picture 3"/>
          <p:cNvPicPr>
            <a:picLocks/>
          </p:cNvPicPr>
          <p:nvPr/>
        </p:nvPicPr>
        <p:blipFill>
          <a:blip r:embed="rId3"/>
          <a:srcRect/>
          <a:stretch>
            <a:fillRect/>
          </a:stretch>
        </p:blipFill>
        <p:spPr>
          <a:xfrm>
            <a:off x="187325" y="73025"/>
            <a:ext cx="1066800" cy="1057275"/>
          </a:xfrm>
          <a:prstGeom prst="rect">
            <a:avLst/>
          </a:prstGeom>
          <a:noFill/>
          <a:ln>
            <a:noFill/>
          </a:ln>
        </p:spPr>
      </p:pic>
      <p:sp>
        <p:nvSpPr>
          <p:cNvPr id="1048586" name="Rectangle 4"/>
          <p:cNvSpPr/>
          <p:nvPr/>
        </p:nvSpPr>
        <p:spPr>
          <a:xfrm>
            <a:off x="1382712" y="236537"/>
            <a:ext cx="9424988" cy="952500"/>
          </a:xfrm>
          <a:prstGeom prst="rect">
            <a:avLst/>
          </a:prstGeom>
          <a:noFill/>
          <a:ln>
            <a:noFill/>
          </a:ln>
        </p:spPr>
        <p:txBody>
          <a:bodyPr vert="horz" lIns="90000" tIns="45000" rIns="90000" bIns="4500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a:lstStyle>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a:solidFill>
                  <a:srgbClr val="FF0066"/>
                </a:solidFill>
                <a:ea typeface="Arial" pitchFamily="34" charset="0"/>
              </a:rPr>
              <a:t>K.RAMAKRISHNAN COLLEGE OF TECHNOLOGY</a:t>
            </a: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a:solidFill>
                  <a:srgbClr val="FF0066"/>
                </a:solidFill>
                <a:ea typeface="Arial" pitchFamily="34" charset="0"/>
              </a:rPr>
              <a:t>(AUTONOMOUS), TRICHY.</a:t>
            </a:r>
          </a:p>
        </p:txBody>
      </p:sp>
      <p:pic>
        <p:nvPicPr>
          <p:cNvPr id="2097153" name="Picture 5"/>
          <p:cNvPicPr>
            <a:picLocks/>
          </p:cNvPicPr>
          <p:nvPr/>
        </p:nvPicPr>
        <p:blipFill>
          <a:blip r:embed="rId4"/>
          <a:srcRect/>
          <a:stretch>
            <a:fillRect/>
          </a:stretch>
        </p:blipFill>
        <p:spPr>
          <a:xfrm>
            <a:off x="10866438" y="160337"/>
            <a:ext cx="1154112" cy="1103312"/>
          </a:xfrm>
          <a:prstGeom prst="rect">
            <a:avLst/>
          </a:prstGeom>
          <a:noFill/>
          <a:ln>
            <a:noFill/>
          </a:ln>
        </p:spPr>
      </p:pic>
      <p:sp>
        <p:nvSpPr>
          <p:cNvPr id="1048587" name="Rectangle 1"/>
          <p:cNvSpPr txBox="1"/>
          <p:nvPr/>
        </p:nvSpPr>
        <p:spPr>
          <a:xfrm>
            <a:off x="8688388" y="5468937"/>
            <a:ext cx="3059112" cy="1082675"/>
          </a:xfrm>
          <a:prstGeom prst="rect">
            <a:avLst/>
          </a:prstGeom>
          <a:solidFill>
            <a:srgbClr val="FFFFFF"/>
          </a:solidFill>
          <a:ln>
            <a:noFill/>
          </a:ln>
        </p:spPr>
        <p:txBody>
          <a:bodyPr vert="horz" lIns="91440" tIns="45720" rIns="91440" bIns="4572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5pPr>
          </a:lstStyle>
          <a:p>
            <a:pPr marL="0" lvl="0" indent="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dk1"/>
                </a:solidFill>
                <a:latin typeface="Arial Narrow" pitchFamily="34" charset="0"/>
                <a:ea typeface="Arial" pitchFamily="34" charset="0"/>
              </a:rPr>
              <a:t>SUPERVISOR</a:t>
            </a:r>
          </a:p>
          <a:p>
            <a:pPr marL="0" lvl="0" indent="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dk1"/>
                </a:solidFill>
                <a:latin typeface="Arial Narrow" pitchFamily="34" charset="0"/>
                <a:ea typeface="Arial" pitchFamily="34" charset="0"/>
              </a:rPr>
              <a:t>Mr. M. Saravanan, M.E.,</a:t>
            </a:r>
          </a:p>
          <a:p>
            <a:pPr marL="0" lvl="0" indent="0" algn="just" eaLnBrk="1" hangingPunct="1">
              <a:lnSpc>
                <a:spcPct val="10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dk1"/>
                </a:solidFill>
                <a:latin typeface="Arial Narrow" pitchFamily="34" charset="0"/>
                <a:ea typeface="Arial" pitchFamily="34" charset="0"/>
              </a:rPr>
              <a:t>AP/CSE.</a:t>
            </a:r>
          </a:p>
        </p:txBody>
      </p:sp>
      <p:sp>
        <p:nvSpPr>
          <p:cNvPr id="1048588" name="TextBox 3"/>
          <p:cNvSpPr txBox="1"/>
          <p:nvPr/>
        </p:nvSpPr>
        <p:spPr>
          <a:xfrm>
            <a:off x="3048000" y="2979737"/>
            <a:ext cx="6096000" cy="688339"/>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a:lstStyle>
          <a:p>
            <a:pPr lvl="0" algn="ctr" eaLnBrk="1" hangingPunct="1">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b="1">
                <a:latin typeface="Arial Narrow" pitchFamily="34" charset="0"/>
                <a:ea typeface="Arial" pitchFamily="34" charset="0"/>
              </a:rPr>
              <a:t>CITY GUIDE PROJECT</a:t>
            </a:r>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Date Placeholder 1048639"/>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41" name="TextBox 1048640"/>
          <p:cNvSpPr txBox="1"/>
          <p:nvPr/>
        </p:nvSpPr>
        <p:spPr>
          <a:xfrm>
            <a:off x="2031206" y="397510"/>
            <a:ext cx="8056401" cy="5958839"/>
          </a:xfrm>
          <a:prstGeom prst="rect">
            <a:avLst/>
          </a:prstGeom>
        </p:spPr>
        <p:txBody>
          <a:bodyPr wrap="square" rtlCol="0">
            <a:spAutoFit/>
          </a:bodyPr>
          <a:lstStyle/>
          <a:p>
            <a:r>
              <a:rPr lang="en-IN" sz="2800" b="1">
                <a:solidFill>
                  <a:srgbClr val="000000"/>
                </a:solidFill>
              </a:rPr>
              <a:t>
Data Validation Module</a:t>
            </a:r>
            <a:r>
              <a:rPr lang="en-US" sz="2800" b="1">
                <a:solidFill>
                  <a:srgbClr val="000000"/>
                </a:solidFill>
              </a:rPr>
              <a:t>:</a:t>
            </a:r>
            <a:r>
              <a:rPr lang="en-IN" sz="2800">
                <a:solidFill>
                  <a:srgbClr val="000000"/>
                </a:solidFill>
              </a:rPr>
              <a:t>
Validating user inputs, such as checking if a city exists before adding a restaurant. Handling edge cases, such as duplicate restaurant names or missing data. Displaying appropriate error or success messages to guide user actions.
</a:t>
            </a:r>
            <a:r>
              <a:rPr lang="en-IN" sz="2800" b="1">
                <a:solidFill>
                  <a:srgbClr val="000000"/>
                </a:solidFill>
              </a:rPr>
              <a:t>Predefined Data Initialization Module</a:t>
            </a:r>
            <a:r>
              <a:rPr lang="en-US" sz="2800" b="1">
                <a:solidFill>
                  <a:srgbClr val="000000"/>
                </a:solidFill>
              </a:rPr>
              <a:t>:</a:t>
            </a:r>
            <a:r>
              <a:rPr lang="en-IN" sz="2800">
                <a:solidFill>
                  <a:srgbClr val="000000"/>
                </a:solidFill>
              </a:rPr>
              <a:t>
Initializing cities like Chennai, Coimbatore, Madurai, and Trichy with their respective restaurants and cuisines. Ensuring the predefined data serves as a functional starting point for user exploration. To populate the application with initial data for predefined cities and restaurants.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3200" b="1"/>
              <a:t>MERITS</a:t>
            </a:r>
          </a:p>
        </p:txBody>
      </p:sp>
      <p:pic>
        <p:nvPicPr>
          <p:cNvPr id="2097168"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9"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43" name="TextBox 1048642"/>
          <p:cNvSpPr txBox="1"/>
          <p:nvPr/>
        </p:nvSpPr>
        <p:spPr>
          <a:xfrm>
            <a:off x="701675" y="2499359"/>
            <a:ext cx="4572000" cy="929641"/>
          </a:xfrm>
          <a:prstGeom prst="rect">
            <a:avLst/>
          </a:prstGeom>
        </p:spPr>
        <p:txBody>
          <a:bodyPr wrap="square" rtlCol="0">
            <a:spAutoFit/>
          </a:bodyPr>
          <a:lstStyle/>
          <a:p>
            <a:r>
              <a:rPr lang="en-IN" sz="2800">
                <a:solidFill>
                  <a:srgbClr val="000000"/>
                </a:solidFill>
              </a:rPr>
              <a:t>2. Time and Effort Saving
</a:t>
            </a:r>
          </a:p>
        </p:txBody>
      </p:sp>
      <p:sp>
        <p:nvSpPr>
          <p:cNvPr id="1048644" name="TextBox 1048643"/>
          <p:cNvSpPr txBox="1"/>
          <p:nvPr/>
        </p:nvSpPr>
        <p:spPr>
          <a:xfrm>
            <a:off x="701675" y="3428999"/>
            <a:ext cx="6602826" cy="929640"/>
          </a:xfrm>
          <a:prstGeom prst="rect">
            <a:avLst/>
          </a:prstGeom>
        </p:spPr>
        <p:txBody>
          <a:bodyPr wrap="square" rtlCol="0">
            <a:spAutoFit/>
          </a:bodyPr>
          <a:lstStyle/>
          <a:p>
            <a:r>
              <a:rPr lang="en-IN" sz="2800">
                <a:solidFill>
                  <a:srgbClr val="000000"/>
                </a:solidFill>
              </a:rPr>
              <a:t>3. Promotes Local Businesses
</a:t>
            </a:r>
          </a:p>
        </p:txBody>
      </p:sp>
      <p:sp>
        <p:nvSpPr>
          <p:cNvPr id="1048645" name="TextBox 1048644"/>
          <p:cNvSpPr txBox="1"/>
          <p:nvPr/>
        </p:nvSpPr>
        <p:spPr>
          <a:xfrm>
            <a:off x="701674" y="1569718"/>
            <a:ext cx="7025569" cy="929640"/>
          </a:xfrm>
          <a:prstGeom prst="rect">
            <a:avLst/>
          </a:prstGeom>
        </p:spPr>
        <p:txBody>
          <a:bodyPr wrap="square" rtlCol="0">
            <a:spAutoFit/>
          </a:bodyPr>
          <a:lstStyle/>
          <a:p>
            <a:r>
              <a:rPr lang="en-IN" sz="2800">
                <a:solidFill>
                  <a:srgbClr val="000000"/>
                </a:solidFill>
              </a:rPr>
              <a:t>1. Enhanced User Experience
</a:t>
            </a:r>
          </a:p>
        </p:txBody>
      </p:sp>
      <p:sp>
        <p:nvSpPr>
          <p:cNvPr id="1048646" name="TextBox 1048645"/>
          <p:cNvSpPr txBox="1"/>
          <p:nvPr/>
        </p:nvSpPr>
        <p:spPr>
          <a:xfrm>
            <a:off x="701674" y="4358639"/>
            <a:ext cx="4572000" cy="510540"/>
          </a:xfrm>
          <a:prstGeom prst="rect">
            <a:avLst/>
          </a:prstGeom>
        </p:spPr>
        <p:txBody>
          <a:bodyPr wrap="square" rtlCol="0">
            <a:spAutoFit/>
          </a:bodyPr>
          <a:lstStyle/>
          <a:p>
            <a:r>
              <a:rPr lang="en-IN" sz="2800">
                <a:solidFill>
                  <a:srgbClr val="000000"/>
                </a:solidFill>
              </a:rPr>
              <a:t>4. Tourism Growth</a:t>
            </a:r>
          </a:p>
        </p:txBody>
      </p:sp>
      <p:sp>
        <p:nvSpPr>
          <p:cNvPr id="1048647" name="TextBox 1048646"/>
          <p:cNvSpPr txBox="1"/>
          <p:nvPr/>
        </p:nvSpPr>
        <p:spPr>
          <a:xfrm>
            <a:off x="701675" y="5288279"/>
            <a:ext cx="4572000" cy="929640"/>
          </a:xfrm>
          <a:prstGeom prst="rect">
            <a:avLst/>
          </a:prstGeom>
        </p:spPr>
        <p:txBody>
          <a:bodyPr wrap="square" rtlCol="0">
            <a:spAutoFit/>
          </a:bodyPr>
          <a:lstStyle/>
          <a:p>
            <a:r>
              <a:rPr lang="en-US" sz="2800">
                <a:solidFill>
                  <a:srgbClr val="000000"/>
                </a:solidFill>
              </a:rPr>
              <a:t>5</a:t>
            </a:r>
            <a:r>
              <a:rPr lang="en-IN" sz="2800">
                <a:solidFill>
                  <a:srgbClr val="000000"/>
                </a:solidFill>
              </a:rPr>
              <a:t>. Improved City Navigation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3200" b="1"/>
              <a:t>RESULTS AND DISCUSSION</a:t>
            </a:r>
          </a:p>
        </p:txBody>
      </p:sp>
      <p:pic>
        <p:nvPicPr>
          <p:cNvPr id="2097170"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71" name="Picture 5"/>
          <p:cNvPicPr>
            <a:picLocks/>
          </p:cNvPicPr>
          <p:nvPr/>
        </p:nvPicPr>
        <p:blipFill>
          <a:blip r:embed="rId4"/>
          <a:srcRect/>
          <a:stretch>
            <a:fillRect/>
          </a:stretch>
        </p:blipFill>
        <p:spPr>
          <a:xfrm>
            <a:off x="11033125" y="117475"/>
            <a:ext cx="1154112" cy="1103312"/>
          </a:xfrm>
          <a:prstGeom prst="rect">
            <a:avLst/>
          </a:prstGeom>
          <a:noFill/>
          <a:ln>
            <a:noFill/>
          </a:ln>
        </p:spPr>
      </p:pic>
      <p:pic>
        <p:nvPicPr>
          <p:cNvPr id="2" name="Picture 1">
            <a:extLst>
              <a:ext uri="{FF2B5EF4-FFF2-40B4-BE49-F238E27FC236}">
                <a16:creationId xmlns:a16="http://schemas.microsoft.com/office/drawing/2014/main" id="{DDAE9104-84A6-EDF6-1E95-00C6D3B446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1148" y="1519140"/>
            <a:ext cx="8725096" cy="4399426"/>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Date Placeholder 1048654"/>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 name="Picture 1">
            <a:extLst>
              <a:ext uri="{FF2B5EF4-FFF2-40B4-BE49-F238E27FC236}">
                <a16:creationId xmlns:a16="http://schemas.microsoft.com/office/drawing/2014/main" id="{CAA4A616-2B3E-1D49-59B3-56D42CDF6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67" y="887177"/>
            <a:ext cx="9904785" cy="54081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Date Placeholder 1048655"/>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 name="Picture 1">
            <a:extLst>
              <a:ext uri="{FF2B5EF4-FFF2-40B4-BE49-F238E27FC236}">
                <a16:creationId xmlns:a16="http://schemas.microsoft.com/office/drawing/2014/main" id="{59A78554-DBCE-12E9-9C50-0FEABC30E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73" y="968314"/>
            <a:ext cx="8956842" cy="49213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Rectangle 1"/>
          <p:cNvSpPr>
            <a:spLocks noGrp="1"/>
          </p:cNvSpPr>
          <p:nvPr>
            <p:ph type="title" idx="4294967295"/>
          </p:nvPr>
        </p:nvSpPr>
        <p:spPr>
          <a:xfrm>
            <a:off x="1774825" y="2492375"/>
            <a:ext cx="8229600" cy="760412"/>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4800" b="1"/>
              <a:t>QUERIES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itchFamily="34" charset="0"/>
                <a:ea typeface="Arial" pitchFamily="34" charset="0"/>
              </a:rPr>
              <a:t>PRESENTATION OVERVIEW</a:t>
            </a:r>
          </a:p>
        </p:txBody>
      </p:sp>
      <p:sp>
        <p:nvSpPr>
          <p:cNvPr id="1048602" name="Text Box 2"/>
          <p:cNvSpPr txBox="1"/>
          <p:nvPr/>
        </p:nvSpPr>
        <p:spPr>
          <a:xfrm>
            <a:off x="623887" y="1412875"/>
            <a:ext cx="11187112" cy="5040312"/>
          </a:xfrm>
          <a:prstGeom prst="rect">
            <a:avLst/>
          </a:prstGeom>
          <a:noFill/>
          <a:ln>
            <a:noFill/>
          </a:ln>
        </p:spPr>
        <p:txBody>
          <a:bodyPr vert="horz" lIns="91440" tIns="45720" rIns="91440" bIns="4572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5pPr>
          </a:lstStyle>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pitchFamily="34" charset="0"/>
                <a:ea typeface="Arial" pitchFamily="34" charset="0"/>
              </a:rPr>
              <a:t>Objective</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pitchFamily="34" charset="0"/>
                <a:ea typeface="Arial" pitchFamily="34" charset="0"/>
              </a:rPr>
              <a:t>Project Introduction</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pitchFamily="34" charset="0"/>
                <a:ea typeface="Arial" pitchFamily="34" charset="0"/>
              </a:rPr>
              <a:t>Problem Statement</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pitchFamily="34" charset="0"/>
                <a:ea typeface="Arial" pitchFamily="34" charset="0"/>
              </a:rPr>
              <a:t>Methodologies (Programming concepts relevant to problem statement)</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chemeClr val="dk1"/>
                </a:solidFill>
                <a:latin typeface="Arial" pitchFamily="34" charset="0"/>
              </a:rPr>
              <a:t>Architecture of the proposed system </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latin typeface="Arial" pitchFamily="34" charset="0"/>
                <a:ea typeface="Arial" pitchFamily="34" charset="0"/>
              </a:rPr>
              <a:t>List of Modules</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chemeClr val="dk1"/>
                </a:solidFill>
                <a:latin typeface="Arial" pitchFamily="34" charset="0"/>
              </a:rPr>
              <a:t>Merits </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chemeClr val="dk1"/>
                </a:solidFill>
                <a:latin typeface="Arial" pitchFamily="34" charset="0"/>
              </a:rPr>
              <a:t>Results and Discussion</a:t>
            </a:r>
          </a:p>
          <a:p>
            <a:pPr marL="457200" lvl="0" indent="-457200" algn="just" eaLnBrk="1" hangingPunct="1">
              <a:lnSpc>
                <a:spcPct val="150000"/>
              </a:lnSpc>
              <a:spcBef>
                <a:spcPct val="0"/>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a:solidFill>
                  <a:schemeClr val="dk1"/>
                </a:solidFill>
                <a:latin typeface="Arial" pitchFamily="34" charset="0"/>
              </a:rPr>
              <a:t>Queries</a:t>
            </a:r>
          </a:p>
        </p:txBody>
      </p:sp>
      <p:pic>
        <p:nvPicPr>
          <p:cNvPr id="2097154"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55" name="Picture 5"/>
          <p:cNvPicPr>
            <a:picLocks/>
          </p:cNvPicPr>
          <p:nvPr/>
        </p:nvPicPr>
        <p:blipFill>
          <a:blip r:embed="rId4"/>
          <a:srcRect/>
          <a:stretch>
            <a:fillRect/>
          </a:stretch>
        </p:blipFill>
        <p:spPr>
          <a:xfrm>
            <a:off x="11033125" y="117475"/>
            <a:ext cx="1154112" cy="1103312"/>
          </a:xfrm>
          <a:prstGeom prst="rect">
            <a:avLst/>
          </a:prstGeom>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3200" b="1">
                <a:ea typeface="Arial" pitchFamily="34" charset="0"/>
              </a:rPr>
              <a:t>OBJECTIVE</a:t>
            </a:r>
          </a:p>
        </p:txBody>
      </p:sp>
      <p:pic>
        <p:nvPicPr>
          <p:cNvPr id="2097156"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57"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07" name="TextBox 1048606"/>
          <p:cNvSpPr txBox="1"/>
          <p:nvPr/>
        </p:nvSpPr>
        <p:spPr>
          <a:xfrm>
            <a:off x="1981200" y="1706879"/>
            <a:ext cx="7368886" cy="3444240"/>
          </a:xfrm>
          <a:prstGeom prst="rect">
            <a:avLst/>
          </a:prstGeom>
        </p:spPr>
        <p:txBody>
          <a:bodyPr wrap="square" rtlCol="0">
            <a:spAutoFit/>
          </a:bodyPr>
          <a:lstStyle/>
          <a:p>
            <a:r>
              <a:rPr lang="en-IN" sz="2800">
                <a:solidFill>
                  <a:srgbClr val="000000"/>
                </a:solidFill>
              </a:rPr>
              <a:t>To create a comprehensive and user-friendly city guide that provides residents and visitors with essential information about the city, including attractions, dining, accommodation, transportation, events, and local culture, fostering a deeper connection with the city and enhancing the overall experience.
</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3200" b="1">
                <a:ea typeface="Arial" pitchFamily="34" charset="0"/>
              </a:rPr>
              <a:t>PROJECT INTRODUCTION</a:t>
            </a:r>
          </a:p>
        </p:txBody>
      </p:sp>
      <p:pic>
        <p:nvPicPr>
          <p:cNvPr id="2097158"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59"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12" name="TextBox 1048611"/>
          <p:cNvSpPr txBox="1"/>
          <p:nvPr/>
        </p:nvSpPr>
        <p:spPr>
          <a:xfrm>
            <a:off x="1981199" y="1287780"/>
            <a:ext cx="7619999" cy="4282440"/>
          </a:xfrm>
          <a:prstGeom prst="rect">
            <a:avLst/>
          </a:prstGeom>
        </p:spPr>
        <p:txBody>
          <a:bodyPr wrap="square" rtlCol="0">
            <a:spAutoFit/>
          </a:bodyPr>
          <a:lstStyle/>
          <a:p>
            <a:r>
              <a:rPr lang="en-IN" sz="2800">
                <a:solidFill>
                  <a:srgbClr val="000000"/>
                </a:solidFill>
              </a:rPr>
              <a:t>Exploring a city, whether as a resident or a visitor, can be an exciting yet overwhelming experience. With countless attractions, diverse dining options, vibrant neighborhoods, and unique cultural events, navigating through the multitude of choices can be challenging. This city guide aims to simplify that journey by providing a curated, comprehensive resource tailored to help users make the most of their time in the city.</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3200" b="1">
                <a:ea typeface="Arial" pitchFamily="34" charset="0"/>
              </a:rPr>
              <a:t>PROBLEM STATEMENT</a:t>
            </a:r>
          </a:p>
        </p:txBody>
      </p:sp>
      <p:pic>
        <p:nvPicPr>
          <p:cNvPr id="2097160"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1"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17" name="TextBox 1048616"/>
          <p:cNvSpPr txBox="1"/>
          <p:nvPr/>
        </p:nvSpPr>
        <p:spPr>
          <a:xfrm>
            <a:off x="1981200" y="1497331"/>
            <a:ext cx="7481454" cy="3863339"/>
          </a:xfrm>
          <a:prstGeom prst="rect">
            <a:avLst/>
          </a:prstGeom>
        </p:spPr>
        <p:txBody>
          <a:bodyPr wrap="square" rtlCol="0">
            <a:spAutoFit/>
          </a:bodyPr>
          <a:lstStyle/>
          <a:p>
            <a:r>
              <a:rPr lang="en-IN" sz="2800">
                <a:solidFill>
                  <a:srgbClr val="000000"/>
                </a:solidFill>
              </a:rPr>
              <a:t>Cities are dynamic and diverse, offering countless attractions, activities, and experiences. However, for both residents and visitors, finding reliable, up-to-date, and well-organized information about a city's offerings can be challenging. Many existing resources are fragmented, outdated, or fail to cater to the specific needs of different users, such as tourists, locals, or business travelers.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3200" b="1">
                <a:ea typeface="Arial" pitchFamily="34" charset="0"/>
              </a:rPr>
              <a:t>METHODOLOGIES</a:t>
            </a:r>
          </a:p>
        </p:txBody>
      </p:sp>
      <p:pic>
        <p:nvPicPr>
          <p:cNvPr id="2097162"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3"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22" name="TextBox 1048621"/>
          <p:cNvSpPr txBox="1"/>
          <p:nvPr/>
        </p:nvSpPr>
        <p:spPr>
          <a:xfrm>
            <a:off x="1571625" y="1220786"/>
            <a:ext cx="9048750" cy="5120640"/>
          </a:xfrm>
          <a:prstGeom prst="rect">
            <a:avLst/>
          </a:prstGeom>
        </p:spPr>
        <p:txBody>
          <a:bodyPr wrap="square" rtlCol="0">
            <a:spAutoFit/>
          </a:bodyPr>
          <a:lstStyle/>
          <a:p>
            <a:r>
              <a:rPr lang="en-IN" sz="2800" b="1">
                <a:solidFill>
                  <a:srgbClr val="000000"/>
                </a:solidFill>
              </a:rPr>
              <a:t>1. Research</a:t>
            </a:r>
            <a:r>
              <a:rPr lang="en-IN" sz="2800">
                <a:solidFill>
                  <a:srgbClr val="000000"/>
                </a:solidFill>
              </a:rPr>
              <a:t>: Gather data through surveys, interviews, field visits, and analysis of existing resources to ensure accurate and relevant information.
</a:t>
            </a:r>
            <a:r>
              <a:rPr lang="en-IN" sz="2800" b="1">
                <a:solidFill>
                  <a:srgbClr val="000000"/>
                </a:solidFill>
              </a:rPr>
              <a:t>2. Content Development:</a:t>
            </a:r>
            <a:r>
              <a:rPr lang="en-IN" sz="2800">
                <a:solidFill>
                  <a:srgbClr val="000000"/>
                </a:solidFill>
              </a:rPr>
              <a:t> Curate and categorize content, highlighting attractions, dining, transportation, and local insights.
</a:t>
            </a:r>
            <a:r>
              <a:rPr lang="en-IN" sz="2800" b="1">
                <a:solidFill>
                  <a:srgbClr val="000000"/>
                </a:solidFill>
              </a:rPr>
              <a:t>3. User-Centric Design: </a:t>
            </a:r>
            <a:r>
              <a:rPr lang="en-IN" sz="2800">
                <a:solidFill>
                  <a:srgbClr val="000000"/>
                </a:solidFill>
              </a:rPr>
              <a:t>Develop an intuitive interface with interactive maps, multimedia elements, and accessibility features.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Date Placeholder 1048628"/>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30" name="TextBox 1048629"/>
          <p:cNvSpPr txBox="1"/>
          <p:nvPr/>
        </p:nvSpPr>
        <p:spPr>
          <a:xfrm>
            <a:off x="1346489" y="868679"/>
            <a:ext cx="9499023" cy="5120641"/>
          </a:xfrm>
          <a:prstGeom prst="rect">
            <a:avLst/>
          </a:prstGeom>
        </p:spPr>
        <p:txBody>
          <a:bodyPr wrap="square" rtlCol="0">
            <a:spAutoFit/>
          </a:bodyPr>
          <a:lstStyle/>
          <a:p>
            <a:r>
              <a:rPr lang="en-IN" sz="2800" b="1">
                <a:solidFill>
                  <a:srgbClr val="000000"/>
                </a:solidFill>
              </a:rPr>
              <a:t>4. Technology Integration: I</a:t>
            </a:r>
            <a:r>
              <a:rPr lang="en-IN" sz="2800">
                <a:solidFill>
                  <a:srgbClr val="000000"/>
                </a:solidFill>
              </a:rPr>
              <a:t>mplement real-time updates, location-based recommendations, and mobile app functionality.
</a:t>
            </a:r>
            <a:r>
              <a:rPr lang="en-IN" sz="2800" b="1">
                <a:solidFill>
                  <a:srgbClr val="000000"/>
                </a:solidFill>
              </a:rPr>
              <a:t>5. Testing and Feedback: </a:t>
            </a:r>
            <a:r>
              <a:rPr lang="en-IN" sz="2800">
                <a:solidFill>
                  <a:srgbClr val="000000"/>
                </a:solidFill>
              </a:rPr>
              <a:t>Test prototypes with users and refine based on feedback.
</a:t>
            </a:r>
            <a:r>
              <a:rPr lang="en-IN" sz="2800" b="1">
                <a:solidFill>
                  <a:srgbClr val="000000"/>
                </a:solidFill>
              </a:rPr>
              <a:t>6. Launch and Marketing:</a:t>
            </a:r>
            <a:r>
              <a:rPr lang="en-IN" sz="2800">
                <a:solidFill>
                  <a:srgbClr val="000000"/>
                </a:solidFill>
              </a:rPr>
              <a:t> Promote through social media, partnerships, and a soft launch for initial feedback.
</a:t>
            </a:r>
            <a:r>
              <a:rPr lang="en-IN" sz="2800" b="1">
                <a:solidFill>
                  <a:srgbClr val="000000"/>
                </a:solidFill>
              </a:rPr>
              <a:t>7. Continuous Updates: </a:t>
            </a:r>
            <a:r>
              <a:rPr lang="en-IN" sz="2800">
                <a:solidFill>
                  <a:srgbClr val="000000"/>
                </a:solidFill>
              </a:rPr>
              <a:t>Regularly update the guide to maintain accuracy and relevance.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3200" b="1"/>
              <a:t>ARCHITECTURE OF THE PROPOSED SYSTEM </a:t>
            </a:r>
          </a:p>
        </p:txBody>
      </p:sp>
      <p:pic>
        <p:nvPicPr>
          <p:cNvPr id="2097164"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5" name="Picture 5"/>
          <p:cNvPicPr>
            <a:picLocks/>
          </p:cNvPicPr>
          <p:nvPr/>
        </p:nvPicPr>
        <p:blipFill>
          <a:blip r:embed="rId4"/>
          <a:srcRect/>
          <a:stretch>
            <a:fillRect/>
          </a:stretch>
        </p:blipFill>
        <p:spPr>
          <a:xfrm>
            <a:off x="11033125" y="117475"/>
            <a:ext cx="1154112" cy="1103312"/>
          </a:xfrm>
          <a:prstGeom prst="rect">
            <a:avLst/>
          </a:prstGeom>
          <a:noFill/>
          <a:ln>
            <a:noFill/>
          </a:ln>
        </p:spPr>
      </p:pic>
      <p:pic>
        <p:nvPicPr>
          <p:cNvPr id="2097175" name="image8.png"/>
          <p:cNvPicPr>
            <a:picLocks/>
          </p:cNvPicPr>
          <p:nvPr/>
        </p:nvPicPr>
        <p:blipFill>
          <a:blip r:embed="rId5" cstate="print"/>
          <a:srcRect/>
          <a:stretch>
            <a:fillRect/>
          </a:stretch>
        </p:blipFill>
        <p:spPr>
          <a:xfrm>
            <a:off x="2225010" y="1856422"/>
            <a:ext cx="8183592" cy="4849741"/>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ectangle 1"/>
          <p:cNvSpPr>
            <a:spLocks noGrp="1"/>
          </p:cNvSpPr>
          <p:nvPr>
            <p:ph type="title" idx="4294967295"/>
          </p:nvPr>
        </p:nvSpPr>
        <p:spPr>
          <a:xfrm>
            <a:off x="1981200" y="190500"/>
            <a:ext cx="8229600" cy="758825"/>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50000"/>
              </a:lnSpc>
            </a:pPr>
            <a:r>
              <a:rPr lang="en-US" altLang="en-US" sz="3200" b="1">
                <a:ea typeface="Arial" pitchFamily="34" charset="0"/>
              </a:rPr>
              <a:t>LIST OF MODULES</a:t>
            </a:r>
          </a:p>
        </p:txBody>
      </p:sp>
      <p:pic>
        <p:nvPicPr>
          <p:cNvPr id="2097166" name="Picture 3"/>
          <p:cNvPicPr>
            <a:picLocks/>
          </p:cNvPicPr>
          <p:nvPr/>
        </p:nvPicPr>
        <p:blipFill>
          <a:blip r:embed="rId3"/>
          <a:srcRect/>
          <a:stretch>
            <a:fillRect/>
          </a:stretch>
        </p:blipFill>
        <p:spPr>
          <a:xfrm>
            <a:off x="168275" y="57150"/>
            <a:ext cx="1066800" cy="1057275"/>
          </a:xfrm>
          <a:prstGeom prst="rect">
            <a:avLst/>
          </a:prstGeom>
          <a:noFill/>
          <a:ln>
            <a:noFill/>
          </a:ln>
        </p:spPr>
      </p:pic>
      <p:pic>
        <p:nvPicPr>
          <p:cNvPr id="2097167" name="Picture 5"/>
          <p:cNvPicPr>
            <a:picLocks/>
          </p:cNvPicPr>
          <p:nvPr/>
        </p:nvPicPr>
        <p:blipFill>
          <a:blip r:embed="rId4"/>
          <a:srcRect/>
          <a:stretch>
            <a:fillRect/>
          </a:stretch>
        </p:blipFill>
        <p:spPr>
          <a:xfrm>
            <a:off x="11033125" y="117475"/>
            <a:ext cx="1154112" cy="1103312"/>
          </a:xfrm>
          <a:prstGeom prst="rect">
            <a:avLst/>
          </a:prstGeom>
          <a:noFill/>
          <a:ln>
            <a:noFill/>
          </a:ln>
        </p:spPr>
      </p:pic>
      <p:sp>
        <p:nvSpPr>
          <p:cNvPr id="1048636" name="TextBox 1048635"/>
          <p:cNvSpPr txBox="1"/>
          <p:nvPr/>
        </p:nvSpPr>
        <p:spPr>
          <a:xfrm>
            <a:off x="1235074" y="949324"/>
            <a:ext cx="10760711" cy="5958840"/>
          </a:xfrm>
          <a:prstGeom prst="rect">
            <a:avLst/>
          </a:prstGeom>
        </p:spPr>
        <p:txBody>
          <a:bodyPr wrap="square" rtlCol="0">
            <a:spAutoFit/>
          </a:bodyPr>
          <a:lstStyle/>
          <a:p>
            <a:r>
              <a:rPr lang="en-IN" sz="2800" b="1">
                <a:solidFill>
                  <a:srgbClr val="000000"/>
                </a:solidFill>
              </a:rPr>
              <a:t>User Interface Module</a:t>
            </a:r>
            <a:r>
              <a:rPr lang="en-US" sz="2800" b="1">
                <a:solidFill>
                  <a:srgbClr val="000000"/>
                </a:solidFill>
              </a:rPr>
              <a:t>:</a:t>
            </a:r>
            <a:r>
              <a:rPr lang="en-IN" sz="2800">
                <a:solidFill>
                  <a:srgbClr val="000000"/>
                </a:solidFill>
              </a:rPr>
              <a:t>
Input fields for entering city names, restaurant names, and cuisine types. Buttons for performing actions such as displaying city details, adding a restaurant and finding a city. Output area for displaying results, error messages, or success messages.
</a:t>
            </a:r>
            <a:r>
              <a:rPr lang="en-IN" sz="2800" b="1">
                <a:solidFill>
                  <a:srgbClr val="000000"/>
                </a:solidFill>
              </a:rPr>
              <a:t>City Management Module</a:t>
            </a:r>
            <a:r>
              <a:rPr lang="en-US" sz="2800" b="1">
                <a:solidFill>
                  <a:srgbClr val="000000"/>
                </a:solidFill>
              </a:rPr>
              <a:t>:</a:t>
            </a:r>
            <a:r>
              <a:rPr lang="en-IN" sz="2800">
                <a:solidFill>
                  <a:srgbClr val="000000"/>
                </a:solidFill>
              </a:rPr>
              <a:t>
Predefined city initialization with restaurant data. Methods to add restaurants dynamically. Validation to ensure cities are unique and prop</a:t>
            </a:r>
            <a:r>
              <a:rPr lang="en-US" sz="2800">
                <a:solidFill>
                  <a:srgbClr val="000000"/>
                </a:solidFill>
              </a:rPr>
              <a:t>e</a:t>
            </a:r>
            <a:r>
              <a:rPr lang="en-IN" sz="2800">
                <a:solidFill>
                  <a:srgbClr val="000000"/>
                </a:solidFill>
              </a:rPr>
              <a:t>rly managed in the application.</a:t>
            </a:r>
          </a:p>
          <a:p>
            <a:r>
              <a:rPr lang="en-IN" sz="2800" b="1">
                <a:solidFill>
                  <a:srgbClr val="000000"/>
                </a:solidFill>
              </a:rPr>
              <a:t>Restaurant Management Module</a:t>
            </a:r>
            <a:r>
              <a:rPr lang="en-US" sz="2800" b="1">
                <a:solidFill>
                  <a:srgbClr val="000000"/>
                </a:solidFill>
              </a:rPr>
              <a:t>:</a:t>
            </a:r>
            <a:r>
              <a:rPr lang="en-IN" sz="2800">
                <a:solidFill>
                  <a:srgbClr val="000000"/>
                </a:solidFill>
              </a:rPr>
              <a:t>
Methods for adding restaurants to existing cities. To manage restaurant details within each city. Capability to view all restaurants and their cuisine types in a selected city.
</a:t>
            </a:r>
          </a:p>
        </p:txBody>
      </p:sp>
    </p:spTree>
  </p:cSld>
  <p:clrMapOvr>
    <a:masterClrMapping/>
  </p:clrMapOvr>
  <p:transition spd="slow"/>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11</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主题</vt:lpstr>
      <vt:lpstr>Office 主题</vt:lpstr>
      <vt:lpstr>PowerPoint Presentation</vt:lpstr>
      <vt:lpstr>PRESENTATION OVERVIEW</vt:lpstr>
      <vt:lpstr>OBJECTIVE</vt:lpstr>
      <vt:lpstr>PROJECT INTRODUCTION</vt:lpstr>
      <vt:lpstr>PROBLEM STATEMENT</vt:lpstr>
      <vt:lpstr>METHODOLOGIES</vt:lpstr>
      <vt:lpstr>PowerPoint Presentation</vt:lpstr>
      <vt:lpstr>ARCHITECTURE OF THE PROPOSED SYSTEM </vt:lpstr>
      <vt:lpstr>LIST OF MODULES</vt:lpstr>
      <vt:lpstr>PowerPoint Presentation</vt:lpstr>
      <vt:lpstr>MERITS</vt:lpstr>
      <vt:lpstr>RESULTS AND DISCUSSION</vt:lpstr>
      <vt:lpstr>PowerPoint Presentation</vt:lpstr>
      <vt:lpstr>PowerPoint Presentation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Divya Dharshini</cp:lastModifiedBy>
  <cp:revision>1</cp:revision>
  <dcterms:created xsi:type="dcterms:W3CDTF">2018-05-02T15:54:28Z</dcterms:created>
  <dcterms:modified xsi:type="dcterms:W3CDTF">2024-12-01T09:28:25Z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984a998461cb46bb876f22fb42f0ade0</vt:lpwstr>
  </property>
</Properties>
</file>