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3" d="100"/>
          <a:sy n="103" d="100"/>
        </p:scale>
        <p:origin x="1138" y="77"/>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a:solidFill>
                  <a:srgbClr val="7030A0"/>
                </a:solidFill>
              </a:rPr>
              <a:t>R Durga Devi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814721104017</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5" name="Picture 4">
            <a:extLst>
              <a:ext uri="{FF2B5EF4-FFF2-40B4-BE49-F238E27FC236}">
                <a16:creationId xmlns:a16="http://schemas.microsoft.com/office/drawing/2014/main" id="{1C7FBC75-6537-09DE-FE93-8A129A35600B}"/>
              </a:ext>
            </a:extLst>
          </p:cNvPr>
          <p:cNvPicPr>
            <a:picLocks noChangeAspect="1"/>
          </p:cNvPicPr>
          <p:nvPr/>
        </p:nvPicPr>
        <p:blipFill>
          <a:blip r:embed="rId2"/>
          <a:stretch>
            <a:fillRect/>
          </a:stretch>
        </p:blipFill>
        <p:spPr>
          <a:xfrm>
            <a:off x="289932" y="1196898"/>
            <a:ext cx="8571570" cy="37542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12" name="Picture 11">
            <a:extLst>
              <a:ext uri="{FF2B5EF4-FFF2-40B4-BE49-F238E27FC236}">
                <a16:creationId xmlns:a16="http://schemas.microsoft.com/office/drawing/2014/main" id="{2E82A36A-82BE-4E36-2FFA-2089ECACD1B3}"/>
              </a:ext>
            </a:extLst>
          </p:cNvPr>
          <p:cNvPicPr>
            <a:picLocks noChangeAspect="1"/>
          </p:cNvPicPr>
          <p:nvPr/>
        </p:nvPicPr>
        <p:blipFill>
          <a:blip r:embed="rId2"/>
          <a:stretch>
            <a:fillRect/>
          </a:stretch>
        </p:blipFill>
        <p:spPr>
          <a:xfrm>
            <a:off x="237892" y="1267649"/>
            <a:ext cx="8534401" cy="3586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13" name="Picture 12">
            <a:extLst>
              <a:ext uri="{FF2B5EF4-FFF2-40B4-BE49-F238E27FC236}">
                <a16:creationId xmlns:a16="http://schemas.microsoft.com/office/drawing/2014/main" id="{329C7E92-EB98-FDF6-4FF8-D7A1A57133A6}"/>
              </a:ext>
            </a:extLst>
          </p:cNvPr>
          <p:cNvPicPr>
            <a:picLocks noChangeAspect="1"/>
          </p:cNvPicPr>
          <p:nvPr/>
        </p:nvPicPr>
        <p:blipFill>
          <a:blip r:embed="rId2"/>
          <a:stretch>
            <a:fillRect/>
          </a:stretch>
        </p:blipFill>
        <p:spPr>
          <a:xfrm>
            <a:off x="282498" y="1375317"/>
            <a:ext cx="8564136" cy="35163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5" name="Picture 4">
            <a:extLst>
              <a:ext uri="{FF2B5EF4-FFF2-40B4-BE49-F238E27FC236}">
                <a16:creationId xmlns:a16="http://schemas.microsoft.com/office/drawing/2014/main" id="{C4804C95-FEE6-43C3-FF3A-20711F5ABEFC}"/>
              </a:ext>
            </a:extLst>
          </p:cNvPr>
          <p:cNvPicPr>
            <a:picLocks noChangeAspect="1"/>
          </p:cNvPicPr>
          <p:nvPr/>
        </p:nvPicPr>
        <p:blipFill>
          <a:blip r:embed="rId2"/>
          <a:stretch>
            <a:fillRect/>
          </a:stretch>
        </p:blipFill>
        <p:spPr>
          <a:xfrm>
            <a:off x="245326" y="1382750"/>
            <a:ext cx="8653347" cy="35460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1116500"/>
          </a:xfrm>
        </p:spPr>
        <p:txBody>
          <a:bodyPr/>
          <a:lstStyle/>
          <a:p>
            <a:pPr algn="ctr"/>
            <a:r>
              <a:rPr lang="en-US" sz="2400" b="1" dirty="0">
                <a:solidFill>
                  <a:srgbClr val="00B0F0"/>
                </a:solidFill>
              </a:rPr>
              <a:t>No access</a:t>
            </a:r>
          </a:p>
        </p:txBody>
      </p:sp>
      <p:sp>
        <p:nvSpPr>
          <p:cNvPr id="3" name="Subtitle 2"/>
          <p:cNvSpPr>
            <a:spLocks noGrp="1"/>
          </p:cNvSpPr>
          <p:nvPr>
            <p:ph type="subTitle"/>
          </p:nvPr>
        </p:nvSpPr>
        <p:spPr>
          <a:xfrm>
            <a:off x="319668" y="1070517"/>
            <a:ext cx="8195322" cy="3799297"/>
          </a:xfrm>
        </p:spPr>
        <p:txBody>
          <a:bodyPr/>
          <a:lstStyle/>
          <a:p>
            <a:endParaRPr lang="en-US" dirty="0"/>
          </a:p>
        </p:txBody>
      </p:sp>
      <p:pic>
        <p:nvPicPr>
          <p:cNvPr id="6" name="Picture 5">
            <a:extLst>
              <a:ext uri="{FF2B5EF4-FFF2-40B4-BE49-F238E27FC236}">
                <a16:creationId xmlns:a16="http://schemas.microsoft.com/office/drawing/2014/main" id="{1169B0E0-C83C-05F1-B885-323986510F0A}"/>
              </a:ext>
            </a:extLst>
          </p:cNvPr>
          <p:cNvPicPr>
            <a:picLocks noChangeAspect="1"/>
          </p:cNvPicPr>
          <p:nvPr/>
        </p:nvPicPr>
        <p:blipFill>
          <a:blip r:embed="rId2"/>
          <a:stretch>
            <a:fillRect/>
          </a:stretch>
        </p:blipFill>
        <p:spPr>
          <a:xfrm>
            <a:off x="230459" y="1196898"/>
            <a:ext cx="8593874" cy="36729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lstStyle/>
          <a:p>
            <a:pPr marL="285750" indent="-285750">
              <a:buFont typeface="Arial" panose="020B0604020202020204" pitchFamily="34" charset="0"/>
              <a:buChar char="•"/>
            </a:pPr>
            <a:r>
              <a:rPr lang="en-US"/>
              <a:t>Advanced Collaboration Features</a:t>
            </a:r>
          </a:p>
          <a:p>
            <a:pPr marL="285750" indent="-285750">
              <a:buFont typeface="Arial" panose="020B0604020202020204" pitchFamily="34" charset="0"/>
              <a:buChar char="•"/>
            </a:pPr>
            <a:r>
              <a:rPr lang="en-US"/>
              <a:t>Integration with External Tools</a:t>
            </a:r>
          </a:p>
          <a:p>
            <a:pPr marL="285750" indent="-285750">
              <a:buFont typeface="Arial" panose="020B0604020202020204" pitchFamily="34" charset="0"/>
              <a:buChar char="•"/>
            </a:pPr>
            <a:r>
              <a:rPr lang="en-US"/>
              <a:t>Enhanced Security Measures</a:t>
            </a:r>
          </a:p>
          <a:p>
            <a:pPr marL="285750" indent="-285750">
              <a:buFont typeface="Arial" panose="020B0604020202020204" pitchFamily="34" charset="0"/>
              <a:buChar char="•"/>
            </a:pPr>
            <a:r>
              <a:rPr lang="en-US"/>
              <a:t>Mobile Application Support</a:t>
            </a:r>
          </a:p>
          <a:p>
            <a:pPr marL="285750" indent="-285750">
              <a:buFont typeface="Arial" panose="020B0604020202020204" pitchFamily="34" charset="0"/>
              <a:buChar char="•"/>
            </a:pPr>
            <a:r>
              <a:rPr lang="en-US"/>
              <a:t>Offline Access and Synchronization</a:t>
            </a:r>
          </a:p>
          <a:p>
            <a:pPr marL="285750" indent="-285750">
              <a:buFont typeface="Arial" panose="020B0604020202020204" pitchFamily="34" charset="0"/>
              <a:buChar char="•"/>
            </a:pPr>
            <a:r>
              <a:rPr lang="en-US"/>
              <a:t>Customizable Templates and Workflows</a:t>
            </a:r>
          </a:p>
          <a:p>
            <a:pPr marL="285750" indent="-285750">
              <a:buFont typeface="Arial" panose="020B0604020202020204" pitchFamily="34" charset="0"/>
              <a:buChar char="•"/>
            </a:pPr>
            <a:r>
              <a:rPr lang="en-US"/>
              <a:t>Analytics and Insights</a:t>
            </a:r>
          </a:p>
          <a:p>
            <a:pPr marL="285750" indent="-285750">
              <a:buFont typeface="Arial" panose="020B0604020202020204" pitchFamily="34" charset="0"/>
              <a:buChar char="•"/>
            </a:pPr>
            <a:r>
              <a:rPr lang="en-US"/>
              <a:t>Accessibility Features</a:t>
            </a:r>
          </a:p>
          <a:p>
            <a:pPr marL="285750" indent="-285750">
              <a:buFont typeface="Arial" panose="020B0604020202020204" pitchFamily="34" charset="0"/>
              <a:buChar char="•"/>
            </a:pPr>
            <a:r>
              <a:rPr lang="en-US"/>
              <a:t>Community and User Feedback Integration</a:t>
            </a:r>
          </a:p>
          <a:p>
            <a:pPr marL="285750" indent="-285750">
              <a:buFont typeface="Arial" panose="020B0604020202020204" pitchFamily="34" charset="0"/>
              <a:buChar cha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lstStyle/>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a:p>
          <a:p>
            <a:pPr algn="just"/>
            <a:r>
              <a:rPr lang="en-US"/>
              <a:t>Overall, the Notes Sharing Web Application will provide a convenient and secure platform for users to collaborate, exchange knowledge, and manage their notes effectively.</a:t>
            </a:r>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lstStyle/>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p>
          <a:p>
            <a:pPr algn="just"/>
            <a:endParaRPr lang="en-US"/>
          </a:p>
          <a:p>
            <a:pPr algn="just"/>
            <a:r>
              <a:rPr lang="en-US" b="1"/>
              <a:t>Inadequate Security</a:t>
            </a:r>
            <a:r>
              <a:rPr lang="en-US"/>
              <a:t>: Existing solutions may lack sufficient security measures to protect user data, leading to concerns about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a:t>In the realm of note-taking and sharing, users encounter several challenges that impede their productivity and collaboration efforts. These challenges include:</a:t>
            </a:r>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lstStyle/>
          <a:p>
            <a:r>
              <a:rPr lang="en-US" b="1"/>
              <a:t>Modeling:</a:t>
            </a:r>
          </a:p>
          <a:p>
            <a:r>
              <a:rPr lang="en-US" b="1"/>
              <a:t>Database Modeling:</a:t>
            </a:r>
          </a:p>
          <a:p>
            <a:r>
              <a:rPr lang="en-US"/>
              <a:t>The application's data model is designed using Django's built-in ORM (Object-Relational Mapping) to define the structure of the database tables.</a:t>
            </a:r>
          </a:p>
          <a:p>
            <a:pPr algn="just"/>
            <a:r>
              <a:rPr lang="en-US" b="1"/>
              <a:t>Search and Organization:</a:t>
            </a:r>
          </a:p>
          <a:p>
            <a:pPr algn="just"/>
            <a:r>
              <a:rPr lang="en-US"/>
              <a:t>A powerful search functionality allows users to search for notes based on keywords, titles, categories, tags, or other criteria.</a:t>
            </a:r>
          </a:p>
          <a:p>
            <a:pPr algn="just"/>
            <a:endParaRPr lang="en-US"/>
          </a:p>
          <a:p>
            <a:pPr algn="just"/>
            <a:r>
              <a:rPr lang="en-US" b="1"/>
              <a:t>Results:</a:t>
            </a:r>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sp>
        <p:nvSpPr>
          <p:cNvPr id="3" name="Text Placeholder 2"/>
          <p:cNvSpPr>
            <a:spLocks noGrp="1"/>
          </p:cNvSpPr>
          <p:nvPr>
            <p:ph type="body" idx="1"/>
          </p:nvPr>
        </p:nvSpPr>
        <p:spPr>
          <a:xfrm>
            <a:off x="311699" y="1389600"/>
            <a:ext cx="8696833" cy="3179400"/>
          </a:xfrm>
        </p:spPr>
        <p:txBody>
          <a:bodyPr/>
          <a:lstStyle/>
          <a:p>
            <a:pPr marL="152400" indent="0">
              <a:buNone/>
            </a:pPr>
            <a:endParaRPr lang="en-US" dirty="0"/>
          </a:p>
        </p:txBody>
      </p:sp>
      <p:pic>
        <p:nvPicPr>
          <p:cNvPr id="8" name="Picture 7">
            <a:extLst>
              <a:ext uri="{FF2B5EF4-FFF2-40B4-BE49-F238E27FC236}">
                <a16:creationId xmlns:a16="http://schemas.microsoft.com/office/drawing/2014/main" id="{587DBDB2-402B-4423-D176-4939F186EC70}"/>
              </a:ext>
            </a:extLst>
          </p:cNvPr>
          <p:cNvPicPr>
            <a:picLocks noChangeAspect="1"/>
          </p:cNvPicPr>
          <p:nvPr/>
        </p:nvPicPr>
        <p:blipFill>
          <a:blip r:embed="rId2"/>
          <a:stretch>
            <a:fillRect/>
          </a:stretch>
        </p:blipFill>
        <p:spPr>
          <a:xfrm>
            <a:off x="208156" y="1174596"/>
            <a:ext cx="8696833" cy="373937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14</TotalTime>
  <Words>821</Words>
  <Application>Microsoft Office PowerPoint</Application>
  <PresentationFormat>On-screen Show (16:9)</PresentationFormat>
  <Paragraphs>74</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durga devi</cp:lastModifiedBy>
  <cp:revision>13</cp:revision>
  <dcterms:created xsi:type="dcterms:W3CDTF">2024-04-10T04:16:53Z</dcterms:created>
  <dcterms:modified xsi:type="dcterms:W3CDTF">2024-04-10T09:25:31Z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