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300" y="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9741" y="1752600"/>
            <a:ext cx="3505200" cy="1014380"/>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rebuchet MS"/>
                <a:cs typeface="Trebuchet MS"/>
              </a:rPr>
              <a:t>DURGA.N</a:t>
            </a:r>
          </a:p>
          <a:p>
            <a:pPr marL="12700">
              <a:lnSpc>
                <a:spcPct val="100000"/>
              </a:lnSpc>
              <a:spcBef>
                <a:spcPts val="130"/>
              </a:spcBef>
            </a:pPr>
            <a:r>
              <a:rPr lang="en-US" sz="3200" dirty="0">
                <a:latin typeface="Trebuchet MS"/>
                <a:cs typeface="Trebuchet MS"/>
              </a:rPr>
              <a:t>211521104040</a:t>
            </a:r>
            <a:endParaRPr sz="3200" dirty="0">
              <a:latin typeface="Trebuchet MS"/>
              <a:cs typeface="Trebuchet MS"/>
            </a:endParaRPr>
          </a:p>
        </p:txBody>
      </p:sp>
      <p:sp>
        <p:nvSpPr>
          <p:cNvPr id="8" name="object 8"/>
          <p:cNvSpPr txBox="1"/>
          <p:nvPr/>
        </p:nvSpPr>
        <p:spPr>
          <a:xfrm>
            <a:off x="6399741" y="3080711"/>
            <a:ext cx="3886200" cy="382156"/>
          </a:xfrm>
          <a:prstGeom prst="rect">
            <a:avLst/>
          </a:prstGeom>
        </p:spPr>
        <p:txBody>
          <a:bodyPr vert="horz" wrap="square" lIns="0" tIns="12700" rIns="0" bIns="0" rtlCol="0">
            <a:spAutoFit/>
          </a:bodyPr>
          <a:lstStyle/>
          <a:p>
            <a:pPr marL="12700">
              <a:lnSpc>
                <a:spcPct val="100000"/>
              </a:lnSpc>
              <a:spcBef>
                <a:spcPts val="100"/>
              </a:spcBef>
            </a:pPr>
            <a:r>
              <a:rPr lang="en-US" sz="2400" b="1" dirty="0">
                <a:solidFill>
                  <a:srgbClr val="2D936B"/>
                </a:solidFill>
                <a:latin typeface="Trebuchet MS"/>
                <a:cs typeface="Trebuchet MS"/>
              </a:rPr>
              <a:t>SKIN CANCER DETECTION</a:t>
            </a:r>
            <a:endParaRPr sz="25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lang="en-US"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1" name="TextBox 10">
            <a:extLst>
              <a:ext uri="{FF2B5EF4-FFF2-40B4-BE49-F238E27FC236}">
                <a16:creationId xmlns:a16="http://schemas.microsoft.com/office/drawing/2014/main" id="{CB11BE64-6A74-E978-4773-1C488B573FC2}"/>
              </a:ext>
            </a:extLst>
          </p:cNvPr>
          <p:cNvSpPr txBox="1"/>
          <p:nvPr/>
        </p:nvSpPr>
        <p:spPr>
          <a:xfrm>
            <a:off x="990600" y="1219198"/>
            <a:ext cx="8362950" cy="4370427"/>
          </a:xfrm>
          <a:prstGeom prst="rect">
            <a:avLst/>
          </a:prstGeom>
          <a:noFill/>
        </p:spPr>
        <p:txBody>
          <a:bodyPr wrap="square">
            <a:spAutoFit/>
          </a:bodyPr>
          <a:lstStyle/>
          <a:p>
            <a:pPr algn="l"/>
            <a:r>
              <a:rPr lang="en-US" sz="2000" b="0" i="0" dirty="0">
                <a:solidFill>
                  <a:srgbClr val="0D0D0D"/>
                </a:solidFill>
                <a:effectLst/>
                <a:latin typeface="Arial" panose="020B0604020202020204" pitchFamily="34" charset="0"/>
                <a:cs typeface="Arial" panose="020B0604020202020204" pitchFamily="34" charset="0"/>
              </a:rPr>
              <a:t>The results of skin cancer detection using a CNN algorithm typically include metrics such as accuracy, precision, recall, F1-score, and ROC curve analysis. These metrics help evaluate the performance of the CNN model in distinguishing between malignant and benign skin lesions. </a:t>
            </a:r>
          </a:p>
          <a:p>
            <a:pPr algn="l"/>
            <a:r>
              <a:rPr lang="en-US" sz="2000" b="0" i="0" dirty="0">
                <a:solidFill>
                  <a:srgbClr val="0D0D0D"/>
                </a:solidFill>
                <a:effectLst/>
                <a:latin typeface="Arial" panose="020B0604020202020204" pitchFamily="34" charset="0"/>
                <a:cs typeface="Arial" panose="020B0604020202020204" pitchFamily="34" charset="0"/>
              </a:rPr>
              <a:t>Additionally, visualizations such as heatmaps, attention maps, and saliency maps can help interpret the CNN model's predictions and understand which parts of the image contribute most to its decision-making process.</a:t>
            </a:r>
          </a:p>
          <a:p>
            <a:pPr algn="l"/>
            <a:r>
              <a:rPr lang="en-US" sz="2000" b="0" i="0" dirty="0">
                <a:solidFill>
                  <a:srgbClr val="0D0D0D"/>
                </a:solidFill>
                <a:effectLst/>
                <a:latin typeface="Arial" panose="020B0604020202020204" pitchFamily="34" charset="0"/>
                <a:cs typeface="Arial" panose="020B0604020202020204" pitchFamily="34" charset="0"/>
              </a:rPr>
              <a:t>Overall, the results of skin cancer detection using a CNN algorithm aim to demonstrate the model's accuracy, reliability, and effectiveness in distinguishing between malignant and benign skin lesions, thereby assisting healthcare professionals in early diagnosis and treatment decisions.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85719"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1773241"/>
          </a:xfrm>
          <a:prstGeom prst="rect">
            <a:avLst/>
          </a:prstGeom>
        </p:spPr>
        <p:txBody>
          <a:bodyPr vert="horz" wrap="square" lIns="0" tIns="460692" rIns="0" bIns="0" rtlCol="0">
            <a:spAutoFit/>
          </a:bodyPr>
          <a:lstStyle/>
          <a:p>
            <a:pPr marL="193675">
              <a:lnSpc>
                <a:spcPct val="100000"/>
              </a:lnSpc>
              <a:spcBef>
                <a:spcPts val="130"/>
              </a:spcBef>
            </a:pPr>
            <a:r>
              <a:rPr lang="en-US" sz="4250" dirty="0"/>
              <a:t>SKIN CANCER DETECTION USING CONVOLUTIONAL NEURAL NETWORK.</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025" y="1219200"/>
            <a:ext cx="12192000" cy="6334126"/>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1466184" y="255337"/>
            <a:ext cx="9764395" cy="3859646"/>
          </a:xfrm>
          <a:prstGeom prst="rect">
            <a:avLst/>
          </a:prstGeom>
        </p:spPr>
        <p:txBody>
          <a:bodyPr vert="horz" wrap="square" lIns="0" tIns="73279" rIns="0" bIns="0" rtlCol="0">
            <a:spAutoFit/>
          </a:bodyPr>
          <a:lstStyle/>
          <a:p>
            <a:pPr marL="193675">
              <a:lnSpc>
                <a:spcPct val="100000"/>
              </a:lnSpc>
              <a:spcBef>
                <a:spcPts val="105"/>
              </a:spcBef>
            </a:pPr>
            <a:r>
              <a:rPr spc="-10" dirty="0"/>
              <a:t>AGENDA</a:t>
            </a:r>
            <a:br>
              <a:rPr lang="en-US" spc="-10" dirty="0"/>
            </a:br>
            <a:r>
              <a:rPr lang="en-US" sz="1800" spc="-10" dirty="0"/>
              <a:t>    </a:t>
            </a:r>
            <a:br>
              <a:rPr lang="en-US" sz="1800" spc="-10" dirty="0"/>
            </a:br>
            <a:br>
              <a:rPr lang="en-US" sz="1800" spc="-10" dirty="0"/>
            </a:br>
            <a:r>
              <a:rPr lang="en-US" sz="1800" spc="-10" dirty="0"/>
              <a:t>       </a:t>
            </a:r>
            <a:r>
              <a:rPr lang="en-US" sz="1800" b="0" i="0" dirty="0">
                <a:solidFill>
                  <a:srgbClr val="0D0D0D"/>
                </a:solidFill>
                <a:effectLst/>
                <a:latin typeface="Söhne"/>
              </a:rPr>
              <a:t>The objective of using a Convolutional Neural Network (CNN) algorithm for skin cancer detection is to develop a reliable and accurate system for automatically identifying and classifying skin lesions as malignant (cancerous) or benign (non-cancerous). Skin cancer is one of the most common forms of cancer globally, and early detection plays a crucial role in successful treatment and prognosis. By leveraging CNNs, which are a type of deep learning algorithm specifically designed for image classification tasks, researchers and healthcare professionals aim to achieve the objective of utilizing CNN algorithms for skin cancer detection is to develop accurate, efficient, and accessible tools for early detection and diagnosis, ultimately improving patient outcomes and reducing the burden of skin cancer on healthcare systems.</a:t>
            </a:r>
            <a:endParaRPr sz="1800"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220200" y="28956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01000" y="304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09600" y="304800"/>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sp>
        <p:nvSpPr>
          <p:cNvPr id="9" name="object 9"/>
          <p:cNvSpPr txBox="1"/>
          <p:nvPr/>
        </p:nvSpPr>
        <p:spPr>
          <a:xfrm>
            <a:off x="690415" y="6377452"/>
            <a:ext cx="1798955" cy="176330"/>
          </a:xfrm>
          <a:prstGeom prst="rect">
            <a:avLst/>
          </a:prstGeom>
        </p:spPr>
        <p:txBody>
          <a:bodyPr vert="horz" wrap="square" lIns="0" tIns="6985" rIns="0" bIns="0" rtlCol="0">
            <a:spAutoFit/>
          </a:bodyPr>
          <a:lstStyle/>
          <a:p>
            <a:pPr marL="12700">
              <a:lnSpc>
                <a:spcPct val="100000"/>
              </a:lnSpc>
              <a:spcBef>
                <a:spcPts val="55"/>
              </a:spcBef>
            </a:pP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2" name="TextBox 11">
            <a:extLst>
              <a:ext uri="{FF2B5EF4-FFF2-40B4-BE49-F238E27FC236}">
                <a16:creationId xmlns:a16="http://schemas.microsoft.com/office/drawing/2014/main" id="{F7337541-3380-168E-77DF-547774C4D825}"/>
              </a:ext>
            </a:extLst>
          </p:cNvPr>
          <p:cNvSpPr txBox="1"/>
          <p:nvPr/>
        </p:nvSpPr>
        <p:spPr>
          <a:xfrm>
            <a:off x="834072" y="1348531"/>
            <a:ext cx="8767128" cy="3139321"/>
          </a:xfrm>
          <a:prstGeom prst="rect">
            <a:avLst/>
          </a:prstGeom>
          <a:noFill/>
        </p:spPr>
        <p:txBody>
          <a:bodyPr wrap="square">
            <a:spAutoFit/>
          </a:bodyPr>
          <a:lstStyle/>
          <a:p>
            <a:r>
              <a:rPr lang="en-US" b="0" i="0" dirty="0">
                <a:solidFill>
                  <a:srgbClr val="212121"/>
                </a:solidFill>
                <a:effectLst/>
                <a:latin typeface="Segoe UI" panose="020B0502040204020203" pitchFamily="34" charset="0"/>
                <a:cs typeface="Segoe UI" panose="020B0502040204020203" pitchFamily="34" charset="0"/>
              </a:rPr>
              <a:t>The Problem statement</a:t>
            </a:r>
            <a:r>
              <a:rPr lang="en-US" dirty="0">
                <a:solidFill>
                  <a:srgbClr val="212121"/>
                </a:solidFill>
                <a:latin typeface="Segoe UI" panose="020B0502040204020203" pitchFamily="34" charset="0"/>
                <a:cs typeface="Segoe UI" panose="020B0502040204020203" pitchFamily="34" charset="0"/>
              </a:rPr>
              <a:t> is t</a:t>
            </a:r>
            <a:r>
              <a:rPr lang="en-US" b="0" i="0" dirty="0">
                <a:solidFill>
                  <a:srgbClr val="212121"/>
                </a:solidFill>
                <a:effectLst/>
                <a:latin typeface="Segoe UI" panose="020B0502040204020203" pitchFamily="34" charset="0"/>
                <a:cs typeface="Segoe UI" panose="020B0502040204020203" pitchFamily="34" charset="0"/>
              </a:rPr>
              <a:t>o build a CNN based model which can accurately detect melanoma. Melanoma is a type of cancer that can be deadly if not detected early. It accounts for 75% of skin cancer deaths. A solution which can evaluate images and alert the dermatologists about the presence of melanoma has  potential to reduce a lot of manual effort needed in diagnosis.</a:t>
            </a:r>
            <a:r>
              <a:rPr lang="en-US" b="0" i="0" dirty="0">
                <a:solidFill>
                  <a:srgbClr val="0D0D0D"/>
                </a:solidFill>
                <a:effectLst/>
                <a:latin typeface="Söhne"/>
              </a:rPr>
              <a:t> </a:t>
            </a:r>
          </a:p>
          <a:p>
            <a:endParaRPr lang="en-US" b="0" i="0" dirty="0">
              <a:solidFill>
                <a:srgbClr val="0D0D0D"/>
              </a:solidFill>
              <a:effectLst/>
              <a:latin typeface="Söhne"/>
            </a:endParaRPr>
          </a:p>
          <a:p>
            <a:r>
              <a:rPr lang="en-US" b="0" i="0" dirty="0">
                <a:solidFill>
                  <a:srgbClr val="0D0D0D"/>
                </a:solidFill>
                <a:effectLst/>
                <a:latin typeface="Söhne"/>
              </a:rPr>
              <a:t>The development of a CNN algorithm for skin cancer detection involves overcoming various challenges related to data collection, preprocessing, model training, evaluation, interpretability, and deployment. By addressing these challenges, the goal is to create an automated system that can assist dermatologists in the early detection and diagnosis of skin cancer</a:t>
            </a:r>
            <a:endParaRPr lang="en-US" dirty="0">
              <a:latin typeface="Segoe UI" panose="020B0502040204020203" pitchFamily="34" charset="0"/>
              <a:cs typeface="Segoe UI" panose="020B0502040204020203"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304800"/>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4" name="TextBox 13">
            <a:extLst>
              <a:ext uri="{FF2B5EF4-FFF2-40B4-BE49-F238E27FC236}">
                <a16:creationId xmlns:a16="http://schemas.microsoft.com/office/drawing/2014/main" id="{6C6DE0C6-7B00-A5D5-E487-0A10A988A4F0}"/>
              </a:ext>
            </a:extLst>
          </p:cNvPr>
          <p:cNvSpPr txBox="1"/>
          <p:nvPr/>
        </p:nvSpPr>
        <p:spPr>
          <a:xfrm>
            <a:off x="300037" y="999913"/>
            <a:ext cx="11591926" cy="10064294"/>
          </a:xfrm>
          <a:prstGeom prst="rect">
            <a:avLst/>
          </a:prstGeom>
          <a:noFill/>
        </p:spPr>
        <p:txBody>
          <a:bodyPr wrap="square">
            <a:spAutoFit/>
          </a:bodyPr>
          <a:lstStyle/>
          <a:p>
            <a:r>
              <a:rPr lang="en-US" b="0" i="0" dirty="0">
                <a:solidFill>
                  <a:srgbClr val="0D0D0D"/>
                </a:solidFill>
                <a:effectLst/>
                <a:latin typeface="Söhne"/>
              </a:rPr>
              <a:t>Skin cancer detection using Convolutional Neural Network (CNN) algorithms involves leveraging deep learning techniques to automatically classify skin lesions as malignant or benign based on images. </a:t>
            </a:r>
          </a:p>
          <a:p>
            <a:r>
              <a:rPr lang="en-US" dirty="0">
                <a:solidFill>
                  <a:srgbClr val="0D0D0D"/>
                </a:solidFill>
                <a:latin typeface="Söhne"/>
              </a:rPr>
              <a:t>Overview of the process is :</a:t>
            </a:r>
            <a:endParaRPr lang="en-US" b="0" i="0" dirty="0">
              <a:solidFill>
                <a:srgbClr val="0D0D0D"/>
              </a:solidFill>
              <a:effectLst/>
              <a:latin typeface="Söhne"/>
            </a:endParaRPr>
          </a:p>
          <a:p>
            <a:r>
              <a:rPr lang="en-US" b="0" i="0" dirty="0">
                <a:solidFill>
                  <a:srgbClr val="0D0D0D"/>
                </a:solidFill>
                <a:effectLst/>
                <a:latin typeface="Söhne"/>
              </a:rPr>
              <a:t>1.</a:t>
            </a:r>
            <a:r>
              <a:rPr lang="en-US" b="1" i="0" dirty="0">
                <a:solidFill>
                  <a:srgbClr val="0D0D0D"/>
                </a:solidFill>
                <a:effectLst/>
                <a:latin typeface="Söhne"/>
              </a:rPr>
              <a:t>Data Collection and Preparation</a:t>
            </a:r>
            <a:r>
              <a:rPr lang="en-US" b="0" i="0" dirty="0">
                <a:solidFill>
                  <a:srgbClr val="0D0D0D"/>
                </a:solidFill>
                <a:effectLst/>
                <a:latin typeface="Söhne"/>
              </a:rPr>
              <a:t>: Gather a comprehensive dataset of skin lesion images from various sources. Annotate and preprocess the images to ensure uniformity and prepare them for training.</a:t>
            </a:r>
          </a:p>
          <a:p>
            <a:pPr algn="l"/>
            <a:r>
              <a:rPr lang="en-US" b="1" i="0" dirty="0">
                <a:solidFill>
                  <a:srgbClr val="0D0D0D"/>
                </a:solidFill>
                <a:effectLst/>
                <a:latin typeface="Söhne"/>
              </a:rPr>
              <a:t>2.Model Architecture Design</a:t>
            </a:r>
            <a:r>
              <a:rPr lang="en-US" b="0" i="0" dirty="0">
                <a:solidFill>
                  <a:srgbClr val="0D0D0D"/>
                </a:solidFill>
                <a:effectLst/>
                <a:latin typeface="Söhne"/>
              </a:rPr>
              <a:t>: Design a suitable CNN architecture tailored for skin cancer detection. Experiment with different architectures and configurations to optimize performance.</a:t>
            </a:r>
          </a:p>
          <a:p>
            <a:pPr algn="l"/>
            <a:r>
              <a:rPr lang="en-US" b="1" i="0" dirty="0">
                <a:solidFill>
                  <a:srgbClr val="0D0D0D"/>
                </a:solidFill>
                <a:effectLst/>
                <a:latin typeface="Söhne"/>
              </a:rPr>
              <a:t>3.Model Training and Tuning</a:t>
            </a:r>
            <a:r>
              <a:rPr lang="en-US" b="0" i="0" dirty="0">
                <a:solidFill>
                  <a:srgbClr val="0D0D0D"/>
                </a:solidFill>
                <a:effectLst/>
                <a:latin typeface="Söhne"/>
              </a:rPr>
              <a:t>: Train the CNN model using the prepared dataset. </a:t>
            </a:r>
          </a:p>
          <a:p>
            <a:pPr algn="l"/>
            <a:r>
              <a:rPr lang="en-US" b="0" i="0" dirty="0">
                <a:solidFill>
                  <a:srgbClr val="0D0D0D"/>
                </a:solidFill>
                <a:effectLst/>
                <a:latin typeface="Söhne"/>
              </a:rPr>
              <a:t>Fine-tune the model's parameters to improve accuracy and generalization.</a:t>
            </a:r>
          </a:p>
          <a:p>
            <a:pPr algn="l"/>
            <a:r>
              <a:rPr lang="en-US" b="1" i="0" dirty="0">
                <a:solidFill>
                  <a:srgbClr val="0D0D0D"/>
                </a:solidFill>
                <a:effectLst/>
                <a:latin typeface="Söhne"/>
              </a:rPr>
              <a:t>4.Evaluation and Validation</a:t>
            </a:r>
            <a:r>
              <a:rPr lang="en-US" b="0" i="0" dirty="0">
                <a:solidFill>
                  <a:srgbClr val="0D0D0D"/>
                </a:solidFill>
                <a:effectLst/>
                <a:latin typeface="Söhne"/>
              </a:rPr>
              <a:t>: Assess the performance of the trained model using validation </a:t>
            </a:r>
          </a:p>
          <a:p>
            <a:pPr algn="l"/>
            <a:r>
              <a:rPr lang="en-US" b="0" i="0" dirty="0">
                <a:solidFill>
                  <a:srgbClr val="0D0D0D"/>
                </a:solidFill>
                <a:effectLst/>
                <a:latin typeface="Söhne"/>
              </a:rPr>
              <a:t>data. Validate against metrics like accuracy, precision, recall, and F1-score to ensure robustness.</a:t>
            </a:r>
          </a:p>
          <a:p>
            <a:pPr algn="l"/>
            <a:r>
              <a:rPr lang="en-US" b="1" i="0" dirty="0">
                <a:solidFill>
                  <a:srgbClr val="0D0D0D"/>
                </a:solidFill>
                <a:effectLst/>
                <a:latin typeface="Söhne"/>
              </a:rPr>
              <a:t>5.Interpretation and Visualization</a:t>
            </a:r>
            <a:r>
              <a:rPr lang="en-US" b="0" i="0" dirty="0">
                <a:solidFill>
                  <a:srgbClr val="0D0D0D"/>
                </a:solidFill>
                <a:effectLst/>
                <a:latin typeface="Söhne"/>
              </a:rPr>
              <a:t>: Interpret the model's decisions and visualize its inner</a:t>
            </a:r>
          </a:p>
          <a:p>
            <a:pPr algn="l"/>
            <a:r>
              <a:rPr lang="en-US" b="0" i="0" dirty="0">
                <a:solidFill>
                  <a:srgbClr val="0D0D0D"/>
                </a:solidFill>
                <a:effectLst/>
                <a:latin typeface="Söhne"/>
              </a:rPr>
              <a:t> workings. Generate heatmaps or attention maps to highlight important features.</a:t>
            </a:r>
          </a:p>
          <a:p>
            <a:pPr algn="l"/>
            <a:r>
              <a:rPr lang="en-US" b="1" i="0" dirty="0">
                <a:solidFill>
                  <a:srgbClr val="0D0D0D"/>
                </a:solidFill>
                <a:effectLst/>
                <a:latin typeface="Söhne"/>
              </a:rPr>
              <a:t>6.Deployment and Integration</a:t>
            </a:r>
            <a:r>
              <a:rPr lang="en-US" b="0" i="0" dirty="0">
                <a:solidFill>
                  <a:srgbClr val="0D0D0D"/>
                </a:solidFill>
                <a:effectLst/>
                <a:latin typeface="Söhne"/>
              </a:rPr>
              <a:t>: Deploy the trained model into a real-world application or </a:t>
            </a:r>
          </a:p>
          <a:p>
            <a:pPr algn="l"/>
            <a:r>
              <a:rPr lang="en-US" b="0" i="0" dirty="0">
                <a:solidFill>
                  <a:srgbClr val="0D0D0D"/>
                </a:solidFill>
                <a:effectLst/>
                <a:latin typeface="Söhne"/>
              </a:rPr>
              <a:t>healthcare system. Integrate it seamlessly with existing workflows or develop standalone solutions.</a:t>
            </a:r>
          </a:p>
          <a:p>
            <a:pPr algn="l"/>
            <a:r>
              <a:rPr lang="en-US" b="1" i="0" dirty="0">
                <a:solidFill>
                  <a:srgbClr val="0D0D0D"/>
                </a:solidFill>
                <a:effectLst/>
                <a:latin typeface="Söhne"/>
              </a:rPr>
              <a:t>7.Continuous Improvement</a:t>
            </a:r>
            <a:r>
              <a:rPr lang="en-US" b="0" i="0" dirty="0">
                <a:solidFill>
                  <a:srgbClr val="0D0D0D"/>
                </a:solidFill>
                <a:effectLst/>
                <a:latin typeface="Söhne"/>
              </a:rPr>
              <a:t>: Monitor the model's performance post-deployment.</a:t>
            </a:r>
          </a:p>
          <a:p>
            <a:pPr algn="l"/>
            <a:r>
              <a:rPr lang="en-US" b="0" i="0" dirty="0">
                <a:solidFill>
                  <a:srgbClr val="0D0D0D"/>
                </a:solidFill>
                <a:effectLst/>
                <a:latin typeface="Söhne"/>
              </a:rPr>
              <a:t> Continuously update and refine the model using new data and techniques to enhance its efficacy.</a:t>
            </a:r>
          </a:p>
          <a:p>
            <a:pPr algn="l"/>
            <a:r>
              <a:rPr lang="en-US" b="1" i="0" dirty="0">
                <a:solidFill>
                  <a:srgbClr val="0D0D0D"/>
                </a:solidFill>
                <a:effectLst/>
                <a:latin typeface="Söhne"/>
              </a:rPr>
              <a:t>8.Results (Diagnosis)</a:t>
            </a:r>
            <a:r>
              <a:rPr lang="en-US" b="0" i="0" dirty="0">
                <a:solidFill>
                  <a:srgbClr val="0D0D0D"/>
                </a:solidFill>
                <a:effectLst/>
                <a:latin typeface="Söhne"/>
              </a:rPr>
              <a:t>: Utilize the model's output for skin cancer diagnosis. </a:t>
            </a:r>
          </a:p>
          <a:p>
            <a:pPr algn="l"/>
            <a:r>
              <a:rPr lang="en-US" b="0" i="0" dirty="0">
                <a:solidFill>
                  <a:srgbClr val="0D0D0D"/>
                </a:solidFill>
                <a:effectLst/>
                <a:latin typeface="Söhne"/>
              </a:rPr>
              <a:t>Provide actionable insights to healthcare professionals for timely intervention and treatment.</a:t>
            </a:r>
          </a:p>
          <a:p>
            <a:endParaRPr lang="en-US" b="0" i="0" dirty="0">
              <a:solidFill>
                <a:srgbClr val="0D0D0D"/>
              </a:solidFill>
              <a:effectLst/>
              <a:latin typeface="Söhne"/>
            </a:endParaRPr>
          </a:p>
          <a:p>
            <a:endParaRPr lang="en-US" dirty="0">
              <a:solidFill>
                <a:srgbClr val="0D0D0D"/>
              </a:solidFill>
              <a:latin typeface="Söhne"/>
            </a:endParaRPr>
          </a:p>
          <a:p>
            <a:endParaRPr lang="en-US" dirty="0">
              <a:solidFill>
                <a:srgbClr val="0D0D0D"/>
              </a:solidFill>
              <a:latin typeface="Söhne"/>
            </a:endParaRPr>
          </a:p>
          <a:p>
            <a:endParaRPr lang="en-US" dirty="0">
              <a:solidFill>
                <a:srgbClr val="0D0D0D"/>
              </a:solidFill>
              <a:latin typeface="Söhne"/>
            </a:endParaRPr>
          </a:p>
          <a:p>
            <a:endParaRPr lang="en-US" dirty="0">
              <a:solidFill>
                <a:srgbClr val="0D0D0D"/>
              </a:solidFill>
              <a:latin typeface="Söhne"/>
            </a:endParaRPr>
          </a:p>
          <a:p>
            <a:endParaRPr lang="en-US" dirty="0">
              <a:solidFill>
                <a:srgbClr val="0D0D0D"/>
              </a:solidFill>
              <a:latin typeface="Söhne"/>
            </a:endParaRPr>
          </a:p>
          <a:p>
            <a:endParaRPr lang="en-US" dirty="0">
              <a:solidFill>
                <a:srgbClr val="0D0D0D"/>
              </a:solidFill>
              <a:latin typeface="Söhne"/>
            </a:endParaRPr>
          </a:p>
          <a:p>
            <a:endParaRPr lang="en-US" dirty="0">
              <a:solidFill>
                <a:srgbClr val="0D0D0D"/>
              </a:solidFill>
              <a:latin typeface="Söhne"/>
            </a:endParaRPr>
          </a:p>
          <a:p>
            <a:endParaRPr lang="en-US" dirty="0">
              <a:solidFill>
                <a:srgbClr val="0D0D0D"/>
              </a:solidFill>
              <a:latin typeface="Söhne"/>
            </a:endParaRPr>
          </a:p>
          <a:p>
            <a:endParaRPr lang="en-US" dirty="0">
              <a:solidFill>
                <a:srgbClr val="0D0D0D"/>
              </a:solidFill>
              <a:latin typeface="Söhne"/>
            </a:endParaRPr>
          </a:p>
          <a:p>
            <a:endParaRPr lang="en-US" dirty="0">
              <a:solidFill>
                <a:srgbClr val="0D0D0D"/>
              </a:solidFill>
              <a:latin typeface="Söhne"/>
            </a:endParaRPr>
          </a:p>
          <a:p>
            <a:endParaRPr lang="en-US" dirty="0">
              <a:solidFill>
                <a:srgbClr val="0D0D0D"/>
              </a:solidFill>
              <a:latin typeface="Söhne"/>
            </a:endParaRPr>
          </a:p>
          <a:p>
            <a:endParaRPr lang="en-US" dirty="0">
              <a:solidFill>
                <a:srgbClr val="0D0D0D"/>
              </a:solidFill>
              <a:latin typeface="Söhne"/>
            </a:endParaRPr>
          </a:p>
          <a:p>
            <a:endParaRPr lang="en-US" dirty="0">
              <a:solidFill>
                <a:srgbClr val="0D0D0D"/>
              </a:solidFill>
              <a:latin typeface="Söhne"/>
            </a:endParaRPr>
          </a:p>
          <a:p>
            <a:endParaRPr lang="en-US" dirty="0">
              <a:solidFill>
                <a:srgbClr val="0D0D0D"/>
              </a:solidFill>
              <a:latin typeface="Söhne"/>
            </a:endParaRPr>
          </a:p>
          <a:p>
            <a:endParaRPr lang="en-US" dirty="0">
              <a:solidFill>
                <a:srgbClr val="0D0D0D"/>
              </a:solidFill>
              <a:latin typeface="Söhne"/>
            </a:endParaRPr>
          </a:p>
          <a:p>
            <a:endParaRPr lang="en-US" dirty="0"/>
          </a:p>
        </p:txBody>
      </p:sp>
      <p:sp>
        <p:nvSpPr>
          <p:cNvPr id="16" name="Rectangle 4">
            <a:extLst>
              <a:ext uri="{FF2B5EF4-FFF2-40B4-BE49-F238E27FC236}">
                <a16:creationId xmlns:a16="http://schemas.microsoft.com/office/drawing/2014/main" id="{29C7945C-CD7F-32FF-0C3E-56537364BE1D}"/>
              </a:ext>
            </a:extLst>
          </p:cNvPr>
          <p:cNvSpPr>
            <a:spLocks noChangeArrowheads="1"/>
          </p:cNvSpPr>
          <p:nvPr/>
        </p:nvSpPr>
        <p:spPr bwMode="auto">
          <a:xfrm>
            <a:off x="0" y="0"/>
            <a:ext cx="14605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305800" y="83907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1" name="Title 10">
            <a:extLst>
              <a:ext uri="{FF2B5EF4-FFF2-40B4-BE49-F238E27FC236}">
                <a16:creationId xmlns:a16="http://schemas.microsoft.com/office/drawing/2014/main" id="{1F51108B-4F9E-F475-2393-3A47EC71802C}"/>
              </a:ext>
            </a:extLst>
          </p:cNvPr>
          <p:cNvSpPr>
            <a:spLocks noGrp="1"/>
          </p:cNvSpPr>
          <p:nvPr>
            <p:ph type="title"/>
          </p:nvPr>
        </p:nvSpPr>
        <p:spPr>
          <a:xfrm>
            <a:off x="381000" y="365724"/>
            <a:ext cx="9764395" cy="6644676"/>
          </a:xfrm>
        </p:spPr>
        <p:txBody>
          <a:bodyPr/>
          <a:lstStyle/>
          <a:p>
            <a:r>
              <a:rPr lang="en-US" sz="4000" dirty="0"/>
              <a:t>WHO ARE THE END USERS ?</a:t>
            </a:r>
          </a:p>
        </p:txBody>
      </p:sp>
      <p:sp>
        <p:nvSpPr>
          <p:cNvPr id="13" name="TextBox 12">
            <a:extLst>
              <a:ext uri="{FF2B5EF4-FFF2-40B4-BE49-F238E27FC236}">
                <a16:creationId xmlns:a16="http://schemas.microsoft.com/office/drawing/2014/main" id="{C5DB5E3F-5872-CFF7-8F1B-B0353A0748F2}"/>
              </a:ext>
            </a:extLst>
          </p:cNvPr>
          <p:cNvSpPr txBox="1"/>
          <p:nvPr/>
        </p:nvSpPr>
        <p:spPr>
          <a:xfrm>
            <a:off x="756708" y="1981200"/>
            <a:ext cx="6100232" cy="3416320"/>
          </a:xfrm>
          <a:prstGeom prst="rect">
            <a:avLst/>
          </a:prstGeom>
          <a:noFill/>
        </p:spPr>
        <p:txBody>
          <a:bodyPr wrap="square">
            <a:spAutoFit/>
          </a:bodyPr>
          <a:lstStyle/>
          <a:p>
            <a:pPr algn="l"/>
            <a:r>
              <a:rPr lang="en-US" sz="2400" b="0" i="0" dirty="0">
                <a:solidFill>
                  <a:srgbClr val="0D0D0D"/>
                </a:solidFill>
                <a:effectLst/>
                <a:latin typeface="Söhne"/>
              </a:rPr>
              <a:t>End Users of Skin Cancer Detection Using CNN Algorithm:</a:t>
            </a:r>
          </a:p>
          <a:p>
            <a:pPr algn="l">
              <a:buFont typeface="+mj-lt"/>
              <a:buAutoNum type="arabicPeriod"/>
            </a:pPr>
            <a:endParaRPr lang="en-US" sz="2400" b="1" i="0" dirty="0">
              <a:solidFill>
                <a:srgbClr val="0D0D0D"/>
              </a:solidFill>
              <a:effectLst/>
              <a:latin typeface="Söhne"/>
            </a:endParaRPr>
          </a:p>
          <a:p>
            <a:pPr algn="l">
              <a:buFont typeface="+mj-lt"/>
              <a:buAutoNum type="arabicPeriod"/>
            </a:pPr>
            <a:r>
              <a:rPr lang="en-US" sz="2400" b="1" i="0" dirty="0">
                <a:solidFill>
                  <a:srgbClr val="0D0D0D"/>
                </a:solidFill>
                <a:effectLst/>
                <a:latin typeface="Söhne"/>
              </a:rPr>
              <a:t>Dermatologists and Healthcare Professionals</a:t>
            </a:r>
          </a:p>
          <a:p>
            <a:pPr algn="l">
              <a:buFont typeface="+mj-lt"/>
              <a:buAutoNum type="arabicPeriod"/>
            </a:pPr>
            <a:r>
              <a:rPr lang="en-US" sz="2400" b="1" i="0" dirty="0">
                <a:solidFill>
                  <a:srgbClr val="0D0D0D"/>
                </a:solidFill>
                <a:effectLst/>
                <a:latin typeface="Söhne"/>
              </a:rPr>
              <a:t>Patients</a:t>
            </a:r>
          </a:p>
          <a:p>
            <a:pPr algn="l">
              <a:buFont typeface="+mj-lt"/>
              <a:buAutoNum type="arabicPeriod"/>
            </a:pPr>
            <a:r>
              <a:rPr lang="en-US" sz="2400" b="1" i="0" dirty="0">
                <a:solidFill>
                  <a:srgbClr val="0D0D0D"/>
                </a:solidFill>
                <a:effectLst/>
                <a:latin typeface="Söhne"/>
              </a:rPr>
              <a:t>Healthcare Institutions and Clinics</a:t>
            </a:r>
            <a:endParaRPr lang="en-US" sz="2400" b="1" dirty="0">
              <a:solidFill>
                <a:srgbClr val="0D0D0D"/>
              </a:solidFill>
              <a:latin typeface="Söhne"/>
            </a:endParaRPr>
          </a:p>
          <a:p>
            <a:pPr algn="l">
              <a:buFont typeface="+mj-lt"/>
              <a:buAutoNum type="arabicPeriod"/>
            </a:pPr>
            <a:r>
              <a:rPr lang="en-US" sz="2400" b="1" i="0" dirty="0">
                <a:solidFill>
                  <a:srgbClr val="0D0D0D"/>
                </a:solidFill>
                <a:effectLst/>
                <a:latin typeface="Söhne"/>
              </a:rPr>
              <a:t>Researchers and Academia</a:t>
            </a:r>
          </a:p>
          <a:p>
            <a:pPr algn="l">
              <a:buFont typeface="+mj-lt"/>
              <a:buAutoNum type="arabicPeriod"/>
            </a:pPr>
            <a:r>
              <a:rPr lang="en-US" sz="2400" b="1" i="0" dirty="0">
                <a:solidFill>
                  <a:srgbClr val="0D0D0D"/>
                </a:solidFill>
                <a:effectLst/>
                <a:latin typeface="Söhne"/>
              </a:rPr>
              <a:t>Mobile Application Developers</a:t>
            </a:r>
            <a:endParaRPr lang="en-US" sz="2400" b="1" dirty="0">
              <a:solidFill>
                <a:srgbClr val="0D0D0D"/>
              </a:solidFill>
              <a:latin typeface="Söhne"/>
            </a:endParaRPr>
          </a:p>
          <a:p>
            <a:pPr algn="l">
              <a:buFont typeface="+mj-lt"/>
              <a:buAutoNum type="arabicPeriod"/>
            </a:pPr>
            <a:r>
              <a:rPr lang="en-US" sz="2400" b="1" i="0" dirty="0">
                <a:solidFill>
                  <a:srgbClr val="0D0D0D"/>
                </a:solidFill>
                <a:effectLst/>
                <a:latin typeface="Söhne"/>
              </a:rPr>
              <a:t>Public Health Organizations</a:t>
            </a:r>
            <a:endParaRPr lang="en-US" sz="2400" b="0" i="0" dirty="0">
              <a:solidFill>
                <a:srgbClr val="0D0D0D"/>
              </a:solidFill>
              <a:effectLst/>
              <a:latin typeface="Söhn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a:extLst>
              <a:ext uri="{FF2B5EF4-FFF2-40B4-BE49-F238E27FC236}">
                <a16:creationId xmlns:a16="http://schemas.microsoft.com/office/drawing/2014/main" id="{EA666136-8106-22BD-2D01-AEDD63E10262}"/>
              </a:ext>
            </a:extLst>
          </p:cNvPr>
          <p:cNvSpPr txBox="1"/>
          <p:nvPr/>
        </p:nvSpPr>
        <p:spPr>
          <a:xfrm>
            <a:off x="2712507" y="2026679"/>
            <a:ext cx="6100232" cy="646331"/>
          </a:xfrm>
          <a:prstGeom prst="rect">
            <a:avLst/>
          </a:prstGeom>
          <a:noFill/>
        </p:spPr>
        <p:txBody>
          <a:bodyPr wrap="square">
            <a:spAutoFit/>
          </a:bodyPr>
          <a:lstStyle/>
          <a:p>
            <a:pPr algn="l"/>
            <a:r>
              <a:rPr lang="en-US" b="0" i="0" dirty="0">
                <a:solidFill>
                  <a:srgbClr val="0D0D0D"/>
                </a:solidFill>
                <a:effectLst/>
                <a:latin typeface="Söhne"/>
              </a:rPr>
              <a:t>Solution and Value Proposition for Skin Cancer Detection Using CNN Algorithm</a:t>
            </a:r>
            <a:r>
              <a:rPr lang="en-US" dirty="0">
                <a:solidFill>
                  <a:srgbClr val="0D0D0D"/>
                </a:solidFill>
                <a:latin typeface="Söhne"/>
              </a:rPr>
              <a:t> </a:t>
            </a:r>
            <a:r>
              <a:rPr lang="en-US" b="0" i="0" dirty="0">
                <a:solidFill>
                  <a:srgbClr val="0D0D0D"/>
                </a:solidFill>
                <a:effectLst/>
                <a:latin typeface="Söhne"/>
              </a:rPr>
              <a:t>offers several significant value propositions:</a:t>
            </a:r>
          </a:p>
        </p:txBody>
      </p:sp>
      <p:sp>
        <p:nvSpPr>
          <p:cNvPr id="13" name="TextBox 12">
            <a:extLst>
              <a:ext uri="{FF2B5EF4-FFF2-40B4-BE49-F238E27FC236}">
                <a16:creationId xmlns:a16="http://schemas.microsoft.com/office/drawing/2014/main" id="{01CB85E2-0AA6-F466-BD60-9AFBA1854F9B}"/>
              </a:ext>
            </a:extLst>
          </p:cNvPr>
          <p:cNvSpPr txBox="1"/>
          <p:nvPr/>
        </p:nvSpPr>
        <p:spPr>
          <a:xfrm>
            <a:off x="2887133" y="2964264"/>
            <a:ext cx="6100232" cy="369332"/>
          </a:xfrm>
          <a:prstGeom prst="rect">
            <a:avLst/>
          </a:prstGeom>
          <a:noFill/>
        </p:spPr>
        <p:txBody>
          <a:bodyPr wrap="square">
            <a:spAutoFit/>
          </a:bodyPr>
          <a:lstStyle/>
          <a:p>
            <a:r>
              <a:rPr lang="en-US" b="1" i="0" dirty="0">
                <a:solidFill>
                  <a:srgbClr val="0D0D0D"/>
                </a:solidFill>
                <a:effectLst/>
                <a:latin typeface="Söhne"/>
              </a:rPr>
              <a:t>1.Early Detection and Improved Outcomes</a:t>
            </a:r>
            <a:endParaRPr lang="en-US" dirty="0"/>
          </a:p>
        </p:txBody>
      </p:sp>
      <p:sp>
        <p:nvSpPr>
          <p:cNvPr id="15" name="TextBox 14">
            <a:extLst>
              <a:ext uri="{FF2B5EF4-FFF2-40B4-BE49-F238E27FC236}">
                <a16:creationId xmlns:a16="http://schemas.microsoft.com/office/drawing/2014/main" id="{47863D46-3EBF-C35A-CE76-0B37496B8E9B}"/>
              </a:ext>
            </a:extLst>
          </p:cNvPr>
          <p:cNvSpPr txBox="1"/>
          <p:nvPr/>
        </p:nvSpPr>
        <p:spPr>
          <a:xfrm>
            <a:off x="2895600" y="3250524"/>
            <a:ext cx="6100232" cy="369332"/>
          </a:xfrm>
          <a:prstGeom prst="rect">
            <a:avLst/>
          </a:prstGeom>
          <a:noFill/>
        </p:spPr>
        <p:txBody>
          <a:bodyPr wrap="square">
            <a:spAutoFit/>
          </a:bodyPr>
          <a:lstStyle/>
          <a:p>
            <a:r>
              <a:rPr lang="en-US" b="1" i="0" dirty="0">
                <a:solidFill>
                  <a:srgbClr val="0D0D0D"/>
                </a:solidFill>
                <a:effectLst/>
                <a:latin typeface="Söhne"/>
              </a:rPr>
              <a:t>2.Accuracy and Reliability</a:t>
            </a:r>
            <a:endParaRPr lang="en-US" dirty="0"/>
          </a:p>
        </p:txBody>
      </p:sp>
      <p:sp>
        <p:nvSpPr>
          <p:cNvPr id="17" name="TextBox 16">
            <a:extLst>
              <a:ext uri="{FF2B5EF4-FFF2-40B4-BE49-F238E27FC236}">
                <a16:creationId xmlns:a16="http://schemas.microsoft.com/office/drawing/2014/main" id="{25C8B09B-A46D-5573-35AE-BB2AF9BB4197}"/>
              </a:ext>
            </a:extLst>
          </p:cNvPr>
          <p:cNvSpPr txBox="1"/>
          <p:nvPr/>
        </p:nvSpPr>
        <p:spPr>
          <a:xfrm>
            <a:off x="2895600" y="3572745"/>
            <a:ext cx="6300258" cy="369332"/>
          </a:xfrm>
          <a:prstGeom prst="rect">
            <a:avLst/>
          </a:prstGeom>
          <a:noFill/>
        </p:spPr>
        <p:txBody>
          <a:bodyPr wrap="square">
            <a:spAutoFit/>
          </a:bodyPr>
          <a:lstStyle/>
          <a:p>
            <a:r>
              <a:rPr lang="en-US" b="1" i="0" dirty="0">
                <a:solidFill>
                  <a:srgbClr val="0D0D0D"/>
                </a:solidFill>
                <a:effectLst/>
                <a:latin typeface="Söhne"/>
              </a:rPr>
              <a:t>3.Efficiency and Scalability</a:t>
            </a:r>
            <a:endParaRPr lang="en-US" dirty="0"/>
          </a:p>
        </p:txBody>
      </p:sp>
      <p:sp>
        <p:nvSpPr>
          <p:cNvPr id="19" name="TextBox 18">
            <a:extLst>
              <a:ext uri="{FF2B5EF4-FFF2-40B4-BE49-F238E27FC236}">
                <a16:creationId xmlns:a16="http://schemas.microsoft.com/office/drawing/2014/main" id="{FF3ADAC9-9DCC-E165-BAFE-D60B13D0ED4F}"/>
              </a:ext>
            </a:extLst>
          </p:cNvPr>
          <p:cNvSpPr txBox="1"/>
          <p:nvPr/>
        </p:nvSpPr>
        <p:spPr>
          <a:xfrm>
            <a:off x="2904067" y="3890220"/>
            <a:ext cx="6100232" cy="369332"/>
          </a:xfrm>
          <a:prstGeom prst="rect">
            <a:avLst/>
          </a:prstGeom>
          <a:noFill/>
        </p:spPr>
        <p:txBody>
          <a:bodyPr wrap="square">
            <a:spAutoFit/>
          </a:bodyPr>
          <a:lstStyle/>
          <a:p>
            <a:r>
              <a:rPr lang="en-US" b="1" i="0" dirty="0">
                <a:solidFill>
                  <a:srgbClr val="0D0D0D"/>
                </a:solidFill>
                <a:effectLst/>
                <a:latin typeface="Söhne"/>
              </a:rPr>
              <a:t>4.Accessibility and Outreach</a:t>
            </a:r>
            <a:endParaRPr lang="en-US" dirty="0"/>
          </a:p>
        </p:txBody>
      </p:sp>
      <p:sp>
        <p:nvSpPr>
          <p:cNvPr id="21" name="TextBox 20">
            <a:extLst>
              <a:ext uri="{FF2B5EF4-FFF2-40B4-BE49-F238E27FC236}">
                <a16:creationId xmlns:a16="http://schemas.microsoft.com/office/drawing/2014/main" id="{98E298B3-EA6B-09BD-18FA-30F24F3C6C7A}"/>
              </a:ext>
            </a:extLst>
          </p:cNvPr>
          <p:cNvSpPr txBox="1"/>
          <p:nvPr/>
        </p:nvSpPr>
        <p:spPr>
          <a:xfrm>
            <a:off x="2895600" y="4181474"/>
            <a:ext cx="6100232" cy="369332"/>
          </a:xfrm>
          <a:prstGeom prst="rect">
            <a:avLst/>
          </a:prstGeom>
          <a:noFill/>
        </p:spPr>
        <p:txBody>
          <a:bodyPr wrap="square">
            <a:spAutoFit/>
          </a:bodyPr>
          <a:lstStyle/>
          <a:p>
            <a:r>
              <a:rPr lang="en-US" b="1" i="0" dirty="0">
                <a:solidFill>
                  <a:srgbClr val="0D0D0D"/>
                </a:solidFill>
                <a:effectLst/>
                <a:latin typeface="Söhne"/>
              </a:rPr>
              <a:t>5.Cost-Effectiveness</a:t>
            </a:r>
            <a:endParaRPr lang="en-US" dirty="0"/>
          </a:p>
        </p:txBody>
      </p:sp>
      <p:sp>
        <p:nvSpPr>
          <p:cNvPr id="23" name="TextBox 22">
            <a:extLst>
              <a:ext uri="{FF2B5EF4-FFF2-40B4-BE49-F238E27FC236}">
                <a16:creationId xmlns:a16="http://schemas.microsoft.com/office/drawing/2014/main" id="{60D9D84F-A1BE-596A-DA27-883BEE57D44E}"/>
              </a:ext>
            </a:extLst>
          </p:cNvPr>
          <p:cNvSpPr txBox="1"/>
          <p:nvPr/>
        </p:nvSpPr>
        <p:spPr>
          <a:xfrm>
            <a:off x="2895600" y="4486355"/>
            <a:ext cx="6100232" cy="369332"/>
          </a:xfrm>
          <a:prstGeom prst="rect">
            <a:avLst/>
          </a:prstGeom>
          <a:noFill/>
        </p:spPr>
        <p:txBody>
          <a:bodyPr wrap="square">
            <a:spAutoFit/>
          </a:bodyPr>
          <a:lstStyle/>
          <a:p>
            <a:r>
              <a:rPr lang="en-US" b="1" i="0" dirty="0">
                <a:solidFill>
                  <a:srgbClr val="0D0D0D"/>
                </a:solidFill>
                <a:effectLst/>
                <a:latin typeface="Söhne"/>
              </a:rPr>
              <a:t>6.Clinical Decision Support</a:t>
            </a:r>
            <a:endParaRPr lang="en-US" dirty="0"/>
          </a:p>
        </p:txBody>
      </p:sp>
      <p:sp>
        <p:nvSpPr>
          <p:cNvPr id="25" name="TextBox 24">
            <a:extLst>
              <a:ext uri="{FF2B5EF4-FFF2-40B4-BE49-F238E27FC236}">
                <a16:creationId xmlns:a16="http://schemas.microsoft.com/office/drawing/2014/main" id="{5B8A3289-7DC4-D941-9DCD-449F5CB56B16}"/>
              </a:ext>
            </a:extLst>
          </p:cNvPr>
          <p:cNvSpPr txBox="1"/>
          <p:nvPr/>
        </p:nvSpPr>
        <p:spPr>
          <a:xfrm>
            <a:off x="2921000" y="4791236"/>
            <a:ext cx="6100232" cy="369332"/>
          </a:xfrm>
          <a:prstGeom prst="rect">
            <a:avLst/>
          </a:prstGeom>
          <a:noFill/>
        </p:spPr>
        <p:txBody>
          <a:bodyPr wrap="square">
            <a:spAutoFit/>
          </a:bodyPr>
          <a:lstStyle/>
          <a:p>
            <a:r>
              <a:rPr lang="en-US" b="1" i="0" dirty="0">
                <a:solidFill>
                  <a:srgbClr val="0D0D0D"/>
                </a:solidFill>
                <a:effectLst/>
                <a:latin typeface="Söhne"/>
              </a:rPr>
              <a:t>7.Continuous Improvement and Innovation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3" name="Rectangle 3">
            <a:extLst>
              <a:ext uri="{FF2B5EF4-FFF2-40B4-BE49-F238E27FC236}">
                <a16:creationId xmlns:a16="http://schemas.microsoft.com/office/drawing/2014/main" id="{83E40ECF-F83D-D18C-EA47-92657F8687F8}"/>
              </a:ext>
            </a:extLst>
          </p:cNvPr>
          <p:cNvSpPr>
            <a:spLocks noChangeArrowheads="1"/>
          </p:cNvSpPr>
          <p:nvPr/>
        </p:nvSpPr>
        <p:spPr bwMode="auto">
          <a:xfrm>
            <a:off x="2380192" y="3569701"/>
            <a:ext cx="714375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6">
            <a:extLst>
              <a:ext uri="{FF2B5EF4-FFF2-40B4-BE49-F238E27FC236}">
                <a16:creationId xmlns:a16="http://schemas.microsoft.com/office/drawing/2014/main" id="{3F09471C-0EDD-8CA1-20D8-3C597C9BD472}"/>
              </a:ext>
            </a:extLst>
          </p:cNvPr>
          <p:cNvSpPr>
            <a:spLocks noChangeArrowheads="1"/>
          </p:cNvSpPr>
          <p:nvPr/>
        </p:nvSpPr>
        <p:spPr bwMode="auto">
          <a:xfrm>
            <a:off x="903636" y="2334288"/>
            <a:ext cx="716455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8">
            <a:extLst>
              <a:ext uri="{FF2B5EF4-FFF2-40B4-BE49-F238E27FC236}">
                <a16:creationId xmlns:a16="http://schemas.microsoft.com/office/drawing/2014/main" id="{0AF38C83-26EA-5D3F-788E-D68492D6358B}"/>
              </a:ext>
            </a:extLst>
          </p:cNvPr>
          <p:cNvSpPr>
            <a:spLocks noChangeArrowheads="1"/>
          </p:cNvSpPr>
          <p:nvPr/>
        </p:nvSpPr>
        <p:spPr bwMode="auto">
          <a:xfrm>
            <a:off x="0" y="0"/>
            <a:ext cx="41021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3" name="Rectangle 19">
            <a:extLst>
              <a:ext uri="{FF2B5EF4-FFF2-40B4-BE49-F238E27FC236}">
                <a16:creationId xmlns:a16="http://schemas.microsoft.com/office/drawing/2014/main" id="{1B38092E-CDC3-AA05-4ECE-D1F75178C6FF}"/>
              </a:ext>
            </a:extLst>
          </p:cNvPr>
          <p:cNvSpPr>
            <a:spLocks noChangeArrowheads="1"/>
          </p:cNvSpPr>
          <p:nvPr/>
        </p:nvSpPr>
        <p:spPr bwMode="auto">
          <a:xfrm>
            <a:off x="2380192" y="1670311"/>
            <a:ext cx="790638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rtl="0"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Ultimately, skin cancer detection using CNN offers a reliable, automated solution for early diagnosis, contributing to improved patient outcomes and reducing the burden of the disease on healthcare systems.</a:t>
            </a:r>
          </a:p>
          <a:p>
            <a:pPr marL="0" marR="0" lvl="0" indent="0" algn="l" defTabSz="914400" rtl="0" eaLnBrk="0" fontAlgn="base" latinLnBrk="0" hangingPunct="0">
              <a:lnSpc>
                <a:spcPct val="100000"/>
              </a:lnSpc>
              <a:spcBef>
                <a:spcPct val="0"/>
              </a:spcBef>
              <a:spcAft>
                <a:spcPct val="0"/>
              </a:spcAft>
              <a:buClrTx/>
              <a:buSzTx/>
              <a:buFontTx/>
              <a:buNone/>
              <a:tabLst/>
            </a:pPr>
            <a:r>
              <a:rPr lang="en-US" b="0" i="0" dirty="0">
                <a:solidFill>
                  <a:srgbClr val="0D0D0D"/>
                </a:solidFill>
                <a:effectLst/>
                <a:latin typeface="Arial" panose="020B0604020202020204" pitchFamily="34" charset="0"/>
                <a:cs typeface="Arial" panose="020B0604020202020204" pitchFamily="34" charset="0"/>
              </a:rPr>
              <a:t>Skin cancer detection using Convolutional Neural Networks (CNN) involves leveraging deep learning techniques to automatically analyze images of skin lesions and classify them as either malignant or benign. The process begins with the collection of a diverse dataset of skin lesion images, annotated with labels indicating their malignancy status.</a:t>
            </a:r>
          </a:p>
          <a:p>
            <a:pPr marL="0" marR="0" lvl="0" indent="0" algn="l" defTabSz="914400" rtl="0" eaLnBrk="0" fontAlgn="base" latinLnBrk="0" hangingPunct="0">
              <a:lnSpc>
                <a:spcPct val="100000"/>
              </a:lnSpc>
              <a:spcBef>
                <a:spcPct val="0"/>
              </a:spcBef>
              <a:spcAft>
                <a:spcPct val="0"/>
              </a:spcAft>
              <a:buClrTx/>
              <a:buSzTx/>
              <a:buFontTx/>
              <a:buNone/>
              <a:tabLst/>
            </a:pPr>
            <a:r>
              <a:rPr lang="en-US" b="0" i="0" dirty="0">
                <a:solidFill>
                  <a:srgbClr val="0D0D0D"/>
                </a:solidFill>
                <a:effectLst/>
                <a:latin typeface="Söhne"/>
              </a:rPr>
              <a:t> </a:t>
            </a:r>
            <a:r>
              <a:rPr kumimoji="0" lang="en-US" altLang="en-US" sz="1800" b="0" i="0" u="none" strike="noStrike" cap="none" normalizeH="0" baseline="0" dirty="0">
                <a:ln>
                  <a:noFill/>
                </a:ln>
                <a:solidFill>
                  <a:schemeClr val="tx1"/>
                </a:solidFill>
                <a:effectLst/>
                <a:latin typeface="Arial" panose="020B0604020202020204" pitchFamily="34" charset="0"/>
              </a:rPr>
              <a:t>Continuous improvement of the model is achieved through monitoring its performance, gathering feedback, and incorporating new data and advancements in CNN algorithms. </a:t>
            </a:r>
          </a:p>
        </p:txBody>
      </p:sp>
      <p:sp>
        <p:nvSpPr>
          <p:cNvPr id="34" name="Rectangle 20">
            <a:extLst>
              <a:ext uri="{FF2B5EF4-FFF2-40B4-BE49-F238E27FC236}">
                <a16:creationId xmlns:a16="http://schemas.microsoft.com/office/drawing/2014/main" id="{242CB000-3A54-D17A-549C-580A16AEB75D}"/>
              </a:ext>
            </a:extLst>
          </p:cNvPr>
          <p:cNvSpPr>
            <a:spLocks noChangeArrowheads="1"/>
          </p:cNvSpPr>
          <p:nvPr/>
        </p:nvSpPr>
        <p:spPr bwMode="auto">
          <a:xfrm>
            <a:off x="0" y="0"/>
            <a:ext cx="39116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52475" y="1101766"/>
            <a:ext cx="2812415" cy="300355"/>
          </a:xfrm>
          <a:prstGeom prst="rect">
            <a:avLst/>
          </a:prstGeom>
        </p:spPr>
        <p:txBody>
          <a:bodyPr vert="horz" wrap="square" lIns="0" tIns="12700" rIns="0" bIns="0" rtlCol="0">
            <a:spAutoFit/>
          </a:bodyPr>
          <a:lstStyle/>
          <a:p>
            <a:pPr marL="12700">
              <a:lnSpc>
                <a:spcPct val="100000"/>
              </a:lnSpc>
              <a:spcBef>
                <a:spcPts val="100"/>
              </a:spcBef>
            </a:pPr>
            <a:endParaRPr sz="18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1" name="TextBox 10">
            <a:extLst>
              <a:ext uri="{FF2B5EF4-FFF2-40B4-BE49-F238E27FC236}">
                <a16:creationId xmlns:a16="http://schemas.microsoft.com/office/drawing/2014/main" id="{9B2F0D8D-7A81-9898-C2C6-2F6BE6BBD04C}"/>
              </a:ext>
            </a:extLst>
          </p:cNvPr>
          <p:cNvSpPr txBox="1"/>
          <p:nvPr/>
        </p:nvSpPr>
        <p:spPr>
          <a:xfrm>
            <a:off x="595842" y="1524000"/>
            <a:ext cx="8757707" cy="3416320"/>
          </a:xfrm>
          <a:prstGeom prst="rect">
            <a:avLst/>
          </a:prstGeom>
          <a:noFill/>
        </p:spPr>
        <p:txBody>
          <a:bodyPr wrap="square">
            <a:spAutoFit/>
          </a:bodyPr>
          <a:lstStyle/>
          <a:p>
            <a:pPr algn="l"/>
            <a:r>
              <a:rPr lang="en-US" b="0" i="0" dirty="0">
                <a:solidFill>
                  <a:srgbClr val="212121"/>
                </a:solidFill>
                <a:effectLst/>
                <a:latin typeface="Roboto" panose="02000000000000000000" pitchFamily="2" charset="0"/>
              </a:rPr>
              <a:t>Model 1 : Standard Model</a:t>
            </a:r>
          </a:p>
          <a:p>
            <a:pPr algn="l"/>
            <a:r>
              <a:rPr lang="en-US" b="0" i="0" dirty="0">
                <a:solidFill>
                  <a:srgbClr val="212121"/>
                </a:solidFill>
                <a:effectLst/>
                <a:latin typeface="Roboto" panose="02000000000000000000" pitchFamily="2" charset="0"/>
              </a:rPr>
              <a:t>Model 2 : Data </a:t>
            </a:r>
            <a:r>
              <a:rPr lang="en-US" b="0" i="0" dirty="0" err="1">
                <a:solidFill>
                  <a:srgbClr val="212121"/>
                </a:solidFill>
                <a:effectLst/>
                <a:latin typeface="Roboto" panose="02000000000000000000" pitchFamily="2" charset="0"/>
              </a:rPr>
              <a:t>Augumentation</a:t>
            </a:r>
            <a:r>
              <a:rPr lang="en-US" b="0" i="0" dirty="0">
                <a:solidFill>
                  <a:srgbClr val="212121"/>
                </a:solidFill>
                <a:effectLst/>
                <a:latin typeface="Roboto" panose="02000000000000000000" pitchFamily="2" charset="0"/>
              </a:rPr>
              <a:t> with drop out layer.</a:t>
            </a:r>
          </a:p>
          <a:p>
            <a:pPr algn="l"/>
            <a:r>
              <a:rPr lang="en-US" b="0" i="0" dirty="0">
                <a:solidFill>
                  <a:srgbClr val="212121"/>
                </a:solidFill>
                <a:effectLst/>
                <a:latin typeface="Roboto" panose="02000000000000000000" pitchFamily="2" charset="0"/>
              </a:rPr>
              <a:t>Model 3 : Model with Class balance data.</a:t>
            </a:r>
          </a:p>
          <a:p>
            <a:pPr algn="l"/>
            <a:r>
              <a:rPr lang="en-US" dirty="0">
                <a:solidFill>
                  <a:srgbClr val="212121"/>
                </a:solidFill>
                <a:latin typeface="Roboto" panose="02000000000000000000" pitchFamily="2" charset="0"/>
              </a:rPr>
              <a:t>Which are the models we are using in our modelling phase. </a:t>
            </a:r>
            <a:r>
              <a:rPr lang="en-US" b="0" i="0" dirty="0">
                <a:solidFill>
                  <a:srgbClr val="0D0D0D"/>
                </a:solidFill>
                <a:effectLst/>
                <a:latin typeface="Söhne"/>
              </a:rPr>
              <a:t>The modeling phase of skin cancer detection involves the development and training of a Convolutional Neural Network (CNN) model to accurately classify skin lesion images as malignant or benign. This phase consists of several key step are Data preparation, Model selection or design  , model training, Hyper</a:t>
            </a:r>
            <a:r>
              <a:rPr lang="en-US" dirty="0">
                <a:solidFill>
                  <a:srgbClr val="0D0D0D"/>
                </a:solidFill>
                <a:latin typeface="Söhne"/>
              </a:rPr>
              <a:t>parameter tuning ,Model </a:t>
            </a:r>
            <a:r>
              <a:rPr lang="en-US" dirty="0" err="1">
                <a:solidFill>
                  <a:srgbClr val="0D0D0D"/>
                </a:solidFill>
                <a:latin typeface="Söhne"/>
              </a:rPr>
              <a:t>evalution</a:t>
            </a:r>
            <a:r>
              <a:rPr lang="en-US" dirty="0">
                <a:solidFill>
                  <a:srgbClr val="0D0D0D"/>
                </a:solidFill>
                <a:latin typeface="Söhne"/>
              </a:rPr>
              <a:t> ,Fine tuning and optimization , Model validation ,Deployment preparation.</a:t>
            </a:r>
          </a:p>
          <a:p>
            <a:pPr algn="l"/>
            <a:r>
              <a:rPr lang="en-US" b="0" i="0" dirty="0">
                <a:solidFill>
                  <a:srgbClr val="212121"/>
                </a:solidFill>
                <a:effectLst/>
                <a:latin typeface="Roboto" panose="02000000000000000000" pitchFamily="2" charset="0"/>
              </a:rPr>
              <a:t>By following these steps during modelling phase, a CNN model for skin cancer detection can be efficiently trained, developed </a:t>
            </a:r>
            <a:r>
              <a:rPr lang="en-US" dirty="0">
                <a:solidFill>
                  <a:srgbClr val="212121"/>
                </a:solidFill>
                <a:latin typeface="Roboto" panose="02000000000000000000" pitchFamily="2" charset="0"/>
              </a:rPr>
              <a:t>and validated leading to accurate </a:t>
            </a:r>
            <a:r>
              <a:rPr lang="en-US" dirty="0" err="1">
                <a:solidFill>
                  <a:srgbClr val="212121"/>
                </a:solidFill>
                <a:latin typeface="Roboto" panose="02000000000000000000" pitchFamily="2" charset="0"/>
              </a:rPr>
              <a:t>relaiable</a:t>
            </a:r>
            <a:r>
              <a:rPr lang="en-US" dirty="0">
                <a:solidFill>
                  <a:srgbClr val="212121"/>
                </a:solidFill>
                <a:latin typeface="Roboto" panose="02000000000000000000" pitchFamily="2" charset="0"/>
              </a:rPr>
              <a:t> and accurate classification of skin cancer images.</a:t>
            </a:r>
            <a:endParaRPr lang="en-US" b="0" i="0" dirty="0">
              <a:solidFill>
                <a:srgbClr val="212121"/>
              </a:solidFill>
              <a:effectLst/>
              <a:latin typeface="Roboto" panose="02000000000000000000" pitchFamily="2"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167</TotalTime>
  <Words>1051</Words>
  <Application>Microsoft Office PowerPoint</Application>
  <PresentationFormat>Widescreen</PresentationFormat>
  <Paragraphs>90</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Roboto</vt:lpstr>
      <vt:lpstr>Segoe UI</vt:lpstr>
      <vt:lpstr>Söhne</vt:lpstr>
      <vt:lpstr>Trebuchet MS</vt:lpstr>
      <vt:lpstr>Office Theme</vt:lpstr>
      <vt:lpstr>PowerPoint Presentation</vt:lpstr>
      <vt:lpstr>SKIN CANCER DETECTION USING CONVOLUTIONAL NEURAL NETWORK.</vt:lpstr>
      <vt:lpstr>AGENDA              The objective of using a Convolutional Neural Network (CNN) algorithm for skin cancer detection is to develop a reliable and accurate system for automatically identifying and classifying skin lesions as malignant (cancerous) or benign (non-cancerous). Skin cancer is one of the most common forms of cancer globally, and early detection plays a crucial role in successful treatment and prognosis. By leveraging CNNs, which are a type of deep learning algorithm specifically designed for image classification tasks, researchers and healthcare professionals aim to achieve the objective of utilizing CNN algorithms for skin cancer detection is to develop accurate, efficient, and accessible tools for early detection and diagnosis, ultimately improving patient outcomes and reducing the burden of skin cancer on healthcare systems.</vt:lpstr>
      <vt:lpstr>PROBLEM STATEMENT</vt:lpstr>
      <vt:lpstr>PROJECT OVERVIEW</vt:lpstr>
      <vt:lpstr>WHO ARE THE END USERS ?</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Durga N</cp:lastModifiedBy>
  <cp:revision>2</cp:revision>
  <dcterms:created xsi:type="dcterms:W3CDTF">2024-04-03T14:28:20Z</dcterms:created>
  <dcterms:modified xsi:type="dcterms:W3CDTF">2024-04-03T17:17:24Z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y fmtid="{D5CDD505-2E9C-101B-9397-08002B2CF9AE}" pid="4" name="Producer">
    <vt:lpwstr>3-Heights(TM) PDF Security Shell 4.8.25.2 (http://www.pdf-tools.com)</vt:lpwstr>
  </property>
</Properties>
</file>