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notesMasterIdLst>
    <p:notesMasterId r:id="rId6"/>
  </p:notesMasterIdLst>
  <p:handoutMasterIdLst>
    <p:handoutMasterId r:id="rId30"/>
  </p:handoutMasterIdLst>
  <p:sldIdLst>
    <p:sldId id="256" r:id="rId4"/>
    <p:sldId id="257" r:id="rId5"/>
    <p:sldId id="258" r:id="rId7"/>
    <p:sldId id="259" r:id="rId8"/>
    <p:sldId id="260" r:id="rId9"/>
    <p:sldId id="261" r:id="rId10"/>
    <p:sldId id="262" r:id="rId11"/>
    <p:sldId id="263" r:id="rId12"/>
    <p:sldId id="264" r:id="rId13"/>
    <p:sldId id="265" r:id="rId14"/>
    <p:sldId id="271" r:id="rId15"/>
    <p:sldId id="270" r:id="rId16"/>
    <p:sldId id="272" r:id="rId17"/>
    <p:sldId id="273" r:id="rId18"/>
    <p:sldId id="275" r:id="rId19"/>
    <p:sldId id="276" r:id="rId20"/>
    <p:sldId id="277" r:id="rId21"/>
    <p:sldId id="278" r:id="rId22"/>
    <p:sldId id="280" r:id="rId23"/>
    <p:sldId id="281" r:id="rId24"/>
    <p:sldId id="282" r:id="rId25"/>
    <p:sldId id="274" r:id="rId26"/>
    <p:sldId id="284" r:id="rId27"/>
    <p:sldId id="283"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084" autoAdjust="0"/>
  </p:normalViewPr>
  <p:slideViewPr>
    <p:cSldViewPr snapToGrid="0">
      <p:cViewPr varScale="1">
        <p:scale>
          <a:sx n="66" d="100"/>
          <a:sy n="66" d="100"/>
        </p:scale>
        <p:origin x="888" y="7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US" dirty="0"/>
          </a:p>
        </p:txBody>
      </p:sp>
      <p:sp>
        <p:nvSpPr>
          <p:cNvPr id="1048612"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lstStyle/>
          <a:p>
            <a:endParaRPr lang="en-US" dirty="0"/>
          </a:p>
        </p:txBody>
      </p:sp>
      <p:sp>
        <p:nvSpPr>
          <p:cNvPr id="104862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Slide Image Placeholder 1"/>
          <p:cNvSpPr>
            <a:spLocks noGrp="1" noRot="1" noChangeAspect="1"/>
          </p:cNvSpPr>
          <p:nvPr>
            <p:ph type="sldImg"/>
          </p:nvPr>
        </p:nvSpPr>
        <p:spPr/>
      </p:sp>
      <p:sp>
        <p:nvSpPr>
          <p:cNvPr id="1048635" name="Notes Placeholder 2"/>
          <p:cNvSpPr>
            <a:spLocks noGrp="1"/>
          </p:cNvSpPr>
          <p:nvPr>
            <p:ph type="body" idx="1"/>
          </p:nvPr>
        </p:nvSpPr>
        <p:spPr/>
        <p:txBody>
          <a:bodyPr/>
          <a:lstStyle/>
          <a:p>
            <a:endParaRPr lang="en-US" dirty="0"/>
          </a:p>
        </p:txBody>
      </p:sp>
      <p:sp>
        <p:nvSpPr>
          <p:cNvPr id="1048636"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US" dirty="0"/>
          </a:p>
        </p:txBody>
      </p:sp>
      <p:sp>
        <p:nvSpPr>
          <p:cNvPr id="104864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Slide Image Placeholder 1"/>
          <p:cNvSpPr>
            <a:spLocks noGrp="1" noRot="1" noChangeAspect="1"/>
          </p:cNvSpPr>
          <p:nvPr>
            <p:ph type="sldImg"/>
          </p:nvPr>
        </p:nvSpPr>
        <p:spPr/>
      </p:sp>
      <p:sp>
        <p:nvSpPr>
          <p:cNvPr id="1048655" name="Notes Placeholder 2"/>
          <p:cNvSpPr>
            <a:spLocks noGrp="1"/>
          </p:cNvSpPr>
          <p:nvPr>
            <p:ph type="body" idx="1"/>
          </p:nvPr>
        </p:nvSpPr>
        <p:spPr/>
        <p:txBody>
          <a:bodyPr/>
          <a:lstStyle/>
          <a:p>
            <a:endParaRPr lang="en-US" dirty="0"/>
          </a:p>
        </p:txBody>
      </p:sp>
      <p:sp>
        <p:nvSpPr>
          <p:cNvPr id="1048656"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Slide Image Placeholder 1"/>
          <p:cNvSpPr>
            <a:spLocks noGrp="1" noRot="1" noChangeAspect="1"/>
          </p:cNvSpPr>
          <p:nvPr>
            <p:ph type="sldImg"/>
          </p:nvPr>
        </p:nvSpPr>
        <p:spPr/>
      </p:sp>
      <p:sp>
        <p:nvSpPr>
          <p:cNvPr id="1048661" name="Notes Placeholder 2"/>
          <p:cNvSpPr>
            <a:spLocks noGrp="1"/>
          </p:cNvSpPr>
          <p:nvPr>
            <p:ph type="body" idx="1"/>
          </p:nvPr>
        </p:nvSpPr>
        <p:spPr/>
        <p:txBody>
          <a:bodyPr/>
          <a:lstStyle/>
          <a:p>
            <a:endParaRPr lang="en-US" dirty="0"/>
          </a:p>
        </p:txBody>
      </p:sp>
      <p:sp>
        <p:nvSpPr>
          <p:cNvPr id="1048662"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US" dirty="0"/>
          </a:p>
        </p:txBody>
      </p:sp>
      <p:sp>
        <p:nvSpPr>
          <p:cNvPr id="1048675"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Slide Image Placeholder 1"/>
          <p:cNvSpPr>
            <a:spLocks noGrp="1" noRot="1" noChangeAspect="1"/>
          </p:cNvSpPr>
          <p:nvPr>
            <p:ph type="sldImg"/>
          </p:nvPr>
        </p:nvSpPr>
        <p:spPr/>
      </p:sp>
      <p:sp>
        <p:nvSpPr>
          <p:cNvPr id="1048686" name="Notes Placeholder 2"/>
          <p:cNvSpPr>
            <a:spLocks noGrp="1"/>
          </p:cNvSpPr>
          <p:nvPr>
            <p:ph type="body" idx="1"/>
          </p:nvPr>
        </p:nvSpPr>
        <p:spPr/>
        <p:txBody>
          <a:bodyPr/>
          <a:lstStyle/>
          <a:p>
            <a:endParaRPr lang="en-US" dirty="0"/>
          </a:p>
        </p:txBody>
      </p:sp>
      <p:sp>
        <p:nvSpPr>
          <p:cNvPr id="1048687"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p:cNvSpPr>
            <a:spLocks noGrp="1"/>
          </p:cNvSpPr>
          <p:nvPr>
            <p:ph type="title"/>
          </p:nvPr>
        </p:nvSpPr>
        <p:spPr>
          <a:xfrm>
            <a:off x="457200" y="640079"/>
            <a:ext cx="3657600" cy="2100851"/>
          </a:xfrm>
        </p:spPr>
        <p:txBody>
          <a:bodyPr>
            <a:noAutofit/>
          </a:bodyPr>
          <a:lstStyle>
            <a:lvl1pPr>
              <a:defRPr/>
            </a:lvl1pPr>
          </a:lstStyle>
          <a:p>
            <a:endParaRPr lang="en-US" dirty="0"/>
          </a:p>
        </p:txBody>
      </p:sp>
      <p:sp>
        <p:nvSpPr>
          <p:cNvPr id="2" name="Content Placeholder 5"/>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icture Placeholder 3"/>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endParaRPr lang="en-US" dirty="0"/>
          </a:p>
        </p:txBody>
      </p:sp>
      <p:sp>
        <p:nvSpPr>
          <p:cNvPr id="9" name="Date Placeholder 8"/>
          <p:cNvSpPr>
            <a:spLocks noGrp="1"/>
          </p:cNvSpPr>
          <p:nvPr>
            <p:ph type="dt" sz="half" idx="15"/>
          </p:nvPr>
        </p:nvSpPr>
        <p:spPr/>
        <p:txBody>
          <a:bodyPr/>
          <a:lstStyle/>
          <a:p>
            <a:endParaRPr lang="en-US" dirty="0"/>
          </a:p>
        </p:txBody>
      </p:sp>
      <p:sp>
        <p:nvSpPr>
          <p:cNvPr id="12" name="Footer Placeholder 11"/>
          <p:cNvSpPr>
            <a:spLocks noGrp="1"/>
          </p:cNvSpPr>
          <p:nvPr>
            <p:ph type="ftr" sz="quarter" idx="16"/>
          </p:nvPr>
        </p:nvSpPr>
        <p:spPr/>
        <p:txBody>
          <a:bodyPr/>
          <a:lstStyle/>
          <a:p>
            <a:r>
              <a:rPr lang="en-US"/>
              <a:t>Reference Model For Sentiment Analysis Using AI</a:t>
            </a:r>
            <a:endParaRPr lang="en-US" dirty="0"/>
          </a:p>
        </p:txBody>
      </p:sp>
      <p:sp>
        <p:nvSpPr>
          <p:cNvPr id="13" name="Slide Number Placeholder 12"/>
          <p:cNvSpPr>
            <a:spLocks noGrp="1"/>
          </p:cNvSpPr>
          <p:nvPr>
            <p:ph type="sldNum" sz="quarter" idx="17"/>
          </p:nvPr>
        </p:nvSpPr>
        <p:spPr>
          <a:xfrm>
            <a:off x="10682289" y="6423914"/>
            <a:ext cx="1052510" cy="365125"/>
          </a:xfrm>
        </p:spPr>
        <p:txBody>
          <a:bodyPr/>
          <a:lstStyle/>
          <a:p>
            <a:fld id="{3A98EE3D-8CD1-4C3F-BD1C-C98C9596463C}"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1048637" name="Title 1"/>
          <p:cNvSpPr>
            <a:spLocks noGrp="1"/>
          </p:cNvSpPr>
          <p:nvPr>
            <p:ph type="ctrTitle"/>
          </p:nvPr>
        </p:nvSpPr>
        <p:spPr>
          <a:xfrm>
            <a:off x="1524000" y="1143000"/>
            <a:ext cx="9144000" cy="2585720"/>
          </a:xfrm>
        </p:spPr>
        <p:txBody>
          <a:bodyPr anchor="b">
            <a:noAutofit/>
          </a:bodyPr>
          <a:lstStyle>
            <a:lvl1pPr algn="ctr">
              <a:defRPr sz="4000"/>
            </a:lvl1pPr>
          </a:lstStyle>
          <a:p>
            <a:r>
              <a:rPr lang="en-US" dirty="0"/>
              <a:t>Click to edit Master title style</a:t>
            </a:r>
            <a:endParaRPr lang="en-US" dirty="0"/>
          </a:p>
        </p:txBody>
      </p:sp>
      <p:sp>
        <p:nvSpPr>
          <p:cNvPr id="1048638" name="Subtitle 2"/>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1048625" name="Title 1"/>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1048626" name="Picture Placeholder 2"/>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lvl1pPr>
          </a:lstStyle>
          <a:p>
            <a:r>
              <a:rPr lang="en-US" dirty="0"/>
              <a:t>Click to add picture</a:t>
            </a:r>
            <a:endParaRPr lang="en-US" dirty="0"/>
          </a:p>
        </p:txBody>
      </p:sp>
      <p:sp>
        <p:nvSpPr>
          <p:cNvPr id="1048627" name="Content Placeholder 5"/>
          <p:cNvSpPr>
            <a:spLocks noGrp="1"/>
          </p:cNvSpPr>
          <p:nvPr>
            <p:ph sz="quarter" idx="4" hasCustomPrompt="1"/>
          </p:nvPr>
        </p:nvSpPr>
        <p:spPr>
          <a:xfrm>
            <a:off x="4305827" y="2878091"/>
            <a:ext cx="7418813" cy="3440485"/>
          </a:xfrm>
        </p:spPr>
        <p:txBody>
          <a:bodyPr anchor="ctr" anchorCtr="0">
            <a:normAutofit/>
          </a:bodyPr>
          <a:lstStyle>
            <a:lvl1pPr marL="283210" indent="-283210">
              <a:buFont typeface="Arial" panose="020B0604020202020204" pitchFamily="34" charset="0"/>
              <a:buChar char="•"/>
            </a:lvl1pPr>
            <a:lvl2pPr marL="283210" indent="-283210">
              <a:buFont typeface="Arial" panose="020B0604020202020204" pitchFamily="34" charset="0"/>
              <a:buChar char="•"/>
            </a:lvl2pPr>
            <a:lvl3pPr marL="283210" indent="-283210">
              <a:buFont typeface="Arial" panose="020B0604020202020204" pitchFamily="34" charset="0"/>
              <a:buChar char="•"/>
            </a:lvl3pPr>
            <a:lvl4pPr marL="283210" indent="-283210">
              <a:buFont typeface="Arial" panose="020B0604020202020204" pitchFamily="34" charset="0"/>
              <a:buChar char="•"/>
            </a:lvl4pPr>
            <a:lvl5pPr marL="283210" indent="-283210">
              <a:buFont typeface="Arial" panose="020B0604020202020204" pitchFamily="34" charset="0"/>
              <a:buChar char="•"/>
            </a:lvl5pPr>
          </a:lstStyle>
          <a:p>
            <a:pPr lvl="0"/>
            <a:r>
              <a:rPr lang="en-US" dirty="0"/>
              <a:t>Click to add text </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48628" name="Footer Placeholder 9"/>
          <p:cNvSpPr>
            <a:spLocks noGrp="1"/>
          </p:cNvSpPr>
          <p:nvPr>
            <p:ph type="ftr" sz="quarter" idx="17"/>
          </p:nvPr>
        </p:nvSpPr>
        <p:spPr/>
        <p:txBody>
          <a:bodyPr/>
          <a:lstStyle/>
          <a:p>
            <a:r>
              <a:rPr lang="en-US"/>
              <a:t>Reference Model For Sentiment Analysis Using AI</a:t>
            </a:r>
            <a:endParaRPr lang="en-US" dirty="0"/>
          </a:p>
        </p:txBody>
      </p:sp>
      <p:sp>
        <p:nvSpPr>
          <p:cNvPr id="1048629" name="Date Placeholder 8"/>
          <p:cNvSpPr>
            <a:spLocks noGrp="1"/>
          </p:cNvSpPr>
          <p:nvPr>
            <p:ph type="dt" sz="half" idx="16"/>
          </p:nvPr>
        </p:nvSpPr>
        <p:spPr/>
        <p:txBody>
          <a:bodyPr/>
          <a:lstStyle/>
          <a:p>
            <a:endParaRPr lang="en-US" dirty="0"/>
          </a:p>
        </p:txBody>
      </p:sp>
      <p:sp>
        <p:nvSpPr>
          <p:cNvPr id="1048630" name="Slide Number Placeholder 13"/>
          <p:cNvSpPr>
            <a:spLocks noGrp="1"/>
          </p:cNvSpPr>
          <p:nvPr>
            <p:ph type="sldNum" sz="quarter" idx="18"/>
          </p:nvPr>
        </p:nvSpPr>
        <p:spPr>
          <a:xfrm>
            <a:off x="10672130" y="6423914"/>
            <a:ext cx="1052510" cy="365125"/>
          </a:xfrm>
        </p:spPr>
        <p:txBody>
          <a:bodyPr/>
          <a:lstStyle/>
          <a:p>
            <a:fld id="{3A98EE3D-8CD1-4C3F-BD1C-C98C9596463C}"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48676" name="Title 1"/>
          <p:cNvSpPr>
            <a:spLocks noGrp="1"/>
          </p:cNvSpPr>
          <p:nvPr>
            <p:ph type="title"/>
          </p:nvPr>
        </p:nvSpPr>
        <p:spPr>
          <a:xfrm>
            <a:off x="462151" y="666984"/>
            <a:ext cx="3672970" cy="2125911"/>
          </a:xfrm>
        </p:spPr>
        <p:txBody>
          <a:bodyPr>
            <a:noAutofit/>
          </a:bodyPr>
          <a:lstStyle>
            <a:lvl1pPr algn="l"/>
          </a:lstStyle>
          <a:p>
            <a:endParaRPr lang="en-US" noProof="0" dirty="0"/>
          </a:p>
        </p:txBody>
      </p:sp>
      <p:sp>
        <p:nvSpPr>
          <p:cNvPr id="1048677" name="Content Placeholder 5"/>
          <p:cNvSpPr>
            <a:spLocks noGrp="1"/>
          </p:cNvSpPr>
          <p:nvPr>
            <p:ph sz="quarter" idx="4" hasCustomPrompt="1"/>
          </p:nvPr>
        </p:nvSpPr>
        <p:spPr>
          <a:xfrm>
            <a:off x="462151" y="2862479"/>
            <a:ext cx="3672970" cy="3491849"/>
          </a:xfrm>
        </p:spPr>
        <p:txBody>
          <a:bodyPr anchor="t" anchorCtr="0">
            <a:normAutofit/>
          </a:bodyPr>
          <a:lstStyle>
            <a:lvl1pPr marL="0" indent="0">
              <a:buNone/>
            </a:lvl1pPr>
          </a:lstStyle>
          <a:p>
            <a:pPr lvl="0"/>
            <a:r>
              <a:rPr lang="en-US" noProof="0" dirty="0"/>
              <a:t>Click to add text </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1048678" name="Picture Placeholder 3"/>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lvl1pPr>
          </a:lstStyle>
          <a:p>
            <a:r>
              <a:rPr lang="en-US" noProof="0" dirty="0"/>
              <a:t>Click to add picture</a:t>
            </a:r>
            <a:endParaRPr lang="en-US" noProof="0" dirty="0"/>
          </a:p>
        </p:txBody>
      </p:sp>
      <p:sp>
        <p:nvSpPr>
          <p:cNvPr id="1048679" name="Date Placeholder 5"/>
          <p:cNvSpPr>
            <a:spLocks noGrp="1"/>
          </p:cNvSpPr>
          <p:nvPr>
            <p:ph type="dt" sz="half" idx="14"/>
          </p:nvPr>
        </p:nvSpPr>
        <p:spPr/>
        <p:txBody>
          <a:bodyPr/>
          <a:lstStyle/>
          <a:p>
            <a:endParaRPr lang="en-US" noProof="0" dirty="0"/>
          </a:p>
        </p:txBody>
      </p:sp>
      <p:sp>
        <p:nvSpPr>
          <p:cNvPr id="1048680" name="Footer Placeholder 6"/>
          <p:cNvSpPr>
            <a:spLocks noGrp="1"/>
          </p:cNvSpPr>
          <p:nvPr>
            <p:ph type="ftr" sz="quarter" idx="15"/>
          </p:nvPr>
        </p:nvSpPr>
        <p:spPr/>
        <p:txBody>
          <a:bodyPr/>
          <a:lstStyle/>
          <a:p>
            <a:r>
              <a:rPr lang="en-US" noProof="0"/>
              <a:t>Reference Model For Sentiment Analysis Using AI</a:t>
            </a:r>
            <a:endParaRPr lang="en-US" noProof="0" dirty="0"/>
          </a:p>
        </p:txBody>
      </p:sp>
      <p:sp>
        <p:nvSpPr>
          <p:cNvPr id="1048681" name="Slide Number Placeholder 7"/>
          <p:cNvSpPr>
            <a:spLocks noGrp="1"/>
          </p:cNvSpPr>
          <p:nvPr>
            <p:ph type="sldNum" sz="quarter" idx="16"/>
          </p:nvPr>
        </p:nvSpPr>
        <p:spPr>
          <a:xfrm>
            <a:off x="10677340" y="6423914"/>
            <a:ext cx="1052510" cy="365125"/>
          </a:xfrm>
        </p:spPr>
        <p:txBody>
          <a:bodyPr/>
          <a:lstStyle/>
          <a:p>
            <a:fld id="{3A98EE3D-8CD1-4C3F-BD1C-C98C9596463C}" type="slidenum">
              <a:rPr lang="en-US" noProof="0"/>
            </a:fld>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8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90" name="Date Placeholder 3"/>
          <p:cNvSpPr>
            <a:spLocks noGrp="1"/>
          </p:cNvSpPr>
          <p:nvPr>
            <p:ph type="dt" sz="half" idx="10"/>
          </p:nvPr>
        </p:nvSpPr>
        <p:spPr/>
        <p:txBody>
          <a:bodyPr/>
          <a:lstStyle/>
          <a:p>
            <a:endParaRPr lang="en-US" dirty="0"/>
          </a:p>
        </p:txBody>
      </p:sp>
      <p:sp>
        <p:nvSpPr>
          <p:cNvPr id="1048691" name="Footer Placeholder 4"/>
          <p:cNvSpPr>
            <a:spLocks noGrp="1"/>
          </p:cNvSpPr>
          <p:nvPr>
            <p:ph type="ftr" sz="quarter" idx="11"/>
          </p:nvPr>
        </p:nvSpPr>
        <p:spPr/>
        <p:txBody>
          <a:bodyPr/>
          <a:lstStyle/>
          <a:p>
            <a:r>
              <a:rPr lang="en-US"/>
              <a:t>Reference Model For Sentiment Analysis Using AI</a:t>
            </a:r>
            <a:endParaRPr lang="en-US" dirty="0"/>
          </a:p>
        </p:txBody>
      </p:sp>
      <p:sp>
        <p:nvSpPr>
          <p:cNvPr id="1048692" name="Slide Number Placeholder 5"/>
          <p:cNvSpPr>
            <a:spLocks noGrp="1"/>
          </p:cNvSpPr>
          <p:nvPr>
            <p:ph type="sldNum" sz="quarter" idx="12"/>
          </p:nvPr>
        </p:nvSpPr>
        <p:spPr/>
        <p:txBody>
          <a:bodyPr/>
          <a:lstStyle/>
          <a:p>
            <a:fld id="{3A98EE3D-8CD1-4C3F-BD1C-C98C9596463C}" type="slidenum">
              <a:rPr lang="en-US"/>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1048613" name="Title 1"/>
          <p:cNvSpPr>
            <a:spLocks noGrp="1"/>
          </p:cNvSpPr>
          <p:nvPr>
            <p:ph type="ctrTitle"/>
          </p:nvPr>
        </p:nvSpPr>
        <p:spPr>
          <a:xfrm>
            <a:off x="436882" y="629920"/>
            <a:ext cx="3606800" cy="2809240"/>
          </a:xfrm>
        </p:spPr>
        <p:txBody>
          <a:bodyPr anchor="b">
            <a:noAutofit/>
          </a:bodyPr>
          <a:lstStyle>
            <a:lvl1pPr algn="l">
              <a:defRPr sz="2800"/>
            </a:lvl1pPr>
          </a:lstStyle>
          <a:p>
            <a:r>
              <a:rPr lang="en-US" dirty="0"/>
              <a:t>Click to edit Master title style</a:t>
            </a:r>
            <a:endParaRPr lang="en-US" dirty="0"/>
          </a:p>
        </p:txBody>
      </p:sp>
      <p:sp>
        <p:nvSpPr>
          <p:cNvPr id="1048614" name="Subtitle 2"/>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048615" name="Date Placeholder 3"/>
          <p:cNvSpPr>
            <a:spLocks noGrp="1"/>
          </p:cNvSpPr>
          <p:nvPr>
            <p:ph type="dt" sz="half" idx="10"/>
          </p:nvPr>
        </p:nvSpPr>
        <p:spPr/>
        <p:txBody>
          <a:bodyPr/>
          <a:lstStyle/>
          <a:p>
            <a:endParaRPr lang="en-US" dirty="0"/>
          </a:p>
        </p:txBody>
      </p:sp>
      <p:sp>
        <p:nvSpPr>
          <p:cNvPr id="1048616" name="Footer Placeholder 4"/>
          <p:cNvSpPr>
            <a:spLocks noGrp="1"/>
          </p:cNvSpPr>
          <p:nvPr>
            <p:ph type="ftr" sz="quarter" idx="11"/>
          </p:nvPr>
        </p:nvSpPr>
        <p:spPr/>
        <p:txBody>
          <a:bodyPr/>
          <a:lstStyle/>
          <a:p>
            <a:r>
              <a:rPr lang="en-US"/>
              <a:t>Reference Model For Sentiment Analysis Using AI</a:t>
            </a:r>
            <a:endParaRPr lang="en-US" dirty="0"/>
          </a:p>
        </p:txBody>
      </p:sp>
      <p:sp>
        <p:nvSpPr>
          <p:cNvPr id="1048617" name="Slide Number Placeholder 5"/>
          <p:cNvSpPr>
            <a:spLocks noGrp="1"/>
          </p:cNvSpPr>
          <p:nvPr>
            <p:ph type="sldNum" sz="quarter" idx="12"/>
          </p:nvPr>
        </p:nvSpPr>
        <p:spPr>
          <a:xfrm>
            <a:off x="10702608" y="6423914"/>
            <a:ext cx="1052510" cy="365125"/>
          </a:xfrm>
        </p:spPr>
        <p:txBody>
          <a:bodyPr/>
          <a:lstStyle/>
          <a:p>
            <a:fld id="{CBD12358-51D2-46B3-9BDE-DF29528B9454}" type="slidenum">
              <a:rPr lang="en-US"/>
            </a:fld>
            <a:endParaRPr lang="en-US" dirty="0"/>
          </a:p>
        </p:txBody>
      </p:sp>
      <p:sp>
        <p:nvSpPr>
          <p:cNvPr id="1048618" name="Picture Placeholder 8"/>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1048663" name="Title 1"/>
          <p:cNvSpPr>
            <a:spLocks noGrp="1"/>
          </p:cNvSpPr>
          <p:nvPr>
            <p:ph type="ctrTitle"/>
          </p:nvPr>
        </p:nvSpPr>
        <p:spPr>
          <a:xfrm>
            <a:off x="6108219" y="741363"/>
            <a:ext cx="5626579" cy="1286219"/>
          </a:xfrm>
        </p:spPr>
        <p:txBody>
          <a:bodyPr anchor="b">
            <a:noAutofit/>
          </a:bodyPr>
          <a:lstStyle>
            <a:lvl1pPr algn="l">
              <a:defRPr sz="2800"/>
            </a:lvl1pPr>
          </a:lstStyle>
          <a:p>
            <a:endParaRPr lang="en-US" dirty="0"/>
          </a:p>
        </p:txBody>
      </p:sp>
      <p:sp>
        <p:nvSpPr>
          <p:cNvPr id="1048664" name="Picture Placeholder 7"/>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endParaRPr lang="en-US" dirty="0"/>
          </a:p>
        </p:txBody>
      </p:sp>
      <p:sp>
        <p:nvSpPr>
          <p:cNvPr id="1048665" name="Content Placeholder 2"/>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48666" name="Footer Placeholder 4"/>
          <p:cNvSpPr>
            <a:spLocks noGrp="1"/>
          </p:cNvSpPr>
          <p:nvPr>
            <p:ph type="ftr" sz="quarter" idx="11"/>
          </p:nvPr>
        </p:nvSpPr>
        <p:spPr/>
        <p:txBody>
          <a:bodyPr/>
          <a:lstStyle/>
          <a:p>
            <a:r>
              <a:rPr lang="en-US"/>
              <a:t>Reference Model For Sentiment Analysis Using AI</a:t>
            </a:r>
            <a:endParaRPr lang="en-US" dirty="0"/>
          </a:p>
        </p:txBody>
      </p:sp>
      <p:sp>
        <p:nvSpPr>
          <p:cNvPr id="1048667" name="Date Placeholder 3"/>
          <p:cNvSpPr>
            <a:spLocks noGrp="1"/>
          </p:cNvSpPr>
          <p:nvPr>
            <p:ph type="dt" sz="half" idx="10"/>
          </p:nvPr>
        </p:nvSpPr>
        <p:spPr/>
        <p:txBody>
          <a:bodyPr/>
          <a:lstStyle/>
          <a:p>
            <a:endParaRPr lang="en-US" dirty="0"/>
          </a:p>
        </p:txBody>
      </p:sp>
      <p:sp>
        <p:nvSpPr>
          <p:cNvPr id="1048668" name="Slide Number Placeholder 5"/>
          <p:cNvSpPr>
            <a:spLocks noGrp="1"/>
          </p:cNvSpPr>
          <p:nvPr>
            <p:ph type="sldNum" sz="quarter" idx="12"/>
          </p:nvPr>
        </p:nvSpPr>
        <p:spPr>
          <a:xfrm>
            <a:off x="10682289" y="6423914"/>
            <a:ext cx="1052510" cy="365125"/>
          </a:xfrm>
        </p:spPr>
        <p:txBody>
          <a:bodyPr/>
          <a:lstStyle/>
          <a:p>
            <a:fld id="{CBD12358-51D2-46B3-9BDE-DF29528B9454}" type="slidenum">
              <a:rPr lang="en-US"/>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048605" name="Title 1"/>
          <p:cNvSpPr>
            <a:spLocks noGrp="1"/>
          </p:cNvSpPr>
          <p:nvPr>
            <p:ph type="ctrTitle" hasCustomPrompt="1"/>
          </p:nvPr>
        </p:nvSpPr>
        <p:spPr>
          <a:xfrm>
            <a:off x="449580" y="4423702"/>
            <a:ext cx="11292839" cy="1550378"/>
          </a:xfrm>
        </p:spPr>
        <p:txBody>
          <a:bodyPr>
            <a:noAutofit/>
          </a:bodyPr>
          <a:lstStyle>
            <a:lvl1pPr algn="ctr"/>
          </a:lstStyle>
          <a:p>
            <a:r>
              <a:rPr lang="en-US" dirty="0"/>
              <a:t>Click to add title</a:t>
            </a:r>
            <a:endParaRPr lang="en-US" dirty="0"/>
          </a:p>
        </p:txBody>
      </p:sp>
      <p:sp>
        <p:nvSpPr>
          <p:cNvPr id="1048606" name="Picture Placeholder 2"/>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dirty="0"/>
              <a:t>Click to add picture</a:t>
            </a:r>
            <a:endParaRPr lang="en-US" dirty="0"/>
          </a:p>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endParaRPr lang="en-US" dirty="0"/>
          </a:p>
        </p:txBody>
      </p:sp>
      <p:sp>
        <p:nvSpPr>
          <p:cNvPr id="9" name="Content Placeholder 3"/>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11"/>
          </p:nvPr>
        </p:nvSpPr>
        <p:spPr>
          <a:xfrm>
            <a:off x="457200" y="6423914"/>
            <a:ext cx="7041202" cy="365125"/>
          </a:xfrm>
        </p:spPr>
        <p:txBody>
          <a:bodyPr/>
          <a:lstStyle/>
          <a:p>
            <a:r>
              <a:rPr lang="en-US"/>
              <a:t>Reference Model For Sentiment Analysis Using AI</a:t>
            </a:r>
            <a:endParaRPr lang="en-US" dirty="0"/>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endParaRPr lang="en-US" dirty="0"/>
          </a:p>
        </p:txBody>
      </p:sp>
      <p:sp>
        <p:nvSpPr>
          <p:cNvPr id="25" name="Picture Placeholder 24"/>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3000"/>
            <a:ext cx="9144000" cy="2585720"/>
          </a:xfrm>
        </p:spPr>
        <p:txBody>
          <a:bodyPr anchor="b">
            <a:noAutofit/>
          </a:bodyPr>
          <a:lstStyle>
            <a:lvl1pPr algn="ctr">
              <a:defRPr sz="4000"/>
            </a:lvl1pPr>
          </a:lstStyle>
          <a:p>
            <a:r>
              <a:rPr lang="en-US" dirty="0"/>
              <a:t>Click to edit Master title style</a:t>
            </a:r>
            <a:endParaRPr lang="en-US" dirty="0"/>
          </a:p>
        </p:txBody>
      </p:sp>
      <p:sp>
        <p:nvSpPr>
          <p:cNvPr id="3" name="Subtitle 2"/>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endParaRPr lang="en-US" dirty="0"/>
          </a:p>
        </p:txBody>
      </p:sp>
      <p:sp>
        <p:nvSpPr>
          <p:cNvPr id="7" name="Content Placeholder 5"/>
          <p:cNvSpPr>
            <a:spLocks noGrp="1"/>
          </p:cNvSpPr>
          <p:nvPr>
            <p:ph sz="quarter" idx="4" hasCustomPrompt="1"/>
          </p:nvPr>
        </p:nvSpPr>
        <p:spPr>
          <a:xfrm>
            <a:off x="4305827" y="2878091"/>
            <a:ext cx="7418813" cy="3440485"/>
          </a:xfrm>
        </p:spPr>
        <p:txBody>
          <a:bodyPr anchor="ctr" anchorCtr="0">
            <a:normAutofit/>
          </a:bodyPr>
          <a:lstStyle>
            <a:lvl1pPr marL="283210" indent="-283210">
              <a:buFont typeface="Arial" panose="020B0604020202020204" pitchFamily="34" charset="0"/>
              <a:buChar char="•"/>
              <a:defRPr/>
            </a:lvl1pPr>
            <a:lvl2pPr marL="283210" indent="-283210">
              <a:buFont typeface="Arial" panose="020B0604020202020204" pitchFamily="34" charset="0"/>
              <a:buChar char="•"/>
              <a:defRPr/>
            </a:lvl2pPr>
            <a:lvl3pPr marL="283210" indent="-283210">
              <a:buFont typeface="Arial" panose="020B0604020202020204" pitchFamily="34" charset="0"/>
              <a:buChar char="•"/>
              <a:defRPr/>
            </a:lvl3pPr>
            <a:lvl4pPr marL="283210" indent="-283210">
              <a:buFont typeface="Arial" panose="020B0604020202020204" pitchFamily="34" charset="0"/>
              <a:buChar char="•"/>
              <a:defRPr/>
            </a:lvl4pPr>
            <a:lvl5pPr marL="283210" indent="-283210">
              <a:buFont typeface="Arial" panose="020B0604020202020204" pitchFamily="34" charset="0"/>
              <a:buChar char="•"/>
              <a:defRPr/>
            </a:lvl5pPr>
          </a:lstStyle>
          <a:p>
            <a:pPr lvl="0"/>
            <a:r>
              <a:rPr lang="en-US" dirty="0"/>
              <a:t>Click to add text </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Footer Placeholder 9"/>
          <p:cNvSpPr>
            <a:spLocks noGrp="1"/>
          </p:cNvSpPr>
          <p:nvPr>
            <p:ph type="ftr" sz="quarter" idx="17"/>
          </p:nvPr>
        </p:nvSpPr>
        <p:spPr/>
        <p:txBody>
          <a:bodyPr/>
          <a:lstStyle/>
          <a:p>
            <a:r>
              <a:rPr lang="en-US"/>
              <a:t>Reference Model For Sentiment Analysis Using AI</a:t>
            </a:r>
            <a:endParaRPr lang="en-US" dirty="0"/>
          </a:p>
        </p:txBody>
      </p:sp>
      <p:sp>
        <p:nvSpPr>
          <p:cNvPr id="9" name="Date Placeholder 8"/>
          <p:cNvSpPr>
            <a:spLocks noGrp="1"/>
          </p:cNvSpPr>
          <p:nvPr>
            <p:ph type="dt" sz="half" idx="16"/>
          </p:nvPr>
        </p:nvSpPr>
        <p:spPr/>
        <p:txBody>
          <a:bodyPr/>
          <a:lstStyle/>
          <a:p>
            <a:endParaRPr lang="en-US" dirty="0"/>
          </a:p>
        </p:txBody>
      </p:sp>
      <p:sp>
        <p:nvSpPr>
          <p:cNvPr id="14" name="Slide Number Placeholder 13"/>
          <p:cNvSpPr>
            <a:spLocks noGrp="1"/>
          </p:cNvSpPr>
          <p:nvPr>
            <p:ph type="sldNum" sz="quarter" idx="18"/>
          </p:nvPr>
        </p:nvSpPr>
        <p:spPr>
          <a:xfrm>
            <a:off x="10672130" y="6423914"/>
            <a:ext cx="1052510" cy="365125"/>
          </a:xfrm>
        </p:spPr>
        <p:txBody>
          <a:bodyPr/>
          <a:lstStyle/>
          <a:p>
            <a:fld id="{3A98EE3D-8CD1-4C3F-BD1C-C98C9596463C}"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p:cNvSpPr>
            <a:spLocks noGrp="1"/>
          </p:cNvSpPr>
          <p:nvPr>
            <p:ph type="ctrTitle"/>
          </p:nvPr>
        </p:nvSpPr>
        <p:spPr>
          <a:xfrm>
            <a:off x="436882" y="629920"/>
            <a:ext cx="3606800" cy="2809240"/>
          </a:xfrm>
        </p:spPr>
        <p:txBody>
          <a:bodyPr anchor="b">
            <a:noAutofit/>
          </a:bodyPr>
          <a:lstStyle>
            <a:lvl1pPr algn="l">
              <a:defRPr sz="2800"/>
            </a:lvl1pPr>
          </a:lstStyle>
          <a:p>
            <a:r>
              <a:rPr lang="en-US" dirty="0"/>
              <a:t>Click to edit Master title style</a:t>
            </a:r>
            <a:endParaRPr lang="en-US" dirty="0"/>
          </a:p>
        </p:txBody>
      </p:sp>
      <p:sp>
        <p:nvSpPr>
          <p:cNvPr id="3" name="Subtitle 2"/>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Reference Model For Sentiment Analysis Using AI</a:t>
            </a:r>
            <a:endParaRPr lang="en-US" dirty="0"/>
          </a:p>
        </p:txBody>
      </p:sp>
      <p:sp>
        <p:nvSpPr>
          <p:cNvPr id="6" name="Slide Number Placeholder 5"/>
          <p:cNvSpPr>
            <a:spLocks noGrp="1"/>
          </p:cNvSpPr>
          <p:nvPr>
            <p:ph type="sldNum" sz="quarter" idx="12"/>
          </p:nvPr>
        </p:nvSpPr>
        <p:spPr>
          <a:xfrm>
            <a:off x="10702608" y="6423914"/>
            <a:ext cx="1052510" cy="365125"/>
          </a:xfrm>
        </p:spPr>
        <p:txBody>
          <a:bodyPr/>
          <a:lstStyle/>
          <a:p>
            <a:fld id="{CBD12358-51D2-46B3-9BDE-DF29528B9454}" type="slidenum">
              <a:rPr lang="en-US"/>
            </a:fld>
            <a:endParaRPr lang="en-US" dirty="0"/>
          </a:p>
        </p:txBody>
      </p:sp>
      <p:sp>
        <p:nvSpPr>
          <p:cNvPr id="9" name="Picture Placeholder 8"/>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p:cNvSpPr>
            <a:spLocks noGrp="1"/>
          </p:cNvSpPr>
          <p:nvPr>
            <p:ph type="ctrTitle"/>
          </p:nvPr>
        </p:nvSpPr>
        <p:spPr>
          <a:xfrm>
            <a:off x="6108219" y="741363"/>
            <a:ext cx="5626579" cy="1286219"/>
          </a:xfrm>
        </p:spPr>
        <p:txBody>
          <a:bodyPr anchor="b">
            <a:noAutofit/>
          </a:bodyPr>
          <a:lstStyle>
            <a:lvl1pPr algn="l">
              <a:defRPr sz="2800"/>
            </a:lvl1pPr>
          </a:lstStyle>
          <a:p>
            <a:endParaRPr lang="en-US" dirty="0"/>
          </a:p>
        </p:txBody>
      </p:sp>
      <p:sp>
        <p:nvSpPr>
          <p:cNvPr id="8" name="Picture Placeholder 7"/>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endParaRPr lang="en-US" dirty="0"/>
          </a:p>
        </p:txBody>
      </p:sp>
      <p:sp>
        <p:nvSpPr>
          <p:cNvPr id="10" name="Content Placeholder 2"/>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p>
            <a:r>
              <a:rPr lang="en-US"/>
              <a:t>Reference Model For Sentiment Analysis Using AI</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a:xfrm>
            <a:off x="10682289" y="6423914"/>
            <a:ext cx="1052510" cy="365125"/>
          </a:xfrm>
        </p:spPr>
        <p:txBody>
          <a:bodyPr/>
          <a:lstStyle/>
          <a:p>
            <a:fld id="{CBD12358-51D2-46B3-9BDE-DF29528B9454}"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endParaRPr lang="en-US" dirty="0"/>
          </a:p>
        </p:txBody>
      </p:sp>
      <p:sp>
        <p:nvSpPr>
          <p:cNvPr id="3" name="Picture Placeholder 2"/>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dirty="0"/>
              <a:t>Click to add picture</a:t>
            </a:r>
            <a:endParaRPr lang="en-US" dirty="0"/>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1048645" name="Title 1"/>
          <p:cNvSpPr>
            <a:spLocks noGrp="1"/>
          </p:cNvSpPr>
          <p:nvPr>
            <p:ph type="title" hasCustomPrompt="1"/>
          </p:nvPr>
        </p:nvSpPr>
        <p:spPr>
          <a:xfrm>
            <a:off x="457200" y="690880"/>
            <a:ext cx="11267440" cy="1143000"/>
          </a:xfrm>
        </p:spPr>
        <p:txBody>
          <a:bodyPr/>
          <a:lstStyle/>
          <a:p>
            <a:r>
              <a:rPr lang="en-US" dirty="0"/>
              <a:t>Click to add title</a:t>
            </a:r>
            <a:endParaRPr lang="en-US" dirty="0"/>
          </a:p>
        </p:txBody>
      </p:sp>
      <p:sp>
        <p:nvSpPr>
          <p:cNvPr id="1048646" name="Content Placeholder 3"/>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48647"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48648" name="Footer Placeholder 5"/>
          <p:cNvSpPr>
            <a:spLocks noGrp="1"/>
          </p:cNvSpPr>
          <p:nvPr>
            <p:ph type="ftr" sz="quarter" idx="11"/>
          </p:nvPr>
        </p:nvSpPr>
        <p:spPr>
          <a:xfrm>
            <a:off x="457200" y="6423914"/>
            <a:ext cx="7041202" cy="365125"/>
          </a:xfrm>
        </p:spPr>
        <p:txBody>
          <a:bodyPr/>
          <a:lstStyle/>
          <a:p>
            <a:r>
              <a:rPr lang="en-US"/>
              <a:t>Reference Model For Sentiment Analysis Using AI</a:t>
            </a:r>
            <a:endParaRPr lang="en-US" dirty="0"/>
          </a:p>
        </p:txBody>
      </p:sp>
      <p:sp>
        <p:nvSpPr>
          <p:cNvPr id="1048649" name="Date Placeholder 4"/>
          <p:cNvSpPr>
            <a:spLocks noGrp="1"/>
          </p:cNvSpPr>
          <p:nvPr>
            <p:ph type="dt" sz="half" idx="10"/>
          </p:nvPr>
        </p:nvSpPr>
        <p:spPr/>
        <p:txBody>
          <a:bodyPr/>
          <a:lstStyle/>
          <a:p>
            <a:endParaRPr lang="en-US" dirty="0"/>
          </a:p>
        </p:txBody>
      </p:sp>
      <p:sp>
        <p:nvSpPr>
          <p:cNvPr id="1048650"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Reference Model For Sentiment Analysis Using AI</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p:cNvGrpSpPr/>
          <p:nvPr userDrawn="1"/>
        </p:nvGrpSpPr>
        <p:grpSpPr>
          <a:xfrm>
            <a:off x="428696" y="482137"/>
            <a:ext cx="11301155" cy="81191"/>
            <a:chOff x="428696" y="482137"/>
            <a:chExt cx="11301155" cy="81191"/>
          </a:xfrm>
        </p:grpSpPr>
        <p:sp>
          <p:nvSpPr>
            <p:cNvPr id="8" name="Rectangle 7"/>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Reference Model For Sentiment Analysis Using AI</a:t>
            </a:r>
            <a:endParaRPr lang="en-US"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a:fld>
            <a:endParaRPr lang="en-US" dirty="0"/>
          </a:p>
        </p:txBody>
      </p:sp>
      <p:grpSp>
        <p:nvGrpSpPr>
          <p:cNvPr id="14" name="Group 6"/>
          <p:cNvGrpSpPr/>
          <p:nvPr userDrawn="1"/>
        </p:nvGrpSpPr>
        <p:grpSpPr>
          <a:xfrm>
            <a:off x="428696" y="482137"/>
            <a:ext cx="11301155" cy="81191"/>
            <a:chOff x="428696" y="482137"/>
            <a:chExt cx="11301155" cy="81191"/>
          </a:xfrm>
        </p:grpSpPr>
        <p:sp>
          <p:nvSpPr>
            <p:cNvPr id="1048581" name="Rectangle 7"/>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2" name="Rectangle 8"/>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3" name="Rectangle 9"/>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b="45378"/>
          <a:stretch>
            <a:fillRect/>
          </a:stretch>
        </p:blipFill>
        <p:spPr>
          <a:xfrm>
            <a:off x="463291" y="638333"/>
            <a:ext cx="11265407" cy="1690579"/>
          </a:xfrm>
          <a:prstGeom prst="rect">
            <a:avLst/>
          </a:prstGeom>
        </p:spPr>
      </p:pic>
      <p:pic>
        <p:nvPicPr>
          <p:cNvPr id="5" name="Picture 4"/>
          <p:cNvPicPr>
            <a:picLocks noChangeAspect="1"/>
          </p:cNvPicPr>
          <p:nvPr/>
        </p:nvPicPr>
        <p:blipFill>
          <a:blip r:embed="rId2">
            <a:alphaModFix amt="20000"/>
          </a:blip>
          <a:stretch>
            <a:fillRect/>
          </a:stretch>
        </p:blipFill>
        <p:spPr>
          <a:xfrm>
            <a:off x="3756883" y="1143172"/>
            <a:ext cx="4678225" cy="4894143"/>
          </a:xfrm>
          <a:prstGeom prst="rect">
            <a:avLst/>
          </a:prstGeom>
        </p:spPr>
      </p:pic>
      <p:sp>
        <p:nvSpPr>
          <p:cNvPr id="7" name="TextBox 6"/>
          <p:cNvSpPr txBox="1"/>
          <p:nvPr/>
        </p:nvSpPr>
        <p:spPr>
          <a:xfrm>
            <a:off x="231642" y="3051634"/>
            <a:ext cx="11728703" cy="1077218"/>
          </a:xfrm>
          <a:prstGeom prst="rect">
            <a:avLst/>
          </a:prstGeom>
          <a:noFill/>
        </p:spPr>
        <p:txBody>
          <a:bodyPr wrap="square" rtlCol="0">
            <a:spAutoFit/>
          </a:bodyPr>
          <a:lstStyle/>
          <a:p>
            <a:pPr algn="ctr"/>
            <a:r>
              <a:rPr lang="en-US" sz="3200" b="1" dirty="0">
                <a:latin typeface="Calibri Light" panose="020F0302020204030204" pitchFamily="34" charset="0"/>
                <a:ea typeface="Calibri Light" panose="020F0302020204030204" pitchFamily="34" charset="0"/>
                <a:cs typeface="Calibri Light" panose="020F0302020204030204" pitchFamily="34" charset="0"/>
              </a:rPr>
              <a:t>Reference Model For Sentiment Analysis Based On Customer Reviews </a:t>
            </a:r>
            <a:br>
              <a:rPr lang="en-US" sz="3200" b="1" dirty="0">
                <a:latin typeface="Calibri Light" panose="020F0302020204030204" pitchFamily="34" charset="0"/>
                <a:ea typeface="Calibri Light" panose="020F0302020204030204" pitchFamily="34" charset="0"/>
                <a:cs typeface="Calibri Light" panose="020F0302020204030204" pitchFamily="34" charset="0"/>
              </a:rPr>
            </a:br>
            <a:r>
              <a:rPr lang="en-US" sz="3200" b="1" dirty="0">
                <a:latin typeface="Calibri Light" panose="020F0302020204030204" pitchFamily="34" charset="0"/>
                <a:ea typeface="Calibri Light" panose="020F0302020204030204" pitchFamily="34" charset="0"/>
                <a:cs typeface="Calibri Light" panose="020F0302020204030204" pitchFamily="34" charset="0"/>
              </a:rPr>
              <a:t>Using AI</a:t>
            </a:r>
            <a:endParaRPr lang="en-IN"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extBox 1"/>
          <p:cNvSpPr txBox="1"/>
          <p:nvPr/>
        </p:nvSpPr>
        <p:spPr>
          <a:xfrm>
            <a:off x="6096001" y="4651950"/>
            <a:ext cx="6096000" cy="2013308"/>
          </a:xfrm>
          <a:prstGeom prst="rect">
            <a:avLst/>
          </a:prstGeom>
          <a:noFill/>
        </p:spPr>
        <p:txBody>
          <a:bodyPr wrap="square" rtlCol="0">
            <a:spAutoFit/>
          </a:bodyPr>
          <a:lstStyle/>
          <a:p>
            <a:r>
              <a:rPr lang="en-US" dirty="0"/>
              <a:t>	</a:t>
            </a:r>
            <a:r>
              <a:rPr lang="en-US" sz="2000" dirty="0"/>
              <a:t>Submitted By :</a:t>
            </a:r>
            <a:endParaRPr lang="en-US" sz="2000" dirty="0"/>
          </a:p>
          <a:p>
            <a:pPr>
              <a:lnSpc>
                <a:spcPct val="150000"/>
              </a:lnSpc>
            </a:pPr>
            <a:r>
              <a:rPr lang="en-US" dirty="0"/>
              <a:t>		</a:t>
            </a:r>
            <a:r>
              <a:rPr lang="en-US" b="1" dirty="0">
                <a:solidFill>
                  <a:srgbClr val="00B050"/>
                </a:solidFill>
              </a:rPr>
              <a:t>G. Durga Chenna Kesava Reddy   219T1A0518</a:t>
            </a:r>
            <a:endParaRPr lang="en-US" b="1" dirty="0">
              <a:solidFill>
                <a:srgbClr val="00B050"/>
              </a:solidFill>
            </a:endParaRPr>
          </a:p>
          <a:p>
            <a:pPr>
              <a:lnSpc>
                <a:spcPct val="150000"/>
              </a:lnSpc>
            </a:pPr>
            <a:r>
              <a:rPr lang="en-US" b="1" dirty="0">
                <a:solidFill>
                  <a:srgbClr val="00B050"/>
                </a:solidFill>
              </a:rPr>
              <a:t>		V. Naga Siva Manikanteswari        219T1A0575</a:t>
            </a:r>
            <a:endParaRPr lang="en-US" b="1" dirty="0">
              <a:solidFill>
                <a:srgbClr val="00B050"/>
              </a:solidFill>
            </a:endParaRPr>
          </a:p>
          <a:p>
            <a:pPr>
              <a:lnSpc>
                <a:spcPct val="150000"/>
              </a:lnSpc>
            </a:pPr>
            <a:r>
              <a:rPr lang="en-US" b="1" dirty="0">
                <a:solidFill>
                  <a:srgbClr val="00B050"/>
                </a:solidFill>
              </a:rPr>
              <a:t>		BV. Nagarjuna Reddy                     219T1A0509</a:t>
            </a:r>
            <a:endParaRPr lang="en-US" b="1" dirty="0">
              <a:solidFill>
                <a:srgbClr val="00B050"/>
              </a:solidFill>
            </a:endParaRPr>
          </a:p>
          <a:p>
            <a:pPr>
              <a:lnSpc>
                <a:spcPct val="150000"/>
              </a:lnSpc>
            </a:pPr>
            <a:r>
              <a:rPr lang="en-US" b="1" dirty="0">
                <a:solidFill>
                  <a:srgbClr val="00B050"/>
                </a:solidFill>
              </a:rPr>
              <a:t>		Ch. Suresh				             209T1A0515</a:t>
            </a:r>
            <a:endParaRPr lang="en-IN" b="1" dirty="0">
              <a:solidFill>
                <a:srgbClr val="00B050"/>
              </a:solidFill>
            </a:endParaRPr>
          </a:p>
        </p:txBody>
      </p:sp>
      <p:sp>
        <p:nvSpPr>
          <p:cNvPr id="3" name="Text Box 2"/>
          <p:cNvSpPr txBox="1"/>
          <p:nvPr/>
        </p:nvSpPr>
        <p:spPr>
          <a:xfrm>
            <a:off x="624205" y="5605145"/>
            <a:ext cx="3592830" cy="922020"/>
          </a:xfrm>
          <a:prstGeom prst="rect">
            <a:avLst/>
          </a:prstGeom>
          <a:noFill/>
        </p:spPr>
        <p:txBody>
          <a:bodyPr wrap="square" rtlCol="0">
            <a:spAutoFit/>
          </a:bodyPr>
          <a:p>
            <a:r>
              <a:rPr lang="en-US"/>
              <a:t>Under the Guidance of </a:t>
            </a:r>
            <a:endParaRPr lang="en-US"/>
          </a:p>
          <a:p>
            <a:r>
              <a:rPr lang="en-US">
                <a:solidFill>
                  <a:srgbClr val="FF0000"/>
                </a:solidFill>
              </a:rPr>
              <a:t>Mr. M. Naresh</a:t>
            </a:r>
            <a:endParaRPr lang="en-US">
              <a:solidFill>
                <a:srgbClr val="FF0000"/>
              </a:solidFill>
            </a:endParaRPr>
          </a:p>
          <a:p>
            <a:r>
              <a:rPr lang="en-US">
                <a:solidFill>
                  <a:srgbClr val="FF0000"/>
                </a:solidFill>
              </a:rPr>
              <a:t>Assistant Professor</a:t>
            </a:r>
            <a:endParaRPr lang="en-US">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5651018" y="788850"/>
            <a:ext cx="6083781" cy="1286219"/>
          </a:xfrm>
        </p:spPr>
        <p:txBody>
          <a:bodyPr vert="horz" lIns="91440" tIns="45720" rIns="91440" bIns="45720" rtlCol="0" anchor="t">
            <a:noAutofit/>
          </a:bodyPr>
          <a:lstStyle/>
          <a:p>
            <a:r>
              <a:rPr lang="en-US" dirty="0"/>
              <a:t>Non-functional requirements</a:t>
            </a:r>
            <a:endParaRPr lang="en-US" dirty="0"/>
          </a:p>
        </p:txBody>
      </p:sp>
      <p:sp>
        <p:nvSpPr>
          <p:cNvPr id="2" name="TextBox 1"/>
          <p:cNvSpPr txBox="1"/>
          <p:nvPr/>
        </p:nvSpPr>
        <p:spPr>
          <a:xfrm>
            <a:off x="457200" y="6424613"/>
            <a:ext cx="5172075" cy="317500"/>
          </a:xfrm>
          <a:prstGeom prst="rect">
            <a:avLst/>
          </a:prstGeom>
        </p:spPr>
        <p:txBody>
          <a:bodyPr lIns="91440" tIns="45720" rIns="91440" bIns="45720" anchor="t">
            <a:normAutofit fontScale="92500" lnSpcReduction="20000"/>
          </a:bodyPr>
          <a:lstStyle/>
          <a:p>
            <a:endParaRPr lang="en-US" dirty="0"/>
          </a:p>
        </p:txBody>
      </p:sp>
      <p:sp>
        <p:nvSpPr>
          <p:cNvPr id="3" name="Footer Placeholder 2"/>
          <p:cNvSpPr>
            <a:spLocks noGrp="1"/>
          </p:cNvSpPr>
          <p:nvPr>
            <p:ph type="ftr" sz="quarter" idx="11"/>
          </p:nvPr>
        </p:nvSpPr>
        <p:spPr>
          <a:xfrm>
            <a:off x="8620968" y="6492875"/>
            <a:ext cx="3915806" cy="365125"/>
          </a:xfrm>
        </p:spPr>
        <p:txBody>
          <a:bodyPr/>
          <a:lstStyle/>
          <a:p>
            <a:r>
              <a:rPr lang="en-US" dirty="0"/>
              <a:t>Reference Model For Sentiment Analysis Using AI</a:t>
            </a:r>
            <a:endParaRPr lang="en-US" dirty="0"/>
          </a:p>
        </p:txBody>
      </p:sp>
      <p:sp>
        <p:nvSpPr>
          <p:cNvPr id="6" name="TextBox 5"/>
          <p:cNvSpPr txBox="1"/>
          <p:nvPr/>
        </p:nvSpPr>
        <p:spPr>
          <a:xfrm>
            <a:off x="5808796" y="1428574"/>
            <a:ext cx="5733630" cy="4612866"/>
          </a:xfrm>
          <a:prstGeom prst="rect">
            <a:avLst/>
          </a:prstGeom>
          <a:noFill/>
        </p:spPr>
        <p:txBody>
          <a:bodyPr wrap="square" rtlCol="0">
            <a:spAutoFit/>
          </a:bodyPr>
          <a:lstStyle/>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Maintainability: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is used to make future maintenance easier and meet new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Robustness: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Robustness is the quality of being able to withstand stress, pressures or changes in procedure or circumstance.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Reliability: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Reliability is an ability of a person or system to perform and maintain its functions in circumstances.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size of a particular application play a major role, if the size is less then efficiency will be high.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7726" r="27336"/>
          <a:stretch>
            <a:fillRect/>
          </a:stretch>
        </p:blipFill>
        <p:spPr bwMode="auto">
          <a:xfrm>
            <a:off x="251002" y="890588"/>
            <a:ext cx="5478905" cy="5534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alphaModFix amt="20000"/>
          </a:blip>
          <a:stretch>
            <a:fillRect/>
          </a:stretch>
        </p:blipFill>
        <p:spPr>
          <a:xfrm>
            <a:off x="6096000" y="981928"/>
            <a:ext cx="4678225" cy="48941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0550" y="622301"/>
            <a:ext cx="8261350" cy="698500"/>
          </a:xfrm>
        </p:spPr>
        <p:txBody>
          <a:bodyPr>
            <a:normAutofit fontScale="90000"/>
          </a:bodyPr>
          <a:lstStyle/>
          <a:p>
            <a:r>
              <a:rPr lang="en-US" dirty="0"/>
              <a:t>Naive Bayes Algorithm</a:t>
            </a:r>
            <a:endParaRPr lang="en-IN" dirty="0"/>
          </a:p>
        </p:txBody>
      </p:sp>
      <p:sp>
        <p:nvSpPr>
          <p:cNvPr id="4" name="Footer Placeholder 3"/>
          <p:cNvSpPr>
            <a:spLocks noGrp="1"/>
          </p:cNvSpPr>
          <p:nvPr>
            <p:ph type="ftr" sz="quarter" idx="11"/>
          </p:nvPr>
        </p:nvSpPr>
        <p:spPr>
          <a:xfrm>
            <a:off x="8077200" y="6375400"/>
            <a:ext cx="4114800" cy="365125"/>
          </a:xfrm>
        </p:spPr>
        <p:txBody>
          <a:bodyPr/>
          <a:lstStyle/>
          <a:p>
            <a:r>
              <a:rPr lang="en-US" dirty="0"/>
              <a:t>Reference Model For Sentiment Analysis Using AI</a:t>
            </a:r>
            <a:endParaRPr lang="en-US" dirty="0"/>
          </a:p>
        </p:txBody>
      </p:sp>
      <p:sp>
        <p:nvSpPr>
          <p:cNvPr id="5" name="TextBox 4"/>
          <p:cNvSpPr txBox="1"/>
          <p:nvPr/>
        </p:nvSpPr>
        <p:spPr>
          <a:xfrm>
            <a:off x="647699" y="1320801"/>
            <a:ext cx="10760529" cy="4524315"/>
          </a:xfrm>
          <a:prstGeom prst="rect">
            <a:avLst/>
          </a:prstGeom>
          <a:noFill/>
        </p:spPr>
        <p:txBody>
          <a:bodyPr wrap="square" rtlCol="0">
            <a:spAutoFit/>
          </a:bodyPr>
          <a:lstStyle/>
          <a:p>
            <a:r>
              <a:rPr lang="en-US" dirty="0"/>
              <a:t>It is </a:t>
            </a:r>
            <a:r>
              <a:rPr lang="en-US" b="1" i="1" dirty="0"/>
              <a:t>Supervised Machine Learning Model</a:t>
            </a:r>
            <a:r>
              <a:rPr lang="en-US" dirty="0"/>
              <a:t> based on Bayes Theorem and used for </a:t>
            </a:r>
            <a:r>
              <a:rPr lang="en-US" b="1" i="1" dirty="0"/>
              <a:t>Classification </a:t>
            </a:r>
            <a:r>
              <a:rPr lang="en-US" dirty="0"/>
              <a:t>problem</a:t>
            </a:r>
            <a:endParaRPr lang="en-IN" b="1" dirty="0"/>
          </a:p>
          <a:p>
            <a:pPr marL="285750" indent="-285750">
              <a:buFont typeface="Arial" panose="020B0604020202020204" pitchFamily="34" charset="0"/>
              <a:buChar char="•"/>
            </a:pPr>
            <a:r>
              <a:rPr lang="en-IN" b="1" dirty="0"/>
              <a:t>Text Classification: </a:t>
            </a:r>
            <a:r>
              <a:rPr lang="en-IN" dirty="0"/>
              <a:t>Sentiment Analysis, Spam Detection…….</a:t>
            </a:r>
            <a:endParaRPr lang="en-IN" dirty="0"/>
          </a:p>
          <a:p>
            <a:endParaRPr lang="en-IN"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Where : P(A/B) = Posterior Probability</a:t>
            </a:r>
            <a:endParaRPr lang="en-IN" dirty="0"/>
          </a:p>
          <a:p>
            <a:r>
              <a:rPr lang="en-IN" dirty="0"/>
              <a:t>               P(B/A) = Likelihood Probability</a:t>
            </a:r>
            <a:endParaRPr lang="en-IN" dirty="0"/>
          </a:p>
          <a:p>
            <a:r>
              <a:rPr lang="en-IN" dirty="0"/>
              <a:t>               P(A)     = Prior Probability</a:t>
            </a:r>
            <a:endParaRPr lang="en-IN" dirty="0"/>
          </a:p>
          <a:p>
            <a:r>
              <a:rPr lang="en-IN" dirty="0"/>
              <a:t>               P(B)     = Marginal Probability</a:t>
            </a:r>
            <a:endParaRPr lang="en-IN" dirty="0"/>
          </a:p>
        </p:txBody>
      </p:sp>
      <p:pic>
        <p:nvPicPr>
          <p:cNvPr id="9" name="Picture 8"/>
          <p:cNvPicPr>
            <a:picLocks noChangeAspect="1"/>
          </p:cNvPicPr>
          <p:nvPr/>
        </p:nvPicPr>
        <p:blipFill>
          <a:blip r:embed="rId1"/>
          <a:stretch>
            <a:fillRect/>
          </a:stretch>
        </p:blipFill>
        <p:spPr>
          <a:xfrm>
            <a:off x="4038600" y="2600246"/>
            <a:ext cx="3620005" cy="1124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ctrTitle"/>
          </p:nvPr>
        </p:nvSpPr>
        <p:spPr>
          <a:xfrm>
            <a:off x="216729" y="693252"/>
            <a:ext cx="11292839" cy="1593511"/>
          </a:xfrm>
        </p:spPr>
        <p:txBody>
          <a:bodyPr vert="horz" lIns="91440" tIns="45720" rIns="91440" bIns="45720" rtlCol="0" anchor="t">
            <a:normAutofit/>
          </a:bodyPr>
          <a:lstStyle/>
          <a:p>
            <a:r>
              <a:rPr lang="en-US" sz="3200" b="1" dirty="0"/>
              <a:t>Block Diagram</a:t>
            </a:r>
            <a:endParaRPr lang="en-US" sz="3200" b="1" dirty="0"/>
          </a:p>
        </p:txBody>
      </p:sp>
      <p:sp>
        <p:nvSpPr>
          <p:cNvPr id="1048608" name="TextBox 4"/>
          <p:cNvSpPr txBox="1"/>
          <p:nvPr/>
        </p:nvSpPr>
        <p:spPr>
          <a:xfrm>
            <a:off x="8602662" y="6536602"/>
            <a:ext cx="3424330" cy="637539"/>
          </a:xfrm>
          <a:prstGeom prst="rect">
            <a:avLst/>
          </a:prstGeom>
          <a:noFill/>
        </p:spPr>
        <p:txBody>
          <a:bodyPr wrap="square" rtlCol="0">
            <a:spAutoFit/>
          </a:bodyPr>
          <a:lstStyle/>
          <a:p>
            <a:r>
              <a:rPr lang="en-US" sz="1000" dirty="0"/>
              <a:t>REFERENCE MODEL FOR SENTIMENT ANALYSIS USING AI</a:t>
            </a:r>
            <a:endParaRPr lang="en-US" sz="1000" dirty="0"/>
          </a:p>
          <a:p>
            <a:endParaRPr lang="en-IN" dirty="0"/>
          </a:p>
        </p:txBody>
      </p:sp>
      <p:sp>
        <p:nvSpPr>
          <p:cNvPr id="1048609" name="TextBox 6"/>
          <p:cNvSpPr txBox="1"/>
          <p:nvPr/>
        </p:nvSpPr>
        <p:spPr>
          <a:xfrm>
            <a:off x="683966" y="1490008"/>
            <a:ext cx="4377128" cy="1938992"/>
          </a:xfrm>
          <a:prstGeom prst="rect">
            <a:avLst/>
          </a:prstGeom>
          <a:noFill/>
        </p:spPr>
        <p:txBody>
          <a:bodyPr wrap="square" rtlCol="0">
            <a:spAutoFit/>
          </a:bodyPr>
          <a:lstStyle/>
          <a:p>
            <a:r>
              <a:rPr lang="en-US" sz="2000" b="0" i="0" dirty="0">
                <a:solidFill>
                  <a:srgbClr val="001D35"/>
                </a:solidFill>
                <a:effectLst/>
                <a:latin typeface="Google Sans"/>
              </a:rPr>
              <a:t>A </a:t>
            </a:r>
            <a:r>
              <a:rPr lang="en-US" sz="2000" b="1" i="1" dirty="0">
                <a:solidFill>
                  <a:srgbClr val="001D35"/>
                </a:solidFill>
                <a:effectLst/>
                <a:latin typeface="Google Sans"/>
              </a:rPr>
              <a:t>block diagram </a:t>
            </a:r>
            <a:r>
              <a:rPr lang="en-US" sz="2000" b="0" i="0" dirty="0">
                <a:solidFill>
                  <a:srgbClr val="001D35"/>
                </a:solidFill>
                <a:effectLst/>
                <a:latin typeface="Google Sans"/>
              </a:rPr>
              <a:t>for sentiment analysis </a:t>
            </a:r>
            <a:r>
              <a:rPr lang="en-US" sz="2000" dirty="0"/>
              <a:t>visually represents the process, showing data collection, processing, analysis, and visualization, with each stage represented as a block and their relationships as arrows.</a:t>
            </a:r>
            <a:endParaRPr lang="en-IN" sz="2000" dirty="0"/>
          </a:p>
        </p:txBody>
      </p:sp>
      <p:pic>
        <p:nvPicPr>
          <p:cNvPr id="2097157" name="Picture 2" descr="Machine Learning Techniques for Sentiment Analysis of"/>
          <p:cNvPicPr>
            <a:picLocks noChangeAspect="1" noChangeArrowheads="1"/>
          </p:cNvPicPr>
          <p:nvPr/>
        </p:nvPicPr>
        <p:blipFill>
          <a:blip r:embed="rId1"/>
          <a:srcRect/>
          <a:stretch>
            <a:fillRect/>
          </a:stretch>
        </p:blipFill>
        <p:spPr bwMode="auto">
          <a:xfrm>
            <a:off x="5487934" y="1356260"/>
            <a:ext cx="5520851" cy="5240130"/>
          </a:xfrm>
          <a:prstGeom prst="rect">
            <a:avLst/>
          </a:prstGeom>
          <a:noFill/>
        </p:spPr>
      </p:pic>
      <p:pic>
        <p:nvPicPr>
          <p:cNvPr id="2097158" name="Picture 1"/>
          <p:cNvPicPr>
            <a:picLocks noChangeAspect="1"/>
          </p:cNvPicPr>
          <p:nvPr/>
        </p:nvPicPr>
        <p:blipFill>
          <a:blip r:embed="rId2">
            <a:alphaModFix amt="20000"/>
          </a:blip>
          <a:stretch>
            <a:fillRect/>
          </a:stretch>
        </p:blipFill>
        <p:spPr>
          <a:xfrm>
            <a:off x="2996698" y="2036641"/>
            <a:ext cx="4608651" cy="4821358"/>
          </a:xfrm>
          <a:prstGeom prst="rect">
            <a:avLst/>
          </a:prstGeom>
        </p:spPr>
      </p:pic>
      <p:sp>
        <p:nvSpPr>
          <p:cNvPr id="2" name="TextBox 1"/>
          <p:cNvSpPr txBox="1"/>
          <p:nvPr/>
        </p:nvSpPr>
        <p:spPr>
          <a:xfrm>
            <a:off x="6096000" y="4571238"/>
            <a:ext cx="1335314" cy="369332"/>
          </a:xfrm>
          <a:prstGeom prst="rect">
            <a:avLst/>
          </a:prstGeom>
          <a:noFill/>
        </p:spPr>
        <p:txBody>
          <a:bodyPr wrap="square" rtlCol="0">
            <a:spAutoFit/>
          </a:bodyPr>
          <a:lstStyle/>
          <a:p>
            <a:r>
              <a:rPr lang="en-US" dirty="0"/>
              <a:t>Naive Bayes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ctrTitle"/>
          </p:nvPr>
        </p:nvSpPr>
        <p:spPr>
          <a:xfrm>
            <a:off x="4197246" y="715292"/>
            <a:ext cx="3202735" cy="835613"/>
          </a:xfrm>
        </p:spPr>
        <p:txBody>
          <a:bodyPr vert="horz" lIns="91440" tIns="45720" rIns="91440" bIns="45720" rtlCol="0" anchor="t">
            <a:noAutofit/>
          </a:bodyPr>
          <a:lstStyle/>
          <a:p>
            <a:r>
              <a:rPr lang="en-US" sz="3200" b="1" dirty="0"/>
              <a:t>Class Diagram</a:t>
            </a:r>
            <a:endParaRPr lang="en-US" sz="3200" b="1" dirty="0"/>
          </a:p>
        </p:txBody>
      </p:sp>
      <p:sp>
        <p:nvSpPr>
          <p:cNvPr id="1048620" name="Footer Placeholder 3"/>
          <p:cNvSpPr>
            <a:spLocks noGrp="1"/>
          </p:cNvSpPr>
          <p:nvPr>
            <p:ph type="ftr" sz="quarter" idx="11"/>
          </p:nvPr>
        </p:nvSpPr>
        <p:spPr>
          <a:xfrm>
            <a:off x="8733395" y="6492875"/>
            <a:ext cx="3458605" cy="365125"/>
          </a:xfrm>
        </p:spPr>
        <p:txBody>
          <a:bodyPr/>
          <a:lstStyle/>
          <a:p>
            <a:r>
              <a:rPr lang="en-US" dirty="0"/>
              <a:t>Reference Model For Sentiment Analysis Using AI</a:t>
            </a:r>
            <a:endParaRPr lang="en-US" dirty="0"/>
          </a:p>
        </p:txBody>
      </p:sp>
      <p:sp>
        <p:nvSpPr>
          <p:cNvPr id="1048621" name="TextBox 10"/>
          <p:cNvSpPr txBox="1"/>
          <p:nvPr/>
        </p:nvSpPr>
        <p:spPr>
          <a:xfrm>
            <a:off x="7399981" y="2535666"/>
            <a:ext cx="4302177" cy="2225040"/>
          </a:xfrm>
          <a:prstGeom prst="rect">
            <a:avLst/>
          </a:prstGeom>
          <a:noFill/>
        </p:spPr>
        <p:txBody>
          <a:bodyPr wrap="square" rtlCol="0">
            <a:spAutoFit/>
          </a:bodyPr>
          <a:lstStyle/>
          <a:p>
            <a:r>
              <a:rPr lang="en-US" sz="2000" b="0" i="0" dirty="0">
                <a:solidFill>
                  <a:srgbClr val="001D35"/>
                </a:solidFill>
                <a:effectLst/>
                <a:latin typeface="Google Sans"/>
              </a:rPr>
              <a:t>A </a:t>
            </a:r>
            <a:r>
              <a:rPr lang="en-US" sz="2000" b="1" i="1" dirty="0">
                <a:solidFill>
                  <a:srgbClr val="001D35"/>
                </a:solidFill>
                <a:effectLst/>
                <a:latin typeface="Google Sans"/>
              </a:rPr>
              <a:t>class diagram </a:t>
            </a:r>
            <a:r>
              <a:rPr lang="en-US" sz="2000" b="0" i="0" dirty="0">
                <a:solidFill>
                  <a:srgbClr val="001D35"/>
                </a:solidFill>
                <a:effectLst/>
                <a:latin typeface="Google Sans"/>
              </a:rPr>
              <a:t>for sentiment analysis, using the Unified Modeling Language (UML), visually represents the classes, attributes, operations (methods), and relationships within a sentiment analysis system, aiding in understanding and documenting its structure. </a:t>
            </a:r>
            <a:endParaRPr lang="en-IN" sz="2000" dirty="0"/>
          </a:p>
        </p:txBody>
      </p:sp>
      <p:pic>
        <p:nvPicPr>
          <p:cNvPr id="2097159" name="Picture 12"/>
          <p:cNvPicPr>
            <a:picLocks noChangeAspect="1"/>
          </p:cNvPicPr>
          <p:nvPr/>
        </p:nvPicPr>
        <p:blipFill>
          <a:blip r:embed="rId1"/>
          <a:stretch>
            <a:fillRect/>
          </a:stretch>
        </p:blipFill>
        <p:spPr>
          <a:xfrm>
            <a:off x="69636" y="1261070"/>
            <a:ext cx="6849303" cy="52523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4270663" y="246189"/>
            <a:ext cx="4462732" cy="1417719"/>
          </a:xfrm>
        </p:spPr>
        <p:txBody>
          <a:bodyPr/>
          <a:lstStyle/>
          <a:p>
            <a:r>
              <a:rPr lang="en-US" sz="3200" b="1" dirty="0"/>
              <a:t>Sequence Diagram</a:t>
            </a:r>
            <a:endParaRPr lang="en-US" sz="3200" b="1" dirty="0"/>
          </a:p>
        </p:txBody>
      </p:sp>
      <p:sp>
        <p:nvSpPr>
          <p:cNvPr id="1048632" name="Footer Placeholder 2"/>
          <p:cNvSpPr>
            <a:spLocks noGrp="1"/>
          </p:cNvSpPr>
          <p:nvPr>
            <p:ph type="ftr" sz="quarter" idx="17"/>
          </p:nvPr>
        </p:nvSpPr>
        <p:spPr>
          <a:xfrm>
            <a:off x="8733395" y="6492875"/>
            <a:ext cx="3458605" cy="365125"/>
          </a:xfrm>
        </p:spPr>
        <p:txBody>
          <a:bodyPr/>
          <a:lstStyle/>
          <a:p>
            <a:r>
              <a:rPr lang="en-US" dirty="0"/>
              <a:t>Reference Model For Sentiment Analysis Using AI</a:t>
            </a:r>
            <a:endParaRPr lang="en-US" dirty="0"/>
          </a:p>
        </p:txBody>
      </p:sp>
      <p:sp>
        <p:nvSpPr>
          <p:cNvPr id="1048633" name="TextBox 18"/>
          <p:cNvSpPr txBox="1"/>
          <p:nvPr/>
        </p:nvSpPr>
        <p:spPr>
          <a:xfrm>
            <a:off x="644577" y="1357104"/>
            <a:ext cx="11152682" cy="1015663"/>
          </a:xfrm>
          <a:prstGeom prst="rect">
            <a:avLst/>
          </a:prstGeom>
          <a:noFill/>
        </p:spPr>
        <p:txBody>
          <a:bodyPr wrap="square" rtlCol="0">
            <a:spAutoFit/>
          </a:bodyPr>
          <a:lstStyle/>
          <a:p>
            <a:r>
              <a:rPr lang="en-US" sz="2000" b="0" i="0" dirty="0">
                <a:solidFill>
                  <a:srgbClr val="001D35"/>
                </a:solidFill>
                <a:effectLst/>
                <a:latin typeface="Google Sans"/>
              </a:rPr>
              <a:t>A </a:t>
            </a:r>
            <a:r>
              <a:rPr lang="en-US" sz="2000" b="1" i="1" dirty="0">
                <a:solidFill>
                  <a:srgbClr val="001D35"/>
                </a:solidFill>
                <a:effectLst/>
                <a:latin typeface="Google Sans"/>
              </a:rPr>
              <a:t>sequence diagram</a:t>
            </a:r>
            <a:r>
              <a:rPr lang="en-US" sz="2000" b="0" i="0" dirty="0">
                <a:solidFill>
                  <a:srgbClr val="001D35"/>
                </a:solidFill>
                <a:effectLst/>
                <a:latin typeface="Google Sans"/>
              </a:rPr>
              <a:t>, in the context of sentiment analysis, visually illustrates the sequence of interactions and messages exchanged between different objects or components involved in analyzing text for sentiment, showing the flow of data and operations. </a:t>
            </a:r>
            <a:endParaRPr lang="en-IN" sz="2000"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4577" y="2436393"/>
            <a:ext cx="7644931" cy="42390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ctrTitle"/>
          </p:nvPr>
        </p:nvSpPr>
        <p:spPr>
          <a:xfrm>
            <a:off x="1523999" y="675571"/>
            <a:ext cx="9144000" cy="1013529"/>
          </a:xfrm>
          <a:noFill/>
        </p:spPr>
        <p:txBody>
          <a:bodyPr vert="horz" lIns="91440" tIns="45720" rIns="91440" bIns="45720" rtlCol="0" anchor="t">
            <a:noAutofit/>
          </a:bodyPr>
          <a:lstStyle/>
          <a:p>
            <a:r>
              <a:rPr lang="en-US" sz="3200" b="1" dirty="0"/>
              <a:t>Use Case Diagram</a:t>
            </a:r>
            <a:endParaRPr lang="en-US" sz="3200" b="1" dirty="0"/>
          </a:p>
        </p:txBody>
      </p:sp>
      <p:sp>
        <p:nvSpPr>
          <p:cNvPr id="1048640" name="TextBox 6"/>
          <p:cNvSpPr txBox="1"/>
          <p:nvPr/>
        </p:nvSpPr>
        <p:spPr>
          <a:xfrm>
            <a:off x="8712407" y="6560977"/>
            <a:ext cx="3911184" cy="446276"/>
          </a:xfrm>
          <a:prstGeom prst="rect">
            <a:avLst/>
          </a:prstGeom>
          <a:noFill/>
        </p:spPr>
        <p:txBody>
          <a:bodyPr wrap="square" rtlCol="0">
            <a:spAutoFit/>
          </a:bodyPr>
          <a:lstStyle/>
          <a:p>
            <a:r>
              <a:rPr lang="en-US" sz="1200" dirty="0"/>
              <a:t>Reference Model For Sentiment Analysis Using AI</a:t>
            </a:r>
            <a:endParaRPr lang="en-US" sz="1200" dirty="0"/>
          </a:p>
          <a:p>
            <a:endParaRPr lang="en-IN" sz="1100" dirty="0"/>
          </a:p>
        </p:txBody>
      </p:sp>
      <p:sp>
        <p:nvSpPr>
          <p:cNvPr id="1048641" name="TextBox 7"/>
          <p:cNvSpPr txBox="1"/>
          <p:nvPr/>
        </p:nvSpPr>
        <p:spPr>
          <a:xfrm>
            <a:off x="260355" y="1689100"/>
            <a:ext cx="3803645" cy="2246769"/>
          </a:xfrm>
          <a:prstGeom prst="rect">
            <a:avLst/>
          </a:prstGeom>
          <a:noFill/>
        </p:spPr>
        <p:txBody>
          <a:bodyPr wrap="square" rtlCol="0">
            <a:spAutoFit/>
          </a:bodyPr>
          <a:lstStyle/>
          <a:p>
            <a:r>
              <a:rPr lang="en-US" sz="2000" b="0" i="0" dirty="0">
                <a:solidFill>
                  <a:srgbClr val="001D35"/>
                </a:solidFill>
                <a:effectLst/>
                <a:latin typeface="Google Sans"/>
              </a:rPr>
              <a:t>A </a:t>
            </a:r>
            <a:r>
              <a:rPr lang="en-US" sz="2000" b="1" i="1" dirty="0">
                <a:solidFill>
                  <a:srgbClr val="001D35"/>
                </a:solidFill>
                <a:effectLst/>
                <a:latin typeface="Google Sans"/>
              </a:rPr>
              <a:t>use</a:t>
            </a:r>
            <a:r>
              <a:rPr lang="en-US" sz="2000" b="0" i="0" dirty="0">
                <a:solidFill>
                  <a:srgbClr val="001D35"/>
                </a:solidFill>
                <a:effectLst/>
                <a:latin typeface="Google Sans"/>
              </a:rPr>
              <a:t> </a:t>
            </a:r>
            <a:r>
              <a:rPr lang="en-US" sz="2000" b="1" i="1" dirty="0">
                <a:solidFill>
                  <a:srgbClr val="001D35"/>
                </a:solidFill>
                <a:effectLst/>
                <a:latin typeface="Google Sans"/>
              </a:rPr>
              <a:t>case diagram </a:t>
            </a:r>
            <a:r>
              <a:rPr lang="en-US" sz="2000" b="0" i="0" dirty="0">
                <a:solidFill>
                  <a:srgbClr val="001D35"/>
                </a:solidFill>
                <a:effectLst/>
                <a:latin typeface="Google Sans"/>
              </a:rPr>
              <a:t>for sentiment analysis visualizes how users (actors) interact with the system to achieve specific goals related to sentiment analysis, such as analyzing text for sentiment or identifying specific emotions. </a:t>
            </a:r>
            <a:endParaRPr lang="en-IN" sz="2000" dirty="0"/>
          </a:p>
        </p:txBody>
      </p:sp>
      <p:pic>
        <p:nvPicPr>
          <p:cNvPr id="3" name="Picture 2"/>
          <p:cNvPicPr>
            <a:picLocks noChangeAspect="1"/>
          </p:cNvPicPr>
          <p:nvPr/>
        </p:nvPicPr>
        <p:blipFill>
          <a:blip r:embed="rId1"/>
          <a:stretch>
            <a:fillRect/>
          </a:stretch>
        </p:blipFill>
        <p:spPr>
          <a:xfrm>
            <a:off x="3962400" y="1277257"/>
            <a:ext cx="8229600" cy="49051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
          <p:cNvSpPr>
            <a:spLocks noGrp="1"/>
          </p:cNvSpPr>
          <p:nvPr>
            <p:ph type="title"/>
          </p:nvPr>
        </p:nvSpPr>
        <p:spPr/>
        <p:txBody>
          <a:bodyPr vert="horz" lIns="91440" tIns="45720" rIns="91440" bIns="45720" rtlCol="0" anchor="t">
            <a:normAutofit/>
          </a:bodyPr>
          <a:lstStyle/>
          <a:p>
            <a:pPr algn="ctr"/>
            <a:r>
              <a:rPr lang="en-US" sz="2800" b="1" dirty="0">
                <a:ea typeface="+mn-lt"/>
                <a:cs typeface="+mn-lt"/>
              </a:rPr>
              <a:t>Collaboration Diagram</a:t>
            </a:r>
            <a:br>
              <a:rPr lang="en-US" sz="2400" dirty="0">
                <a:ea typeface="+mn-lt"/>
                <a:cs typeface="+mn-lt"/>
              </a:rPr>
            </a:br>
            <a:endParaRPr lang="en-US" sz="2400" b="1" dirty="0"/>
          </a:p>
        </p:txBody>
      </p:sp>
      <p:sp>
        <p:nvSpPr>
          <p:cNvPr id="1048652" name="Footer Placeholder 2"/>
          <p:cNvSpPr>
            <a:spLocks noGrp="1"/>
          </p:cNvSpPr>
          <p:nvPr>
            <p:ph type="ftr" sz="quarter" idx="11"/>
          </p:nvPr>
        </p:nvSpPr>
        <p:spPr>
          <a:xfrm>
            <a:off x="8625421" y="6492875"/>
            <a:ext cx="3566579" cy="365125"/>
          </a:xfrm>
        </p:spPr>
        <p:txBody>
          <a:bodyPr/>
          <a:lstStyle/>
          <a:p>
            <a:r>
              <a:rPr lang="en-US" dirty="0"/>
              <a:t>Reference Model For Sentiment Analysis Using AI</a:t>
            </a:r>
            <a:endParaRPr lang="en-US" dirty="0"/>
          </a:p>
        </p:txBody>
      </p:sp>
      <p:sp>
        <p:nvSpPr>
          <p:cNvPr id="1048653" name="TextBox 6"/>
          <p:cNvSpPr txBox="1"/>
          <p:nvPr/>
        </p:nvSpPr>
        <p:spPr>
          <a:xfrm>
            <a:off x="698500" y="1262380"/>
            <a:ext cx="11036300" cy="707886"/>
          </a:xfrm>
          <a:prstGeom prst="rect">
            <a:avLst/>
          </a:prstGeom>
          <a:noFill/>
        </p:spPr>
        <p:txBody>
          <a:bodyPr wrap="square" rtlCol="0">
            <a:spAutoFit/>
          </a:bodyPr>
          <a:lstStyle/>
          <a:p>
            <a:r>
              <a:rPr lang="en-US" sz="2000" b="1" i="1" dirty="0">
                <a:solidFill>
                  <a:srgbClr val="001D35"/>
                </a:solidFill>
                <a:latin typeface="Google Sans"/>
              </a:rPr>
              <a:t>C</a:t>
            </a:r>
            <a:r>
              <a:rPr lang="en-US" sz="2000" b="1" i="1" dirty="0">
                <a:solidFill>
                  <a:srgbClr val="001D35"/>
                </a:solidFill>
                <a:effectLst/>
                <a:latin typeface="Google Sans"/>
              </a:rPr>
              <a:t>ollaboration </a:t>
            </a:r>
            <a:r>
              <a:rPr lang="en-US" sz="2000" b="1" i="1" dirty="0">
                <a:solidFill>
                  <a:srgbClr val="001D35"/>
                </a:solidFill>
                <a:latin typeface="Google Sans"/>
              </a:rPr>
              <a:t>D</a:t>
            </a:r>
            <a:r>
              <a:rPr lang="en-US" sz="2000" b="1" i="1" dirty="0">
                <a:solidFill>
                  <a:srgbClr val="001D35"/>
                </a:solidFill>
                <a:effectLst/>
                <a:latin typeface="Google Sans"/>
              </a:rPr>
              <a:t>iagram</a:t>
            </a:r>
            <a:r>
              <a:rPr lang="en-US" sz="2000" b="0" i="0" dirty="0">
                <a:solidFill>
                  <a:srgbClr val="001D35"/>
                </a:solidFill>
                <a:effectLst/>
                <a:latin typeface="Google Sans"/>
              </a:rPr>
              <a:t>(communication diagram) visually illustrates how different objects or components interact and exchange information to achieve a specific task, like analyzing sentiment from text. </a:t>
            </a:r>
            <a:endParaRPr lang="en-IN" sz="2000" dirty="0"/>
          </a:p>
        </p:txBody>
      </p:sp>
      <p:pic>
        <p:nvPicPr>
          <p:cNvPr id="4" name="Picture 3"/>
          <p:cNvPicPr>
            <a:picLocks noChangeAspect="1"/>
          </p:cNvPicPr>
          <p:nvPr/>
        </p:nvPicPr>
        <p:blipFill>
          <a:blip r:embed="rId1"/>
          <a:stretch>
            <a:fillRect/>
          </a:stretch>
        </p:blipFill>
        <p:spPr>
          <a:xfrm>
            <a:off x="2441860" y="2099405"/>
            <a:ext cx="7519134" cy="4393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extBox 9"/>
          <p:cNvSpPr txBox="1"/>
          <p:nvPr/>
        </p:nvSpPr>
        <p:spPr>
          <a:xfrm>
            <a:off x="467360" y="1375863"/>
            <a:ext cx="4455885" cy="1631216"/>
          </a:xfrm>
          <a:prstGeom prst="rect">
            <a:avLst/>
          </a:prstGeom>
          <a:noFill/>
        </p:spPr>
        <p:txBody>
          <a:bodyPr wrap="square" rtlCol="0">
            <a:spAutoFit/>
          </a:bodyPr>
          <a:lstStyle/>
          <a:p>
            <a:r>
              <a:rPr lang="en-US" sz="2000" b="0" i="0" dirty="0">
                <a:solidFill>
                  <a:srgbClr val="001D35"/>
                </a:solidFill>
                <a:effectLst/>
                <a:latin typeface="Google Sans"/>
              </a:rPr>
              <a:t>An </a:t>
            </a:r>
            <a:r>
              <a:rPr lang="en-US" sz="2000" b="1" i="1" dirty="0">
                <a:solidFill>
                  <a:srgbClr val="001D35"/>
                </a:solidFill>
                <a:effectLst/>
                <a:latin typeface="Google Sans"/>
              </a:rPr>
              <a:t>activity diagram </a:t>
            </a:r>
            <a:r>
              <a:rPr lang="en-US" sz="2000" b="0" i="0" dirty="0">
                <a:solidFill>
                  <a:srgbClr val="001D35"/>
                </a:solidFill>
                <a:effectLst/>
                <a:latin typeface="Google Sans"/>
              </a:rPr>
              <a:t>for sentiment analysis visually represents the workflow and actions involved in analyzing text for sentiment, showing the flow of control and decision points in a system. </a:t>
            </a:r>
            <a:endParaRPr lang="en-IN" sz="2000" dirty="0"/>
          </a:p>
        </p:txBody>
      </p:sp>
      <p:sp>
        <p:nvSpPr>
          <p:cNvPr id="1048658" name="Footer Placeholder 3"/>
          <p:cNvSpPr>
            <a:spLocks noGrp="1"/>
          </p:cNvSpPr>
          <p:nvPr>
            <p:ph type="ftr" sz="quarter" idx="11"/>
          </p:nvPr>
        </p:nvSpPr>
        <p:spPr>
          <a:xfrm>
            <a:off x="8535328" y="6544275"/>
            <a:ext cx="3520601" cy="365125"/>
          </a:xfrm>
        </p:spPr>
        <p:txBody>
          <a:bodyPr/>
          <a:lstStyle/>
          <a:p>
            <a:r>
              <a:rPr lang="en-US" dirty="0"/>
              <a:t>Reference Model For Sentiment Analysis Using AI</a:t>
            </a:r>
            <a:endParaRPr lang="en-US" dirty="0"/>
          </a:p>
        </p:txBody>
      </p:sp>
      <p:pic>
        <p:nvPicPr>
          <p:cNvPr id="2097167" name="Picture 1"/>
          <p:cNvPicPr>
            <a:picLocks noChangeAspect="1"/>
          </p:cNvPicPr>
          <p:nvPr/>
        </p:nvPicPr>
        <p:blipFill>
          <a:blip r:embed="rId1">
            <a:alphaModFix amt="20000"/>
          </a:blip>
          <a:stretch>
            <a:fillRect/>
          </a:stretch>
        </p:blipFill>
        <p:spPr>
          <a:xfrm>
            <a:off x="2771684" y="1905480"/>
            <a:ext cx="4608651" cy="4821358"/>
          </a:xfrm>
          <a:prstGeom prst="rect">
            <a:avLst/>
          </a:prstGeom>
        </p:spPr>
      </p:pic>
      <p:pic>
        <p:nvPicPr>
          <p:cNvPr id="3" name="Picture 2"/>
          <p:cNvPicPr>
            <a:picLocks noChangeAspect="1"/>
          </p:cNvPicPr>
          <p:nvPr/>
        </p:nvPicPr>
        <p:blipFill>
          <a:blip r:embed="rId2"/>
          <a:srcRect t="-650"/>
          <a:stretch>
            <a:fillRect/>
          </a:stretch>
        </p:blipFill>
        <p:spPr>
          <a:xfrm>
            <a:off x="7227569" y="560268"/>
            <a:ext cx="4608651" cy="5994400"/>
          </a:xfrm>
          <a:prstGeom prst="rect">
            <a:avLst/>
          </a:prstGeom>
        </p:spPr>
      </p:pic>
      <p:sp>
        <p:nvSpPr>
          <p:cNvPr id="4" name="TextBox 3"/>
          <p:cNvSpPr txBox="1"/>
          <p:nvPr/>
        </p:nvSpPr>
        <p:spPr>
          <a:xfrm>
            <a:off x="4546418" y="658251"/>
            <a:ext cx="3352800" cy="523220"/>
          </a:xfrm>
          <a:prstGeom prst="rect">
            <a:avLst/>
          </a:prstGeom>
          <a:noFill/>
        </p:spPr>
        <p:txBody>
          <a:bodyPr wrap="square" rtlCol="0">
            <a:spAutoFit/>
          </a:bodyPr>
          <a:lstStyle/>
          <a:p>
            <a:r>
              <a:rPr lang="en-US" sz="2800" dirty="0"/>
              <a:t>Activity Diagram</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25"/>
          <p:cNvSpPr>
            <a:spLocks noGrp="1"/>
          </p:cNvSpPr>
          <p:nvPr>
            <p:ph type="ctrTitle"/>
          </p:nvPr>
        </p:nvSpPr>
        <p:spPr>
          <a:xfrm>
            <a:off x="4359247" y="600164"/>
            <a:ext cx="6083781" cy="1286219"/>
          </a:xfrm>
        </p:spPr>
        <p:txBody>
          <a:bodyPr vert="horz" lIns="91440" tIns="45720" rIns="91440" bIns="45720" rtlCol="0" anchor="t">
            <a:noAutofit/>
          </a:bodyPr>
          <a:lstStyle/>
          <a:p>
            <a:r>
              <a:rPr lang="en-US" sz="3200" b="1" dirty="0"/>
              <a:t>Data Flow Diagram</a:t>
            </a:r>
            <a:endParaRPr lang="en-US" sz="3200" b="1" dirty="0"/>
          </a:p>
        </p:txBody>
      </p:sp>
      <p:sp>
        <p:nvSpPr>
          <p:cNvPr id="1048670" name="Footer Placeholder 2"/>
          <p:cNvSpPr>
            <a:spLocks noGrp="1"/>
          </p:cNvSpPr>
          <p:nvPr>
            <p:ph type="ftr" sz="quarter" idx="11"/>
          </p:nvPr>
        </p:nvSpPr>
        <p:spPr>
          <a:xfrm>
            <a:off x="8276194" y="6478588"/>
            <a:ext cx="3915806" cy="365125"/>
          </a:xfrm>
        </p:spPr>
        <p:txBody>
          <a:bodyPr/>
          <a:lstStyle/>
          <a:p>
            <a:r>
              <a:rPr lang="en-US" dirty="0"/>
              <a:t>Reference Model For Sentiment Analysis Using AI</a:t>
            </a:r>
            <a:endParaRPr lang="en-US" dirty="0"/>
          </a:p>
        </p:txBody>
      </p:sp>
      <p:sp>
        <p:nvSpPr>
          <p:cNvPr id="1048671" name="TextBox 1"/>
          <p:cNvSpPr txBox="1"/>
          <p:nvPr/>
        </p:nvSpPr>
        <p:spPr>
          <a:xfrm>
            <a:off x="457200" y="6424613"/>
            <a:ext cx="5172075" cy="317500"/>
          </a:xfrm>
          <a:prstGeom prst="rect">
            <a:avLst/>
          </a:prstGeom>
        </p:spPr>
        <p:txBody>
          <a:bodyPr lIns="91440" tIns="45720" rIns="91440" bIns="45720" anchor="t">
            <a:normAutofit fontScale="86944" lnSpcReduction="10000"/>
          </a:bodyPr>
          <a:lstStyle/>
          <a:p>
            <a:endParaRPr lang="en-US" dirty="0"/>
          </a:p>
        </p:txBody>
      </p:sp>
      <p:sp>
        <p:nvSpPr>
          <p:cNvPr id="1048672" name="TextBox 6"/>
          <p:cNvSpPr txBox="1"/>
          <p:nvPr/>
        </p:nvSpPr>
        <p:spPr>
          <a:xfrm>
            <a:off x="6589487" y="2075543"/>
            <a:ext cx="5145314" cy="2126864"/>
          </a:xfrm>
          <a:prstGeom prst="rect">
            <a:avLst/>
          </a:prstGeom>
          <a:noFill/>
        </p:spPr>
        <p:txBody>
          <a:bodyPr wrap="square" rtlCol="0">
            <a:spAutoFit/>
          </a:bodyPr>
          <a:lstStyle/>
          <a:p>
            <a:pPr>
              <a:lnSpc>
                <a:spcPct val="150000"/>
              </a:lnSpc>
            </a:pPr>
            <a:r>
              <a:rPr lang="en-US" b="0" i="0" dirty="0">
                <a:solidFill>
                  <a:srgbClr val="001D35"/>
                </a:solidFill>
                <a:effectLst/>
                <a:latin typeface="Google Sans"/>
              </a:rPr>
              <a:t>A </a:t>
            </a:r>
            <a:r>
              <a:rPr lang="en-US" b="1" i="1" dirty="0">
                <a:solidFill>
                  <a:srgbClr val="001D35"/>
                </a:solidFill>
                <a:effectLst/>
                <a:latin typeface="Google Sans"/>
              </a:rPr>
              <a:t>Data Flow Diagram (DFD) </a:t>
            </a:r>
            <a:r>
              <a:rPr lang="en-US" b="0" i="0" dirty="0">
                <a:solidFill>
                  <a:srgbClr val="001D35"/>
                </a:solidFill>
                <a:effectLst/>
                <a:latin typeface="Google Sans"/>
              </a:rPr>
              <a:t>for sentiment analysis visually maps the flow of data, showing how text data (like reviews or social media posts) is processed to determine sentiment, including input, processing steps, and output. </a:t>
            </a:r>
            <a:endParaRPr lang="en-IN" dirty="0"/>
          </a:p>
        </p:txBody>
      </p:sp>
      <p:pic>
        <p:nvPicPr>
          <p:cNvPr id="2097168" name="Picture 7"/>
          <p:cNvPicPr>
            <a:picLocks noChangeAspect="1"/>
          </p:cNvPicPr>
          <p:nvPr/>
        </p:nvPicPr>
        <p:blipFill>
          <a:blip r:embed="rId1"/>
          <a:srcRect b="7374"/>
          <a:stretch>
            <a:fillRect/>
          </a:stretch>
        </p:blipFill>
        <p:spPr>
          <a:xfrm>
            <a:off x="457200" y="1043386"/>
            <a:ext cx="5877671" cy="58146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2164" y="425865"/>
            <a:ext cx="1708046" cy="938240"/>
          </a:xfrm>
        </p:spPr>
        <p:txBody>
          <a:bodyPr>
            <a:normAutofit/>
          </a:bodyPr>
          <a:lstStyle/>
          <a:p>
            <a:r>
              <a:rPr lang="en-US" sz="3200" b="1" dirty="0"/>
              <a:t>Code</a:t>
            </a:r>
            <a:endParaRPr lang="en-IN" sz="2800" b="1" dirty="0"/>
          </a:p>
        </p:txBody>
      </p:sp>
      <p:sp>
        <p:nvSpPr>
          <p:cNvPr id="3" name="Content Placeholder 2"/>
          <p:cNvSpPr>
            <a:spLocks noGrp="1"/>
          </p:cNvSpPr>
          <p:nvPr>
            <p:ph sz="half" idx="13"/>
          </p:nvPr>
        </p:nvSpPr>
        <p:spPr>
          <a:xfrm>
            <a:off x="342901" y="894985"/>
            <a:ext cx="11974264" cy="5848350"/>
          </a:xfrm>
        </p:spPr>
        <p:txBody>
          <a:bodyPr>
            <a:normAutofit lnSpcReduction="10000"/>
          </a:bodyPr>
          <a:lstStyle/>
          <a:p>
            <a:pPr marL="0" indent="0">
              <a:lnSpc>
                <a:spcPct val="100000"/>
              </a:lnSpc>
              <a:buNone/>
            </a:pPr>
            <a:r>
              <a:rPr lang="en-US" sz="2800" b="1" dirty="0"/>
              <a:t>model.py</a:t>
            </a:r>
            <a:endParaRPr lang="en-US" sz="2800" b="1" dirty="0"/>
          </a:p>
          <a:p>
            <a:pPr marL="350520">
              <a:lnSpc>
                <a:spcPct val="100000"/>
              </a:lnSpc>
              <a:buNone/>
            </a:pPr>
            <a:r>
              <a:rPr lang="en-US" sz="2400" i="1" dirty="0">
                <a:effectLst/>
                <a:latin typeface="Times New Roman" panose="02020603050405020304" pitchFamily="18" charset="0"/>
                <a:ea typeface="Times New Roman" panose="02020603050405020304" pitchFamily="18" charset="0"/>
              </a:rPr>
              <a:t>#</a:t>
            </a:r>
            <a:r>
              <a:rPr lang="en-US" sz="2400" i="1" spc="-2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Importing</a:t>
            </a:r>
            <a:r>
              <a:rPr lang="en-US" sz="2400" i="1" spc="-35"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Dataset</a:t>
            </a:r>
            <a:endParaRPr lang="en-IN" sz="2400" dirty="0">
              <a:effectLst/>
              <a:latin typeface="Times New Roman" panose="02020603050405020304" pitchFamily="18" charset="0"/>
              <a:ea typeface="Times New Roman" panose="02020603050405020304" pitchFamily="18" charset="0"/>
            </a:endParaRPr>
          </a:p>
          <a:p>
            <a:pPr marL="350520">
              <a:spcBef>
                <a:spcPts val="115"/>
              </a:spcBef>
              <a:buNone/>
            </a:pPr>
            <a:r>
              <a:rPr lang="en-US" sz="2400" spc="-10" dirty="0">
                <a:effectLst/>
                <a:latin typeface="Times New Roman" panose="02020603050405020304" pitchFamily="18" charset="0"/>
                <a:ea typeface="Times New Roman" panose="02020603050405020304" pitchFamily="18" charset="0"/>
              </a:rPr>
              <a:t>df=pd.read_csv('reviews.csv',</a:t>
            </a:r>
            <a:r>
              <a:rPr lang="en-US" sz="2400" spc="13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encoding</a:t>
            </a:r>
            <a:r>
              <a:rPr lang="en-US" sz="2400" spc="8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="ISO-8859-</a:t>
            </a:r>
            <a:r>
              <a:rPr lang="en-US" sz="2400" spc="-25" dirty="0">
                <a:effectLst/>
                <a:latin typeface="Times New Roman" panose="02020603050405020304" pitchFamily="18" charset="0"/>
                <a:ea typeface="Times New Roman" panose="02020603050405020304" pitchFamily="18" charset="0"/>
              </a:rPr>
              <a:t>1")</a:t>
            </a:r>
            <a:endParaRPr lang="en-IN" sz="2400" dirty="0">
              <a:effectLst/>
              <a:latin typeface="Times New Roman" panose="02020603050405020304" pitchFamily="18" charset="0"/>
              <a:ea typeface="Times New Roman" panose="02020603050405020304" pitchFamily="18" charset="0"/>
            </a:endParaRPr>
          </a:p>
          <a:p>
            <a:pPr marL="350520">
              <a:spcBef>
                <a:spcPts val="145"/>
              </a:spcBef>
              <a:buNone/>
            </a:pPr>
            <a:r>
              <a:rPr lang="en-US" sz="2400" dirty="0">
                <a:effectLst/>
                <a:latin typeface="Times New Roman" panose="02020603050405020304" pitchFamily="18" charset="0"/>
                <a:ea typeface="Times New Roman" panose="02020603050405020304" pitchFamily="18" charset="0"/>
              </a:rPr>
              <a:t>df</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2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df.drop(columns=["Restaurant","Reviewer","Metadata","Time","Pictures"])</a:t>
            </a:r>
            <a:endParaRPr lang="en-IN" sz="2400" dirty="0">
              <a:effectLst/>
              <a:latin typeface="Times New Roman" panose="02020603050405020304" pitchFamily="18" charset="0"/>
              <a:ea typeface="Times New Roman" panose="02020603050405020304" pitchFamily="18" charset="0"/>
            </a:endParaRPr>
          </a:p>
          <a:p>
            <a:pPr>
              <a:spcBef>
                <a:spcPts val="23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a:buNone/>
            </a:pPr>
            <a:r>
              <a:rPr lang="en-US" sz="2400" i="1" dirty="0">
                <a:effectLst/>
                <a:latin typeface="Times New Roman" panose="02020603050405020304" pitchFamily="18" charset="0"/>
                <a:ea typeface="Times New Roman" panose="02020603050405020304" pitchFamily="18" charset="0"/>
              </a:rPr>
              <a:t>#</a:t>
            </a:r>
            <a:r>
              <a:rPr lang="en-US" sz="2400" i="1" spc="-5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Transforming</a:t>
            </a:r>
            <a:r>
              <a:rPr lang="en-US" sz="2400" i="1" spc="-2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&amp;</a:t>
            </a:r>
            <a:r>
              <a:rPr lang="en-US" sz="2400" i="1" spc="-8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Cleaning</a:t>
            </a:r>
            <a:r>
              <a:rPr lang="en-US" sz="2400" i="1" spc="-50" dirty="0">
                <a:effectLst/>
                <a:latin typeface="Times New Roman" panose="02020603050405020304" pitchFamily="18" charset="0"/>
                <a:ea typeface="Times New Roman" panose="02020603050405020304" pitchFamily="18" charset="0"/>
              </a:rPr>
              <a:t> </a:t>
            </a:r>
            <a:r>
              <a:rPr lang="en-US" sz="2400" i="1" spc="-20" dirty="0">
                <a:effectLst/>
                <a:latin typeface="Times New Roman" panose="02020603050405020304" pitchFamily="18" charset="0"/>
                <a:ea typeface="Times New Roman" panose="02020603050405020304" pitchFamily="18" charset="0"/>
              </a:rPr>
              <a:t>Data</a:t>
            </a:r>
            <a:endParaRPr lang="en-IN" sz="2400" dirty="0">
              <a:effectLst/>
              <a:latin typeface="Times New Roman" panose="02020603050405020304" pitchFamily="18" charset="0"/>
              <a:ea typeface="Times New Roman" panose="02020603050405020304" pitchFamily="18" charset="0"/>
            </a:endParaRPr>
          </a:p>
          <a:p>
            <a:pPr marL="350520">
              <a:spcBef>
                <a:spcPts val="145"/>
              </a:spcBef>
              <a:buNone/>
            </a:pPr>
            <a:r>
              <a:rPr lang="en-US" sz="2400" dirty="0">
                <a:effectLst/>
                <a:latin typeface="Times New Roman" panose="02020603050405020304" pitchFamily="18" charset="0"/>
                <a:ea typeface="Times New Roman" panose="02020603050405020304" pitchFamily="18" charset="0"/>
              </a:rPr>
              <a:t>y</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df["Rating"]</a:t>
            </a:r>
            <a:endParaRPr lang="en-IN" sz="2400" dirty="0">
              <a:effectLst/>
              <a:latin typeface="Times New Roman" panose="02020603050405020304" pitchFamily="18" charset="0"/>
              <a:ea typeface="Times New Roman" panose="02020603050405020304" pitchFamily="18" charset="0"/>
            </a:endParaRPr>
          </a:p>
          <a:p>
            <a:pPr marL="350520" marR="3773805">
              <a:lnSpc>
                <a:spcPct val="106000"/>
              </a:lnSpc>
              <a:spcBef>
                <a:spcPts val="115"/>
              </a:spcBef>
              <a:buNone/>
            </a:pPr>
            <a:r>
              <a:rPr lang="en-US" sz="2400" dirty="0">
                <a:effectLst/>
                <a:latin typeface="Times New Roman" panose="02020603050405020304" pitchFamily="18" charset="0"/>
                <a:ea typeface="Times New Roman" panose="02020603050405020304" pitchFamily="18" charset="0"/>
              </a:rPr>
              <a:t>X</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df.drop(columns=["Rating"]) y = y.replace({'Like':3})</a:t>
            </a:r>
            <a:endParaRPr lang="en-IN" sz="2400" dirty="0">
              <a:effectLst/>
              <a:latin typeface="Times New Roman" panose="02020603050405020304" pitchFamily="18" charset="0"/>
              <a:ea typeface="Times New Roman" panose="02020603050405020304" pitchFamily="18" charset="0"/>
            </a:endParaRPr>
          </a:p>
          <a:p>
            <a:pPr marL="350520" marR="4545330">
              <a:lnSpc>
                <a:spcPct val="107000"/>
              </a:lnSpc>
              <a:spcBef>
                <a:spcPts val="35"/>
              </a:spcBef>
              <a:buNone/>
            </a:pPr>
            <a:r>
              <a:rPr lang="en-US" sz="2400" spc="-10" dirty="0">
                <a:effectLst/>
                <a:latin typeface="Times New Roman" panose="02020603050405020304" pitchFamily="18" charset="0"/>
                <a:ea typeface="Times New Roman" panose="02020603050405020304" pitchFamily="18" charset="0"/>
              </a:rPr>
              <a:t>y</a:t>
            </a:r>
            <a:r>
              <a:rPr lang="en-US" sz="2400" spc="-9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a:t>
            </a:r>
            <a:r>
              <a:rPr lang="en-US" sz="2400" spc="-7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y.fillna(y.median()) </a:t>
            </a:r>
            <a:r>
              <a:rPr lang="en-US" sz="2400" dirty="0">
                <a:effectLst/>
                <a:latin typeface="Times New Roman" panose="02020603050405020304" pitchFamily="18" charset="0"/>
                <a:ea typeface="Times New Roman" panose="02020603050405020304" pitchFamily="18" charset="0"/>
              </a:rPr>
              <a:t>y = pd.to_numeric(y) for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range(0,len(y)):</a:t>
            </a:r>
            <a:endParaRPr lang="en-IN" sz="2400" dirty="0">
              <a:effectLst/>
              <a:latin typeface="Times New Roman" panose="02020603050405020304" pitchFamily="18" charset="0"/>
              <a:ea typeface="Times New Roman" panose="02020603050405020304" pitchFamily="18" charset="0"/>
            </a:endParaRPr>
          </a:p>
          <a:p>
            <a:pPr marL="530225">
              <a:lnSpc>
                <a:spcPts val="1605"/>
              </a:lnSpc>
              <a:buNone/>
            </a:pPr>
            <a:r>
              <a:rPr lang="en-US" sz="2400" dirty="0">
                <a:effectLst/>
                <a:latin typeface="Times New Roman" panose="02020603050405020304" pitchFamily="18" charset="0"/>
                <a:ea typeface="Times New Roman" panose="02020603050405020304" pitchFamily="18" charset="0"/>
              </a:rPr>
              <a:t>y.iloc[i]</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7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round(y.iloc[i],0)</a:t>
            </a:r>
            <a:endParaRPr lang="en-IN" sz="2400" dirty="0">
              <a:effectLst/>
              <a:latin typeface="Times New Roman" panose="02020603050405020304" pitchFamily="18" charset="0"/>
              <a:ea typeface="Times New Roman" panose="02020603050405020304" pitchFamily="18" charset="0"/>
            </a:endParaRPr>
          </a:p>
          <a:p>
            <a:pPr>
              <a:spcBef>
                <a:spcPts val="26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530225" marR="4502150" indent="-180340">
              <a:lnSpc>
                <a:spcPct val="106000"/>
              </a:lnSpc>
              <a:buNone/>
            </a:pPr>
            <a:r>
              <a:rPr lang="en-US" sz="2400" dirty="0">
                <a:effectLst/>
                <a:latin typeface="Times New Roman" panose="02020603050405020304" pitchFamily="18" charset="0"/>
                <a:ea typeface="Times New Roman" panose="02020603050405020304" pitchFamily="18" charset="0"/>
              </a:rPr>
              <a:t>for</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range(0,len(y)): if (y[i]&gt;=3):</a:t>
            </a:r>
            <a:endParaRPr lang="en-IN" sz="2400" dirty="0">
              <a:effectLst/>
              <a:latin typeface="Times New Roman" panose="02020603050405020304" pitchFamily="18" charset="0"/>
              <a:ea typeface="Times New Roman" panose="02020603050405020304" pitchFamily="18" charset="0"/>
            </a:endParaRPr>
          </a:p>
          <a:p>
            <a:pPr marL="530225" marR="4545330" indent="179705">
              <a:lnSpc>
                <a:spcPct val="106000"/>
              </a:lnSpc>
              <a:spcBef>
                <a:spcPts val="35"/>
              </a:spcBef>
              <a:buNone/>
            </a:pPr>
            <a:r>
              <a:rPr lang="en-US" sz="2400" dirty="0">
                <a:effectLst/>
                <a:latin typeface="Times New Roman" panose="02020603050405020304" pitchFamily="18" charset="0"/>
                <a:ea typeface="Times New Roman" panose="02020603050405020304" pitchFamily="18" charset="0"/>
              </a:rPr>
              <a:t>y[i]</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"Positive" </a:t>
            </a:r>
            <a:endParaRPr lang="en-US" sz="2400" dirty="0">
              <a:effectLst/>
              <a:latin typeface="Times New Roman" panose="02020603050405020304" pitchFamily="18" charset="0"/>
              <a:ea typeface="Times New Roman" panose="02020603050405020304" pitchFamily="18" charset="0"/>
            </a:endParaRPr>
          </a:p>
          <a:p>
            <a:pPr marL="530225" marR="4545330" indent="179705">
              <a:lnSpc>
                <a:spcPct val="106000"/>
              </a:lnSpc>
              <a:spcBef>
                <a:spcPts val="35"/>
              </a:spcBef>
              <a:buNone/>
            </a:pPr>
            <a:r>
              <a:rPr lang="en-US" sz="2400" spc="-10" dirty="0">
                <a:effectLst/>
                <a:latin typeface="Times New Roman" panose="02020603050405020304" pitchFamily="18" charset="0"/>
                <a:ea typeface="Times New Roman" panose="02020603050405020304" pitchFamily="18" charset="0"/>
              </a:rPr>
              <a:t>else:</a:t>
            </a:r>
            <a:endParaRPr lang="en-IN" sz="2400" dirty="0">
              <a:effectLst/>
              <a:latin typeface="Times New Roman" panose="02020603050405020304" pitchFamily="18" charset="0"/>
              <a:ea typeface="Times New Roman" panose="02020603050405020304" pitchFamily="18" charset="0"/>
            </a:endParaRPr>
          </a:p>
          <a:p>
            <a:pPr marL="367665" indent="0">
              <a:spcBef>
                <a:spcPts val="10"/>
              </a:spcBef>
              <a:buNone/>
            </a:pPr>
            <a:r>
              <a:rPr lang="en-US" sz="2400" dirty="0">
                <a:effectLst/>
                <a:latin typeface="Times New Roman" panose="02020603050405020304" pitchFamily="18" charset="0"/>
                <a:ea typeface="Times New Roman" panose="02020603050405020304" pitchFamily="18" charset="0"/>
              </a:rPr>
              <a:t>     y[i]</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2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"Negative"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b="1" dirty="0"/>
          </a:p>
        </p:txBody>
      </p:sp>
      <p:sp>
        <p:nvSpPr>
          <p:cNvPr id="5" name="Footer Placeholder 4"/>
          <p:cNvSpPr>
            <a:spLocks noGrp="1"/>
          </p:cNvSpPr>
          <p:nvPr>
            <p:ph type="ftr" sz="quarter" idx="11"/>
          </p:nvPr>
        </p:nvSpPr>
        <p:spPr>
          <a:xfrm>
            <a:off x="8491928" y="6492875"/>
            <a:ext cx="3825237" cy="365125"/>
          </a:xfrm>
        </p:spPr>
        <p:txBody>
          <a:bodyPr/>
          <a:lstStyle/>
          <a:p>
            <a:r>
              <a:rPr lang="en-US" dirty="0"/>
              <a:t>Reference Model For Sentiment Analysis Using AI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1"/>
          <a:srcRect t="25411" b="25411"/>
          <a:stretch>
            <a:fillRect/>
          </a:stretch>
        </p:blipFill>
        <p:spPr>
          <a:xfrm>
            <a:off x="499268" y="2643187"/>
            <a:ext cx="11193463" cy="3448050"/>
          </a:xfrm>
        </p:spPr>
      </p:pic>
      <p:sp>
        <p:nvSpPr>
          <p:cNvPr id="6" name="TextBox 5"/>
          <p:cNvSpPr txBox="1"/>
          <p:nvPr/>
        </p:nvSpPr>
        <p:spPr>
          <a:xfrm>
            <a:off x="873919" y="1006986"/>
            <a:ext cx="10444162" cy="954107"/>
          </a:xfrm>
          <a:prstGeom prst="rect">
            <a:avLst/>
          </a:prstGeom>
          <a:noFill/>
        </p:spPr>
        <p:txBody>
          <a:bodyPr wrap="square" rtlCol="0">
            <a:spAutoFit/>
          </a:bodyPr>
          <a:lstStyle/>
          <a:p>
            <a:pPr algn="ctr"/>
            <a:r>
              <a:rPr lang="en-US" sz="2800" dirty="0"/>
              <a:t>Reference Model For Sentiment Analysis Based On Customer Reviews Using AI</a:t>
            </a:r>
            <a:endParaRPr lang="en-IN" sz="2800" dirty="0"/>
          </a:p>
        </p:txBody>
      </p:sp>
      <p:sp>
        <p:nvSpPr>
          <p:cNvPr id="9" name="TextBox 8"/>
          <p:cNvSpPr txBox="1"/>
          <p:nvPr/>
        </p:nvSpPr>
        <p:spPr>
          <a:xfrm>
            <a:off x="8716297" y="6373221"/>
            <a:ext cx="3475703" cy="400110"/>
          </a:xfrm>
          <a:prstGeom prst="rect">
            <a:avLst/>
          </a:prstGeom>
          <a:noFill/>
        </p:spPr>
        <p:txBody>
          <a:bodyPr wrap="square" rtlCol="0">
            <a:spAutoFit/>
          </a:bodyPr>
          <a:lstStyle/>
          <a:p>
            <a:r>
              <a:rPr lang="en-US" sz="900" dirty="0"/>
              <a:t>REFERENCE MODEL FOR SENTIMENT ANALYSIS USING AI</a:t>
            </a:r>
            <a:endParaRPr lang="en-US" sz="900" dirty="0"/>
          </a:p>
          <a:p>
            <a:endParaRPr lang="en-IN"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3"/>
          </p:nvPr>
        </p:nvSpPr>
        <p:spPr>
          <a:xfrm>
            <a:off x="478970" y="666750"/>
            <a:ext cx="11160579" cy="5848350"/>
          </a:xfrm>
        </p:spPr>
        <p:txBody>
          <a:bodyPr>
            <a:normAutofit lnSpcReduction="10000"/>
          </a:bodyPr>
          <a:lstStyle/>
          <a:p>
            <a:pPr marL="350520">
              <a:lnSpc>
                <a:spcPct val="110000"/>
              </a:lnSpc>
              <a:spcBef>
                <a:spcPts val="5"/>
              </a:spcBef>
              <a:buNone/>
            </a:pPr>
            <a:r>
              <a:rPr lang="en-US" sz="2400" i="1" dirty="0">
                <a:effectLst/>
                <a:latin typeface="Times New Roman" panose="02020603050405020304" pitchFamily="18" charset="0"/>
                <a:ea typeface="Times New Roman" panose="02020603050405020304" pitchFamily="18" charset="0"/>
              </a:rPr>
              <a:t>#</a:t>
            </a:r>
            <a:r>
              <a:rPr lang="en-US" sz="2400" i="1" spc="-5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Applying</a:t>
            </a:r>
            <a:r>
              <a:rPr lang="en-US" sz="2400" i="1" spc="-4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Stemming</a:t>
            </a:r>
            <a:r>
              <a:rPr lang="en-US" sz="2400" i="1" spc="-2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with</a:t>
            </a:r>
            <a:r>
              <a:rPr lang="en-US" sz="2400" i="1" spc="-4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excluding</a:t>
            </a:r>
            <a:r>
              <a:rPr lang="en-US" sz="2400" i="1" spc="-50"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StopWords</a:t>
            </a:r>
            <a:endParaRPr lang="en-IN" sz="2400" dirty="0">
              <a:effectLst/>
              <a:latin typeface="Times New Roman" panose="02020603050405020304" pitchFamily="18" charset="0"/>
              <a:ea typeface="Times New Roman" panose="02020603050405020304" pitchFamily="18" charset="0"/>
            </a:endParaRPr>
          </a:p>
          <a:p>
            <a:pPr marL="350520" marR="4545330">
              <a:lnSpc>
                <a:spcPct val="110000"/>
              </a:lnSpc>
              <a:spcBef>
                <a:spcPts val="140"/>
              </a:spcBef>
              <a:buNone/>
            </a:pPr>
            <a:r>
              <a:rPr lang="en-US" sz="2400" dirty="0">
                <a:effectLst/>
                <a:latin typeface="Times New Roman" panose="02020603050405020304" pitchFamily="18" charset="0"/>
                <a:ea typeface="Times New Roman" panose="02020603050405020304" pitchFamily="18" charset="0"/>
              </a:rPr>
              <a:t>ps</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PorterStemmer() corpus = []</a:t>
            </a:r>
            <a:endParaRPr lang="en-IN" sz="2400" dirty="0">
              <a:effectLst/>
              <a:latin typeface="Times New Roman" panose="02020603050405020304" pitchFamily="18" charset="0"/>
              <a:ea typeface="Times New Roman" panose="02020603050405020304" pitchFamily="18" charset="0"/>
            </a:endParaRPr>
          </a:p>
          <a:p>
            <a:pPr marL="350520">
              <a:lnSpc>
                <a:spcPct val="110000"/>
              </a:lnSpc>
              <a:spcBef>
                <a:spcPts val="15"/>
              </a:spcBef>
              <a:buNone/>
            </a:pP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range(0,</a:t>
            </a:r>
            <a:r>
              <a:rPr lang="en-US" sz="2400" spc="1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len(X)):</a:t>
            </a:r>
            <a:endParaRPr lang="en-IN" sz="2400" dirty="0">
              <a:effectLst/>
              <a:latin typeface="Times New Roman" panose="02020603050405020304" pitchFamily="18" charset="0"/>
              <a:ea typeface="Times New Roman" panose="02020603050405020304" pitchFamily="18" charset="0"/>
            </a:endParaRPr>
          </a:p>
          <a:p>
            <a:pPr marL="530225" marR="2385060">
              <a:lnSpc>
                <a:spcPct val="106000"/>
              </a:lnSpc>
              <a:spcBef>
                <a:spcPts val="140"/>
              </a:spcBef>
              <a:buNone/>
            </a:pPr>
            <a:r>
              <a:rPr lang="en-US" sz="2400" dirty="0">
                <a:effectLst/>
                <a:latin typeface="Times New Roman" panose="02020603050405020304" pitchFamily="18" charset="0"/>
                <a:ea typeface="Times New Roman" panose="02020603050405020304" pitchFamily="18" charset="0"/>
              </a:rPr>
              <a:t>review</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re.sub('[^a-zA-Z]','</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str(X['Review'][i])) review = review.lower()</a:t>
            </a:r>
            <a:endParaRPr lang="en-IN" sz="2400" dirty="0">
              <a:effectLst/>
              <a:latin typeface="Times New Roman" panose="02020603050405020304" pitchFamily="18" charset="0"/>
              <a:ea typeface="Times New Roman" panose="02020603050405020304" pitchFamily="18" charset="0"/>
            </a:endParaRPr>
          </a:p>
          <a:p>
            <a:pPr marL="530225">
              <a:spcBef>
                <a:spcPts val="10"/>
              </a:spcBef>
              <a:buNone/>
            </a:pPr>
            <a:r>
              <a:rPr lang="en-US" sz="2400" dirty="0">
                <a:effectLst/>
                <a:latin typeface="Times New Roman" panose="02020603050405020304" pitchFamily="18" charset="0"/>
                <a:ea typeface="Times New Roman" panose="02020603050405020304" pitchFamily="18" charset="0"/>
              </a:rPr>
              <a:t>review</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3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review.split()</a:t>
            </a:r>
            <a:endParaRPr lang="en-IN" sz="2400" dirty="0">
              <a:effectLst/>
              <a:latin typeface="Times New Roman" panose="02020603050405020304" pitchFamily="18" charset="0"/>
              <a:ea typeface="Times New Roman" panose="02020603050405020304" pitchFamily="18" charset="0"/>
            </a:endParaRPr>
          </a:p>
          <a:p>
            <a:pPr>
              <a:spcBef>
                <a:spcPts val="26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marR="236855" indent="179705">
              <a:lnSpc>
                <a:spcPct val="108000"/>
              </a:lnSpc>
              <a:buNone/>
            </a:pPr>
            <a:r>
              <a:rPr lang="en-US" sz="2400" dirty="0">
                <a:effectLst/>
                <a:latin typeface="Times New Roman" panose="02020603050405020304" pitchFamily="18" charset="0"/>
                <a:ea typeface="Times New Roman" panose="02020603050405020304" pitchFamily="18" charset="0"/>
              </a:rPr>
              <a:t>review</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[ps.stem(word)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review</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if</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a:t>
            </a:r>
            <a:r>
              <a:rPr lang="en-US" sz="2400" spc="-10" dirty="0">
                <a:effectLst/>
                <a:latin typeface="Times New Roman" panose="02020603050405020304" pitchFamily="18" charset="0"/>
                <a:ea typeface="Times New Roman" panose="02020603050405020304" pitchFamily="18" charset="0"/>
              </a:rPr>
              <a:t>stopwords.words('english')]</a:t>
            </a:r>
            <a:endParaRPr lang="en-IN" sz="2400" dirty="0">
              <a:effectLst/>
              <a:latin typeface="Times New Roman" panose="02020603050405020304" pitchFamily="18" charset="0"/>
              <a:ea typeface="Times New Roman" panose="02020603050405020304" pitchFamily="18" charset="0"/>
            </a:endParaRPr>
          </a:p>
          <a:p>
            <a:pPr marL="530225" marR="3689350">
              <a:lnSpc>
                <a:spcPct val="106000"/>
              </a:lnSpc>
              <a:buNone/>
            </a:pPr>
            <a:r>
              <a:rPr lang="en-US" sz="2400" dirty="0">
                <a:effectLst/>
                <a:latin typeface="Times New Roman" panose="02020603050405020304" pitchFamily="18" charset="0"/>
                <a:ea typeface="Times New Roman" panose="02020603050405020304" pitchFamily="18" charset="0"/>
              </a:rPr>
              <a:t>review</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'.join(review) </a:t>
            </a:r>
            <a:r>
              <a:rPr lang="en-US" sz="2400" spc="-10" dirty="0">
                <a:effectLst/>
                <a:latin typeface="Times New Roman" panose="02020603050405020304" pitchFamily="18" charset="0"/>
                <a:ea typeface="Times New Roman" panose="02020603050405020304" pitchFamily="18" charset="0"/>
              </a:rPr>
              <a:t>corpus.append(review)</a:t>
            </a:r>
            <a:endParaRPr lang="en-IN" sz="2400" dirty="0">
              <a:effectLst/>
              <a:latin typeface="Times New Roman" panose="02020603050405020304" pitchFamily="18" charset="0"/>
              <a:ea typeface="Times New Roman" panose="02020603050405020304" pitchFamily="18" charset="0"/>
            </a:endParaRPr>
          </a:p>
          <a:p>
            <a:pPr>
              <a:spcBef>
                <a:spcPts val="12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a:buNone/>
            </a:pPr>
            <a:r>
              <a:rPr lang="en-US" sz="2400" i="1" dirty="0">
                <a:effectLst/>
                <a:latin typeface="Times New Roman" panose="02020603050405020304" pitchFamily="18" charset="0"/>
                <a:ea typeface="Times New Roman" panose="02020603050405020304" pitchFamily="18" charset="0"/>
              </a:rPr>
              <a:t>#</a:t>
            </a:r>
            <a:r>
              <a:rPr lang="en-US" sz="2400" i="1" spc="-2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Creating</a:t>
            </a:r>
            <a:r>
              <a:rPr lang="en-US" sz="2400" i="1" spc="-4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Matrix</a:t>
            </a:r>
            <a:r>
              <a:rPr lang="en-US" sz="2400" i="1" spc="-3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of</a:t>
            </a:r>
            <a:r>
              <a:rPr lang="en-US" sz="2400" i="1" spc="-45"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CountVectorizer</a:t>
            </a:r>
            <a:endParaRPr lang="en-IN" sz="2400" dirty="0">
              <a:effectLst/>
              <a:latin typeface="Times New Roman" panose="02020603050405020304" pitchFamily="18" charset="0"/>
              <a:ea typeface="Times New Roman" panose="02020603050405020304" pitchFamily="18" charset="0"/>
            </a:endParaRPr>
          </a:p>
          <a:p>
            <a:pPr marL="350520" marR="1943735">
              <a:lnSpc>
                <a:spcPct val="106000"/>
              </a:lnSpc>
              <a:spcBef>
                <a:spcPts val="145"/>
              </a:spcBef>
              <a:buNone/>
            </a:pPr>
            <a:r>
              <a:rPr lang="en-US" sz="2400" dirty="0">
                <a:effectLst/>
                <a:latin typeface="Times New Roman" panose="02020603050405020304" pitchFamily="18" charset="0"/>
                <a:ea typeface="Times New Roman" panose="02020603050405020304" pitchFamily="18" charset="0"/>
              </a:rPr>
              <a:t>from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sklearn.feature_extraction.text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import</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CountVectorizer cv = CountVectorizer(max_features=9000)</a:t>
            </a:r>
            <a:endParaRPr lang="en-IN" sz="2400" dirty="0">
              <a:effectLst/>
              <a:latin typeface="Times New Roman" panose="02020603050405020304" pitchFamily="18" charset="0"/>
              <a:ea typeface="Times New Roman" panose="02020603050405020304" pitchFamily="18" charset="0"/>
            </a:endParaRPr>
          </a:p>
          <a:p>
            <a:pPr marL="7620" indent="0">
              <a:spcBef>
                <a:spcPts val="10"/>
              </a:spcBef>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X = </a:t>
            </a:r>
            <a:r>
              <a:rPr lang="en-US" sz="2400" spc="-10" dirty="0">
                <a:effectLst/>
                <a:latin typeface="Times New Roman" panose="02020603050405020304" pitchFamily="18" charset="0"/>
                <a:ea typeface="Times New Roman" panose="02020603050405020304" pitchFamily="18" charset="0"/>
              </a:rPr>
              <a:t>cv.fit_transform(corpus).toarray()</a:t>
            </a:r>
            <a:endParaRPr lang="en-IN" sz="2400" dirty="0">
              <a:effectLst/>
              <a:latin typeface="Times New Roman" panose="02020603050405020304" pitchFamily="18" charset="0"/>
              <a:ea typeface="Times New Roman" panose="02020603050405020304" pitchFamily="18" charset="0"/>
            </a:endParaRPr>
          </a:p>
        </p:txBody>
      </p:sp>
      <p:sp>
        <p:nvSpPr>
          <p:cNvPr id="5" name="Footer Placeholder 4"/>
          <p:cNvSpPr>
            <a:spLocks noGrp="1"/>
          </p:cNvSpPr>
          <p:nvPr>
            <p:ph type="ftr" sz="quarter" idx="11"/>
          </p:nvPr>
        </p:nvSpPr>
        <p:spPr>
          <a:xfrm>
            <a:off x="8591550" y="6343650"/>
            <a:ext cx="3600450" cy="647700"/>
          </a:xfrm>
        </p:spPr>
        <p:txBody>
          <a:bodyPr/>
          <a:lstStyle/>
          <a:p>
            <a:r>
              <a:rPr lang="en-US" dirty="0"/>
              <a:t>Reference Model For Sentiment Analysis Using AI</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3"/>
          </p:nvPr>
        </p:nvSpPr>
        <p:spPr>
          <a:xfrm>
            <a:off x="438150" y="723900"/>
            <a:ext cx="11372850" cy="6119114"/>
          </a:xfrm>
        </p:spPr>
        <p:txBody>
          <a:bodyPr>
            <a:normAutofit fontScale="85000" lnSpcReduction="20000"/>
          </a:bodyPr>
          <a:lstStyle/>
          <a:p>
            <a:pPr marL="350520">
              <a:spcBef>
                <a:spcPts val="330"/>
              </a:spcBef>
              <a:buNone/>
            </a:pPr>
            <a:r>
              <a:rPr lang="en-US" sz="2400" i="1" spc="-10" dirty="0">
                <a:effectLst/>
                <a:latin typeface="Times New Roman" panose="02020603050405020304" pitchFamily="18" charset="0"/>
                <a:ea typeface="Times New Roman" panose="02020603050405020304" pitchFamily="18" charset="0"/>
              </a:rPr>
              <a:t>#</a:t>
            </a:r>
            <a:r>
              <a:rPr lang="en-US" sz="2400" i="1" spc="-60"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Train-Test</a:t>
            </a:r>
            <a:r>
              <a:rPr lang="en-US" sz="2400" i="1" spc="-75" dirty="0">
                <a:effectLst/>
                <a:latin typeface="Times New Roman" panose="02020603050405020304" pitchFamily="18" charset="0"/>
                <a:ea typeface="Times New Roman" panose="02020603050405020304" pitchFamily="18" charset="0"/>
              </a:rPr>
              <a:t> </a:t>
            </a:r>
            <a:r>
              <a:rPr lang="en-US" sz="2400" i="1" spc="-20" dirty="0">
                <a:effectLst/>
                <a:latin typeface="Times New Roman" panose="02020603050405020304" pitchFamily="18" charset="0"/>
                <a:ea typeface="Times New Roman" panose="02020603050405020304" pitchFamily="18" charset="0"/>
              </a:rPr>
              <a:t>Split</a:t>
            </a:r>
            <a:endParaRPr lang="en-IN" sz="2400" dirty="0">
              <a:effectLst/>
              <a:latin typeface="Times New Roman" panose="02020603050405020304" pitchFamily="18" charset="0"/>
              <a:ea typeface="Times New Roman" panose="02020603050405020304" pitchFamily="18" charset="0"/>
            </a:endParaRPr>
          </a:p>
          <a:p>
            <a:pPr marL="350520">
              <a:spcBef>
                <a:spcPts val="140"/>
              </a:spcBef>
              <a:buNone/>
            </a:pPr>
            <a:r>
              <a:rPr lang="en-US" sz="2400" dirty="0">
                <a:effectLst/>
                <a:latin typeface="Times New Roman" panose="02020603050405020304" pitchFamily="18" charset="0"/>
                <a:ea typeface="Times New Roman" panose="02020603050405020304" pitchFamily="18" charset="0"/>
              </a:rPr>
              <a:t>from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sklearn.model_selection</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import</a:t>
            </a:r>
            <a:r>
              <a:rPr lang="en-US" sz="2400" spc="-7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train_test_split</a:t>
            </a:r>
            <a:endParaRPr lang="en-IN" sz="2400" dirty="0">
              <a:effectLst/>
              <a:latin typeface="Times New Roman" panose="02020603050405020304" pitchFamily="18" charset="0"/>
              <a:ea typeface="Times New Roman" panose="02020603050405020304" pitchFamily="18" charset="0"/>
            </a:endParaRPr>
          </a:p>
          <a:p>
            <a:pPr marL="350520">
              <a:spcBef>
                <a:spcPts val="125"/>
              </a:spcBef>
              <a:buNone/>
            </a:pPr>
            <a:r>
              <a:rPr lang="en-US" sz="2400" dirty="0">
                <a:effectLst/>
                <a:latin typeface="Times New Roman" panose="02020603050405020304" pitchFamily="18" charset="0"/>
                <a:ea typeface="Times New Roman" panose="02020603050405020304" pitchFamily="18" charset="0"/>
              </a:rPr>
              <a:t>X_train,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X_test,</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y_train,</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y_test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train_test_split(X,</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a:t>
            </a:r>
            <a:r>
              <a:rPr lang="en-US" sz="2400" spc="-4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test_size=0.25)</a:t>
            </a:r>
            <a:endParaRPr lang="en-IN" sz="2400" dirty="0">
              <a:effectLst/>
              <a:latin typeface="Times New Roman" panose="02020603050405020304" pitchFamily="18" charset="0"/>
              <a:ea typeface="Times New Roman" panose="02020603050405020304" pitchFamily="18" charset="0"/>
            </a:endParaRPr>
          </a:p>
          <a:p>
            <a:pPr>
              <a:spcBef>
                <a:spcPts val="25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a:spcBef>
                <a:spcPts val="5"/>
              </a:spcBef>
              <a:buNone/>
            </a:pPr>
            <a:r>
              <a:rPr lang="en-US" sz="2400" i="1" dirty="0">
                <a:effectLst/>
                <a:latin typeface="Times New Roman" panose="02020603050405020304" pitchFamily="18" charset="0"/>
                <a:ea typeface="Times New Roman" panose="02020603050405020304" pitchFamily="18" charset="0"/>
              </a:rPr>
              <a:t>#</a:t>
            </a:r>
            <a:r>
              <a:rPr lang="en-US" sz="2400" i="1" spc="-3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Applying</a:t>
            </a:r>
            <a:r>
              <a:rPr lang="en-US" sz="2400" i="1" spc="-30"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MultinomialNB</a:t>
            </a:r>
            <a:endParaRPr lang="en-IN" sz="2400" dirty="0">
              <a:effectLst/>
              <a:latin typeface="Times New Roman" panose="02020603050405020304" pitchFamily="18" charset="0"/>
              <a:ea typeface="Times New Roman" panose="02020603050405020304" pitchFamily="18" charset="0"/>
            </a:endParaRPr>
          </a:p>
          <a:p>
            <a:pPr marL="350520" marR="2385060">
              <a:lnSpc>
                <a:spcPct val="108000"/>
              </a:lnSpc>
              <a:spcBef>
                <a:spcPts val="115"/>
              </a:spcBef>
              <a:buNone/>
            </a:pPr>
            <a:r>
              <a:rPr lang="en-US" sz="2400" dirty="0">
                <a:effectLst/>
                <a:latin typeface="Times New Roman" panose="02020603050405020304" pitchFamily="18" charset="0"/>
                <a:ea typeface="Times New Roman" panose="02020603050405020304" pitchFamily="18" charset="0"/>
              </a:rPr>
              <a:t>from</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sklearn.naive_bayes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import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MultinomialNB classifier</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MultinomialNB().fit(X_train,</a:t>
            </a:r>
            <a:r>
              <a:rPr lang="en-US" sz="2400" spc="-7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y_train)</a:t>
            </a:r>
            <a:endParaRPr lang="en-IN" sz="2400" dirty="0">
              <a:effectLst/>
              <a:latin typeface="Times New Roman" panose="02020603050405020304" pitchFamily="18" charset="0"/>
              <a:ea typeface="Times New Roman" panose="02020603050405020304" pitchFamily="18" charset="0"/>
            </a:endParaRPr>
          </a:p>
          <a:p>
            <a:pPr>
              <a:spcBef>
                <a:spcPts val="11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a:buNone/>
            </a:pPr>
            <a:r>
              <a:rPr lang="en-US" sz="2400" i="1" dirty="0">
                <a:effectLst/>
                <a:latin typeface="Times New Roman" panose="02020603050405020304" pitchFamily="18" charset="0"/>
                <a:ea typeface="Times New Roman" panose="02020603050405020304" pitchFamily="18" charset="0"/>
              </a:rPr>
              <a:t>#</a:t>
            </a:r>
            <a:r>
              <a:rPr lang="en-US" sz="2400" i="1" spc="-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Making</a:t>
            </a:r>
            <a:r>
              <a:rPr lang="en-US" sz="2400" i="1" spc="-20"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Predictions</a:t>
            </a:r>
            <a:endParaRPr lang="en-IN" sz="2400" dirty="0">
              <a:effectLst/>
              <a:latin typeface="Times New Roman" panose="02020603050405020304" pitchFamily="18" charset="0"/>
              <a:ea typeface="Times New Roman" panose="02020603050405020304" pitchFamily="18" charset="0"/>
            </a:endParaRPr>
          </a:p>
          <a:p>
            <a:pPr marL="350520">
              <a:spcBef>
                <a:spcPts val="120"/>
              </a:spcBef>
              <a:buNone/>
            </a:pPr>
            <a:r>
              <a:rPr lang="en-US" sz="2400" dirty="0">
                <a:effectLst/>
                <a:latin typeface="Times New Roman" panose="02020603050405020304" pitchFamily="18" charset="0"/>
                <a:ea typeface="Times New Roman" panose="02020603050405020304" pitchFamily="18" charset="0"/>
              </a:rPr>
              <a:t>y_pred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2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classifier.predict(X_test)</a:t>
            </a:r>
            <a:endParaRPr lang="en-IN" sz="2400" dirty="0">
              <a:effectLst/>
              <a:latin typeface="Times New Roman" panose="02020603050405020304" pitchFamily="18" charset="0"/>
              <a:ea typeface="Times New Roman" panose="02020603050405020304" pitchFamily="18" charset="0"/>
            </a:endParaRPr>
          </a:p>
          <a:p>
            <a:pPr>
              <a:spcBef>
                <a:spcPts val="260"/>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a:buNone/>
            </a:pPr>
            <a:r>
              <a:rPr lang="en-US" sz="2400" i="1" dirty="0">
                <a:effectLst/>
                <a:latin typeface="Times New Roman" panose="02020603050405020304" pitchFamily="18" charset="0"/>
                <a:ea typeface="Times New Roman" panose="02020603050405020304" pitchFamily="18" charset="0"/>
              </a:rPr>
              <a:t>#</a:t>
            </a:r>
            <a:r>
              <a:rPr lang="en-US" sz="2400" i="1" spc="-3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Creating</a:t>
            </a:r>
            <a:r>
              <a:rPr lang="en-US" sz="2400" i="1" spc="-5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Consusion</a:t>
            </a:r>
            <a:r>
              <a:rPr lang="en-US" sz="2400" i="1" spc="-55"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Matrix</a:t>
            </a:r>
            <a:endParaRPr lang="en-IN" sz="2400" dirty="0">
              <a:effectLst/>
              <a:latin typeface="Times New Roman" panose="02020603050405020304" pitchFamily="18" charset="0"/>
              <a:ea typeface="Times New Roman" panose="02020603050405020304" pitchFamily="18" charset="0"/>
            </a:endParaRPr>
          </a:p>
          <a:p>
            <a:pPr marL="350520" marR="2385060">
              <a:lnSpc>
                <a:spcPct val="107000"/>
              </a:lnSpc>
              <a:spcBef>
                <a:spcPts val="120"/>
              </a:spcBef>
              <a:buNone/>
            </a:pPr>
            <a:r>
              <a:rPr lang="en-US" sz="2400" dirty="0">
                <a:effectLst/>
                <a:latin typeface="Times New Roman" panose="02020603050405020304" pitchFamily="18" charset="0"/>
                <a:ea typeface="Times New Roman" panose="02020603050405020304" pitchFamily="18" charset="0"/>
              </a:rPr>
              <a:t>from sklearn.metrics import confusion_matrix confusion_m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confusion_matrix(y_test,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y_pred) </a:t>
            </a:r>
            <a:r>
              <a:rPr lang="en-US" sz="2400" spc="-10" dirty="0">
                <a:effectLst/>
                <a:latin typeface="Times New Roman" panose="02020603050405020304" pitchFamily="18" charset="0"/>
                <a:ea typeface="Times New Roman" panose="02020603050405020304" pitchFamily="18" charset="0"/>
              </a:rPr>
              <a:t>print(confusion_m)</a:t>
            </a:r>
            <a:endParaRPr lang="en-IN" sz="2400" dirty="0">
              <a:effectLst/>
              <a:latin typeface="Times New Roman" panose="02020603050405020304" pitchFamily="18" charset="0"/>
              <a:ea typeface="Times New Roman" panose="02020603050405020304" pitchFamily="18" charset="0"/>
            </a:endParaRPr>
          </a:p>
          <a:p>
            <a:pPr>
              <a:spcBef>
                <a:spcPts val="13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a:buNone/>
            </a:pPr>
            <a:r>
              <a:rPr lang="en-US" sz="2400" i="1" dirty="0">
                <a:effectLst/>
                <a:latin typeface="Times New Roman" panose="02020603050405020304" pitchFamily="18" charset="0"/>
                <a:ea typeface="Times New Roman" panose="02020603050405020304" pitchFamily="18" charset="0"/>
              </a:rPr>
              <a:t># Getting</a:t>
            </a:r>
            <a:r>
              <a:rPr lang="en-US" sz="2400" i="1" spc="-1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the</a:t>
            </a:r>
            <a:r>
              <a:rPr lang="en-US" sz="2400" i="1" spc="-40"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Accuracy</a:t>
            </a:r>
            <a:endParaRPr lang="en-IN" sz="2400" dirty="0">
              <a:effectLst/>
              <a:latin typeface="Times New Roman" panose="02020603050405020304" pitchFamily="18" charset="0"/>
              <a:ea typeface="Times New Roman" panose="02020603050405020304" pitchFamily="18" charset="0"/>
            </a:endParaRPr>
          </a:p>
          <a:p>
            <a:pPr marL="350520" marR="2976245">
              <a:lnSpc>
                <a:spcPct val="107000"/>
              </a:lnSpc>
              <a:spcBef>
                <a:spcPts val="120"/>
              </a:spcBef>
              <a:buNone/>
            </a:pPr>
            <a:r>
              <a:rPr lang="en-US" sz="2400" dirty="0">
                <a:effectLst/>
                <a:latin typeface="Times New Roman" panose="02020603050405020304" pitchFamily="18" charset="0"/>
                <a:ea typeface="Times New Roman" panose="02020603050405020304" pitchFamily="18" charset="0"/>
              </a:rPr>
              <a:t>from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sklearn.metrics</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import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accuracy_score accuracy = accuracy_score(y_test, y_pred) </a:t>
            </a:r>
            <a:r>
              <a:rPr lang="en-US" sz="2400" spc="-10" dirty="0">
                <a:effectLst/>
                <a:latin typeface="Times New Roman" panose="02020603050405020304" pitchFamily="18" charset="0"/>
                <a:ea typeface="Times New Roman" panose="02020603050405020304" pitchFamily="18" charset="0"/>
              </a:rPr>
              <a:t>print(accuracy)</a:t>
            </a:r>
            <a:endParaRPr lang="en-IN" sz="2400" dirty="0">
              <a:effectLst/>
              <a:latin typeface="Times New Roman" panose="02020603050405020304" pitchFamily="18" charset="0"/>
              <a:ea typeface="Times New Roman" panose="02020603050405020304" pitchFamily="18" charset="0"/>
            </a:endParaRPr>
          </a:p>
          <a:p>
            <a:pPr>
              <a:spcBef>
                <a:spcPts val="13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50520">
              <a:buNone/>
            </a:pPr>
            <a:r>
              <a:rPr lang="en-US" sz="2400" i="1" dirty="0">
                <a:effectLst/>
                <a:latin typeface="Times New Roman" panose="02020603050405020304" pitchFamily="18" charset="0"/>
                <a:ea typeface="Times New Roman" panose="02020603050405020304" pitchFamily="18" charset="0"/>
              </a:rPr>
              <a:t>#</a:t>
            </a:r>
            <a:r>
              <a:rPr lang="en-US" sz="2400" i="1" spc="-1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Dumping</a:t>
            </a:r>
            <a:r>
              <a:rPr lang="en-US" sz="2400" i="1" spc="-25" dirty="0">
                <a:effectLst/>
                <a:latin typeface="Times New Roman" panose="02020603050405020304" pitchFamily="18" charset="0"/>
                <a:ea typeface="Times New Roman" panose="02020603050405020304" pitchFamily="18" charset="0"/>
              </a:rPr>
              <a:t> </a:t>
            </a:r>
            <a:r>
              <a:rPr lang="en-US" sz="2400" i="1" spc="-10" dirty="0">
                <a:effectLst/>
                <a:latin typeface="Times New Roman" panose="02020603050405020304" pitchFamily="18" charset="0"/>
                <a:ea typeface="Times New Roman" panose="02020603050405020304" pitchFamily="18" charset="0"/>
              </a:rPr>
              <a:t>Models</a:t>
            </a:r>
            <a:endParaRPr lang="en-IN" sz="2400" dirty="0">
              <a:effectLst/>
              <a:latin typeface="Times New Roman" panose="02020603050405020304" pitchFamily="18" charset="0"/>
              <a:ea typeface="Times New Roman" panose="02020603050405020304" pitchFamily="18" charset="0"/>
            </a:endParaRPr>
          </a:p>
          <a:p>
            <a:pPr marL="7620" marR="2976245" indent="0">
              <a:lnSpc>
                <a:spcPct val="107000"/>
              </a:lnSpc>
              <a:spcBef>
                <a:spcPts val="120"/>
              </a:spcBef>
              <a:buNone/>
            </a:pPr>
            <a:r>
              <a:rPr lang="en-US" sz="2400" dirty="0">
                <a:effectLst/>
                <a:latin typeface="Times New Roman" panose="02020603050405020304" pitchFamily="18" charset="0"/>
                <a:ea typeface="Times New Roman" panose="02020603050405020304" pitchFamily="18" charset="0"/>
              </a:rPr>
              <a:t>import pickle </a:t>
            </a:r>
            <a:r>
              <a:rPr lang="en-US" sz="2400" spc="-10" dirty="0">
                <a:effectLst/>
                <a:latin typeface="Times New Roman" panose="02020603050405020304" pitchFamily="18" charset="0"/>
                <a:ea typeface="Times New Roman" panose="02020603050405020304" pitchFamily="18" charset="0"/>
              </a:rPr>
              <a:t>pickle.dump(classifier,open('model.pkl','wb')) pickle.dump(cv,open('cv-model.pkl','wb'))</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900" dirty="0"/>
          </a:p>
        </p:txBody>
      </p:sp>
      <p:sp>
        <p:nvSpPr>
          <p:cNvPr id="5" name="Footer Placeholder 4"/>
          <p:cNvSpPr>
            <a:spLocks noGrp="1"/>
          </p:cNvSpPr>
          <p:nvPr>
            <p:ph type="ftr" sz="quarter" idx="11"/>
          </p:nvPr>
        </p:nvSpPr>
        <p:spPr>
          <a:xfrm>
            <a:off x="8084498" y="6477889"/>
            <a:ext cx="4431352" cy="365125"/>
          </a:xfrm>
        </p:spPr>
        <p:txBody>
          <a:bodyPr/>
          <a:lstStyle/>
          <a:p>
            <a:r>
              <a:rPr lang="en-US" dirty="0"/>
              <a:t>Reference Model For Sentiment Analysis Using AI</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742"/>
            <a:ext cx="9144000" cy="1006475"/>
          </a:xfrm>
        </p:spPr>
        <p:txBody>
          <a:bodyPr>
            <a:normAutofit/>
          </a:bodyPr>
          <a:lstStyle/>
          <a:p>
            <a:r>
              <a:rPr lang="en-US" sz="5400" dirty="0"/>
              <a:t>Confusion Matrix</a:t>
            </a:r>
            <a:endParaRPr lang="en-IN" sz="5400" dirty="0"/>
          </a:p>
        </p:txBody>
      </p:sp>
      <p:sp>
        <p:nvSpPr>
          <p:cNvPr id="4" name="Footer Placeholder 3"/>
          <p:cNvSpPr>
            <a:spLocks noGrp="1"/>
          </p:cNvSpPr>
          <p:nvPr>
            <p:ph type="ftr" sz="quarter" idx="11"/>
          </p:nvPr>
        </p:nvSpPr>
        <p:spPr>
          <a:xfrm>
            <a:off x="8077200" y="6501493"/>
            <a:ext cx="4114800" cy="365125"/>
          </a:xfrm>
        </p:spPr>
        <p:txBody>
          <a:bodyPr/>
          <a:lstStyle/>
          <a:p>
            <a:r>
              <a:rPr lang="en-US" dirty="0"/>
              <a:t>Reference Model For Sentiment Analysis Using AI</a:t>
            </a:r>
            <a:endParaRPr lang="en-US" dirty="0"/>
          </a:p>
        </p:txBody>
      </p:sp>
      <p:pic>
        <p:nvPicPr>
          <p:cNvPr id="6" name="Picture 5"/>
          <p:cNvPicPr>
            <a:picLocks noChangeAspect="1"/>
          </p:cNvPicPr>
          <p:nvPr/>
        </p:nvPicPr>
        <p:blipFill>
          <a:blip r:embed="rId1"/>
          <a:stretch>
            <a:fillRect/>
          </a:stretch>
        </p:blipFill>
        <p:spPr>
          <a:xfrm>
            <a:off x="3903231" y="2019300"/>
            <a:ext cx="7953543" cy="4482193"/>
          </a:xfrm>
          <a:prstGeom prst="rect">
            <a:avLst/>
          </a:prstGeom>
        </p:spPr>
      </p:pic>
      <p:sp>
        <p:nvSpPr>
          <p:cNvPr id="7" name="TextBox 6"/>
          <p:cNvSpPr txBox="1"/>
          <p:nvPr/>
        </p:nvSpPr>
        <p:spPr>
          <a:xfrm>
            <a:off x="682171" y="1339217"/>
            <a:ext cx="10595429" cy="2728952"/>
          </a:xfrm>
          <a:prstGeom prst="rect">
            <a:avLst/>
          </a:prstGeom>
          <a:noFill/>
        </p:spPr>
        <p:txBody>
          <a:bodyPr wrap="square" rtlCol="0">
            <a:spAutoFit/>
          </a:bodyPr>
          <a:lstStyle/>
          <a:p>
            <a:pPr>
              <a:lnSpc>
                <a:spcPct val="115000"/>
              </a:lnSpc>
              <a:spcAft>
                <a:spcPts val="800"/>
              </a:spcAft>
              <a:buNone/>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evaluate the </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performance of a classification model</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by comparing its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predicted values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with the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actual values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showing the counts of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True Positives (TP)</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True Negatives (TN)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False Positives (FP)</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False Negatives (FN)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2028" y="653143"/>
            <a:ext cx="4426857" cy="725716"/>
          </a:xfrm>
        </p:spPr>
        <p:txBody>
          <a:bodyPr>
            <a:normAutofit fontScale="90000"/>
          </a:bodyPr>
          <a:lstStyle/>
          <a:p>
            <a:r>
              <a:rPr lang="en-US" dirty="0"/>
              <a:t>Conclusion</a:t>
            </a:r>
            <a:endParaRPr lang="en-IN" dirty="0"/>
          </a:p>
        </p:txBody>
      </p:sp>
      <p:sp>
        <p:nvSpPr>
          <p:cNvPr id="3" name="Subtitle 2"/>
          <p:cNvSpPr>
            <a:spLocks noGrp="1"/>
          </p:cNvSpPr>
          <p:nvPr>
            <p:ph type="subTitle" idx="1"/>
          </p:nvPr>
        </p:nvSpPr>
        <p:spPr>
          <a:xfrm>
            <a:off x="493486" y="1277259"/>
            <a:ext cx="11219543" cy="5201104"/>
          </a:xfrm>
        </p:spPr>
        <p:txBody>
          <a:bodyPr>
            <a:normAutofit/>
          </a:bodyPr>
          <a:lstStyle/>
          <a:p>
            <a:pPr algn="just">
              <a:lnSpc>
                <a:spcPct val="150000"/>
              </a:lnSpc>
              <a:buNone/>
            </a:pPr>
            <a:r>
              <a:rPr lang="en-US" sz="1800" dirty="0">
                <a:solidFill>
                  <a:srgbClr val="000000"/>
                </a:solidFill>
                <a:latin typeface="Times New Roman" panose="02020603050405020304" pitchFamily="18" charset="0"/>
              </a:rPr>
              <a:t>P</a:t>
            </a:r>
            <a:r>
              <a:rPr lang="en-US" sz="1800" dirty="0">
                <a:solidFill>
                  <a:srgbClr val="000000"/>
                </a:solidFill>
                <a:effectLst/>
                <a:latin typeface="Times New Roman" panose="02020603050405020304" pitchFamily="18" charset="0"/>
              </a:rPr>
              <a:t>roject demonstrates the potential of artificial intelligence in analyzing customer sentiment from online reviews. </a:t>
            </a:r>
            <a:endParaRPr lang="en-US" sz="1800" dirty="0">
              <a:solidFill>
                <a:srgbClr val="000000"/>
              </a:solidFill>
              <a:effectLst/>
              <a:latin typeface="Times New Roman" panose="02020603050405020304" pitchFamily="18" charset="0"/>
            </a:endParaRPr>
          </a:p>
          <a:p>
            <a:pPr algn="just">
              <a:lnSpc>
                <a:spcPct val="150000"/>
              </a:lnSpc>
              <a:buNone/>
            </a:pPr>
            <a:r>
              <a:rPr lang="en-US" sz="1800" dirty="0">
                <a:solidFill>
                  <a:srgbClr val="000000"/>
                </a:solidFill>
                <a:effectLst/>
                <a:latin typeface="Times New Roman" panose="02020603050405020304" pitchFamily="18" charset="0"/>
              </a:rPr>
              <a:t>By leveraging machine learning algorithms and natural language processing techniques, we were able to accurately classify customer sentiment as positive or negative. </a:t>
            </a:r>
            <a:endParaRPr lang="en-US" sz="1800" dirty="0">
              <a:solidFill>
                <a:srgbClr val="000000"/>
              </a:solidFill>
              <a:effectLst/>
              <a:latin typeface="Times New Roman" panose="02020603050405020304" pitchFamily="18" charset="0"/>
            </a:endParaRPr>
          </a:p>
          <a:p>
            <a:pPr algn="just">
              <a:lnSpc>
                <a:spcPct val="150000"/>
              </a:lnSpc>
              <a:buNone/>
            </a:pPr>
            <a:r>
              <a:rPr lang="en-US" sz="1800" dirty="0">
                <a:solidFill>
                  <a:srgbClr val="000000"/>
                </a:solidFill>
                <a:effectLst/>
                <a:latin typeface="Times New Roman" panose="02020603050405020304" pitchFamily="18" charset="0"/>
              </a:rPr>
              <a:t>The insights gained from this analysis can be invaluable for businesses, enabling them to identify areas of improvement, track brand reputation, and make data-driven decisions. With the increasing volume of online reviews. </a:t>
            </a:r>
            <a:endParaRPr lang="en-US" sz="1800" dirty="0">
              <a:solidFill>
                <a:srgbClr val="000000"/>
              </a:solidFill>
              <a:effectLst/>
              <a:latin typeface="Times New Roman" panose="02020603050405020304" pitchFamily="18" charset="0"/>
            </a:endParaRPr>
          </a:p>
          <a:p>
            <a:pPr algn="l">
              <a:lnSpc>
                <a:spcPct val="150000"/>
              </a:lnSpc>
              <a:buNone/>
            </a:pPr>
            <a:r>
              <a:rPr lang="en-US" sz="1800" dirty="0">
                <a:solidFill>
                  <a:srgbClr val="000000"/>
                </a:solidFill>
                <a:latin typeface="Times New Roman" panose="02020603050405020304" pitchFamily="18" charset="0"/>
              </a:rPr>
              <a:t>P</a:t>
            </a:r>
            <a:r>
              <a:rPr lang="en-US" sz="1800" dirty="0">
                <a:solidFill>
                  <a:srgbClr val="000000"/>
                </a:solidFill>
                <a:effectLst/>
                <a:latin typeface="Times New Roman" panose="02020603050405020304" pitchFamily="18" charset="0"/>
              </a:rPr>
              <a:t>roject showcases the importance of automated sentiment analysis in unlocking the value of customer feedback. The results of project can be extended to various industries, providing a foundation for more advanced applications of artificial intelligence in customer experience management</a:t>
            </a:r>
            <a:endParaRPr lang="en-IN" dirty="0"/>
          </a:p>
        </p:txBody>
      </p:sp>
      <p:sp>
        <p:nvSpPr>
          <p:cNvPr id="4" name="Footer Placeholder 3"/>
          <p:cNvSpPr>
            <a:spLocks noGrp="1"/>
          </p:cNvSpPr>
          <p:nvPr>
            <p:ph type="ftr" sz="quarter" idx="11"/>
          </p:nvPr>
        </p:nvSpPr>
        <p:spPr>
          <a:xfrm>
            <a:off x="8755743" y="6478363"/>
            <a:ext cx="3436257" cy="365125"/>
          </a:xfrm>
        </p:spPr>
        <p:txBody>
          <a:bodyPr/>
          <a:lstStyle/>
          <a:p>
            <a:r>
              <a:rPr lang="en-US" dirty="0"/>
              <a:t>Reference Model For Sentiment Analysis Using AI</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0" y="690880"/>
            <a:ext cx="6229350" cy="892975"/>
          </a:xfrm>
        </p:spPr>
        <p:txBody>
          <a:bodyPr>
            <a:noAutofit/>
          </a:bodyPr>
          <a:lstStyle/>
          <a:p>
            <a:r>
              <a:rPr lang="en-US" sz="2400" b="1" dirty="0">
                <a:solidFill>
                  <a:srgbClr val="4A452A"/>
                </a:solidFill>
                <a:effectLst/>
                <a:latin typeface="Times New Roman" panose="02020603050405020304" pitchFamily="18" charset="0"/>
                <a:ea typeface="Times New Roman" panose="02020603050405020304" pitchFamily="18" charset="0"/>
              </a:rPr>
              <a:t>FUTURE</a:t>
            </a:r>
            <a:r>
              <a:rPr lang="en-US" sz="2400" b="1" spc="-65" dirty="0">
                <a:solidFill>
                  <a:srgbClr val="4A452A"/>
                </a:solidFill>
                <a:effectLst/>
                <a:latin typeface="Times New Roman" panose="02020603050405020304" pitchFamily="18" charset="0"/>
                <a:ea typeface="Times New Roman" panose="02020603050405020304" pitchFamily="18" charset="0"/>
              </a:rPr>
              <a:t> </a:t>
            </a:r>
            <a:r>
              <a:rPr lang="en-US" sz="2400" b="1" dirty="0">
                <a:solidFill>
                  <a:srgbClr val="4A452A"/>
                </a:solidFill>
                <a:effectLst/>
                <a:latin typeface="Times New Roman" panose="02020603050405020304" pitchFamily="18" charset="0"/>
                <a:ea typeface="Times New Roman" panose="02020603050405020304" pitchFamily="18" charset="0"/>
              </a:rPr>
              <a:t>SCOPE</a:t>
            </a:r>
            <a:r>
              <a:rPr lang="en-US" sz="2400" b="1" spc="-90" dirty="0">
                <a:solidFill>
                  <a:srgbClr val="4A452A"/>
                </a:solidFill>
                <a:effectLst/>
                <a:latin typeface="Times New Roman" panose="02020603050405020304" pitchFamily="18" charset="0"/>
                <a:ea typeface="Times New Roman" panose="02020603050405020304" pitchFamily="18" charset="0"/>
              </a:rPr>
              <a:t> </a:t>
            </a:r>
            <a:r>
              <a:rPr lang="en-US" sz="2400" b="1" dirty="0">
                <a:solidFill>
                  <a:srgbClr val="4A452A"/>
                </a:solidFill>
                <a:effectLst/>
                <a:latin typeface="Times New Roman" panose="02020603050405020304" pitchFamily="18" charset="0"/>
                <a:ea typeface="Times New Roman" panose="02020603050405020304" pitchFamily="18" charset="0"/>
              </a:rPr>
              <a:t>AND</a:t>
            </a:r>
            <a:r>
              <a:rPr lang="en-US" sz="2400" b="1" spc="-35" dirty="0">
                <a:solidFill>
                  <a:srgbClr val="4A452A"/>
                </a:solidFill>
                <a:effectLst/>
                <a:latin typeface="Times New Roman" panose="02020603050405020304" pitchFamily="18" charset="0"/>
                <a:ea typeface="Times New Roman" panose="02020603050405020304" pitchFamily="18" charset="0"/>
              </a:rPr>
              <a:t> </a:t>
            </a:r>
            <a:r>
              <a:rPr lang="en-US" sz="2400" b="1" spc="-10" dirty="0">
                <a:solidFill>
                  <a:srgbClr val="4A452A"/>
                </a:solidFill>
                <a:effectLst/>
                <a:latin typeface="Times New Roman" panose="02020603050405020304" pitchFamily="18" charset="0"/>
                <a:ea typeface="Times New Roman" panose="02020603050405020304" pitchFamily="18" charset="0"/>
              </a:rPr>
              <a:t>ENHANCEMENT</a:t>
            </a:r>
            <a:br>
              <a:rPr lang="en-IN" sz="2400"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p:cNvSpPr>
            <a:spLocks noGrp="1"/>
          </p:cNvSpPr>
          <p:nvPr>
            <p:ph sz="half" idx="13"/>
          </p:nvPr>
        </p:nvSpPr>
        <p:spPr>
          <a:xfrm>
            <a:off x="467360" y="1085850"/>
            <a:ext cx="11572240" cy="5924550"/>
          </a:xfrm>
        </p:spPr>
        <p:txBody>
          <a:bodyPr/>
          <a:lstStyle/>
          <a:p>
            <a:pPr marL="362585">
              <a:spcBef>
                <a:spcPts val="1610"/>
              </a:spcBef>
              <a:buNone/>
            </a:pPr>
            <a:r>
              <a:rPr lang="en-US" sz="2000" b="1" dirty="0">
                <a:solidFill>
                  <a:srgbClr val="4A452A"/>
                </a:solidFill>
                <a:effectLst/>
                <a:latin typeface="Times New Roman" panose="02020603050405020304" pitchFamily="18" charset="0"/>
                <a:ea typeface="Times New Roman" panose="02020603050405020304" pitchFamily="18" charset="0"/>
                <a:cs typeface="Times New Roman" panose="02020603050405020304" pitchFamily="18" charset="0"/>
              </a:rPr>
              <a:t>Future</a:t>
            </a:r>
            <a:r>
              <a:rPr lang="en-US" sz="2000" b="1" spc="-60" dirty="0">
                <a:solidFill>
                  <a:srgbClr val="4A452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10" dirty="0">
                <a:solidFill>
                  <a:srgbClr val="4A452A"/>
                </a:solidFill>
                <a:effectLst/>
                <a:latin typeface="Times New Roman" panose="02020603050405020304" pitchFamily="18" charset="0"/>
                <a:ea typeface="Times New Roman" panose="02020603050405020304" pitchFamily="18" charset="0"/>
                <a:cs typeface="Times New Roman" panose="02020603050405020304" pitchFamily="18" charset="0"/>
              </a:rPr>
              <a:t>Scope:</a:t>
            </a:r>
            <a:endParaRPr lang="en-IN" sz="2000" b="1" spc="-10" dirty="0">
              <a:solidFill>
                <a:srgbClr val="4A452A"/>
              </a:solidFill>
              <a:latin typeface="Times New Roman" panose="02020603050405020304" pitchFamily="18" charset="0"/>
              <a:ea typeface="Times New Roman" panose="02020603050405020304" pitchFamily="18" charset="0"/>
              <a:cs typeface="Times New Roman" panose="02020603050405020304" pitchFamily="18" charset="0"/>
            </a:endParaRPr>
          </a:p>
          <a:p>
            <a:pPr marL="362585">
              <a:spcBef>
                <a:spcPts val="1610"/>
              </a:spcBef>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Multilingual</a:t>
            </a:r>
            <a:r>
              <a:rPr lang="en-US" sz="18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Expand</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multiple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languages,</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enabling</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reviews from diverse geographical locations.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Real-time</a:t>
            </a:r>
            <a:r>
              <a:rPr lang="en-US" sz="1800" b="1"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real-time</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sentiment</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analyze customer reviews as they are posted.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Visual</a:t>
            </a:r>
            <a:r>
              <a:rPr lang="en-US" sz="18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Analytics:</a:t>
            </a:r>
            <a:r>
              <a:rPr lang="en-US" sz="1800"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Develop</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visual</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analytics</a:t>
            </a:r>
            <a:r>
              <a:rPr lang="en-US"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dashboard</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provide interactive</a:t>
            </a:r>
            <a:r>
              <a:rPr lang="en-US"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intuitive</a:t>
            </a:r>
            <a:r>
              <a:rPr lang="en-US"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insights into customer sentiment.</a:t>
            </a:r>
            <a:endParaRPr lang="en-US" sz="18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362585">
              <a:buNone/>
            </a:pP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Enhancements: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65"/>
              </a:spcBef>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80645" lvl="0" indent="-285750">
              <a:lnSpc>
                <a:spcPct val="107000"/>
              </a:lnSpc>
              <a:buSzPts val="1200"/>
              <a:buFont typeface="Wingdings" panose="05000000000000000000" pitchFamily="2" charset="2"/>
              <a:buChar char="§"/>
              <a:tabLst>
                <a:tab pos="511175" algn="l"/>
              </a:tabLst>
            </a:pP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Improved</a:t>
            </a:r>
            <a:r>
              <a:rPr lang="en-US" sz="1800" b="1"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US" sz="1800" b="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Continuously</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update</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refine</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machine</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models</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improve</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the accuracy of sentiment analysis.</a:t>
            </a:r>
            <a:endParaRPr lang="en-US" sz="18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118110" lvl="0" indent="-285750">
              <a:lnSpc>
                <a:spcPct val="107000"/>
              </a:lnSpc>
              <a:buSzPts val="1200"/>
              <a:buFont typeface="Wingdings" panose="05000000000000000000" pitchFamily="2" charset="2"/>
              <a:buChar char="§"/>
              <a:tabLst>
                <a:tab pos="511175" algn="l"/>
              </a:tabLst>
            </a:pP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Sentiment</a:t>
            </a:r>
            <a:r>
              <a:rPr lang="en-US" sz="1800" b="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Analysis</a:t>
            </a:r>
            <a:r>
              <a:rPr lang="en-US" sz="1800" b="1"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b="1"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Images</a:t>
            </a:r>
            <a:r>
              <a:rPr lang="en-US" sz="1800" b="1"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b="1"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Videos:</a:t>
            </a:r>
            <a:r>
              <a:rPr lang="en-US" sz="18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Explore</a:t>
            </a:r>
            <a:r>
              <a:rPr lang="en-US"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the</a:t>
            </a:r>
            <a:r>
              <a:rPr lang="en-US"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possibility</a:t>
            </a:r>
            <a:r>
              <a:rPr lang="en-US"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of</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extending</a:t>
            </a:r>
            <a:r>
              <a:rPr lang="en-US"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sentiment</a:t>
            </a:r>
            <a:r>
              <a:rPr lang="en-US"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analysis to images and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videos, which can provide additional insights into customer opinions.</a:t>
            </a:r>
            <a:endParaRPr lang="en-IN" sz="18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Bef>
                <a:spcPts val="130"/>
              </a:spcBef>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a:p>
            <a:pPr marL="0" marR="80645" lvl="0" indent="0">
              <a:lnSpc>
                <a:spcPct val="107000"/>
              </a:lnSpc>
              <a:buSzPts val="1200"/>
              <a:buNone/>
              <a:tabLst>
                <a:tab pos="511175" algn="l"/>
              </a:tabLst>
            </a:pPr>
            <a:endParaRPr lang="en-IN" sz="1800" spc="-10" dirty="0">
              <a:effectLst/>
              <a:latin typeface="Times New Roman" panose="02020603050405020304" pitchFamily="18" charset="0"/>
              <a:ea typeface="Calibri" panose="020F0502020204030204" pitchFamily="34" charset="0"/>
            </a:endParaRPr>
          </a:p>
        </p:txBody>
      </p:sp>
      <p:sp>
        <p:nvSpPr>
          <p:cNvPr id="5" name="Footer Placeholder 4"/>
          <p:cNvSpPr>
            <a:spLocks noGrp="1"/>
          </p:cNvSpPr>
          <p:nvPr>
            <p:ph type="ftr" sz="quarter" idx="11"/>
          </p:nvPr>
        </p:nvSpPr>
        <p:spPr>
          <a:xfrm>
            <a:off x="8681723" y="6423914"/>
            <a:ext cx="3357877" cy="434086"/>
          </a:xfrm>
        </p:spPr>
        <p:txBody>
          <a:bodyPr/>
          <a:lstStyle/>
          <a:p>
            <a:r>
              <a:rPr lang="en-US" dirty="0"/>
              <a:t>Reference Model For Sentiment Analysis Using AI</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30"/>
          <p:cNvSpPr>
            <a:spLocks noGrp="1"/>
          </p:cNvSpPr>
          <p:nvPr>
            <p:ph type="title"/>
          </p:nvPr>
        </p:nvSpPr>
        <p:spPr>
          <a:xfrm>
            <a:off x="1212533" y="3167743"/>
            <a:ext cx="3759233" cy="2269684"/>
          </a:xfrm>
        </p:spPr>
        <p:txBody>
          <a:bodyPr/>
          <a:lstStyle/>
          <a:p>
            <a:r>
              <a:rPr lang="en-US" sz="3200" b="1" dirty="0"/>
              <a:t>Thank you</a:t>
            </a:r>
            <a:endParaRPr lang="en-US" sz="3200" b="1" dirty="0"/>
          </a:p>
        </p:txBody>
      </p:sp>
      <p:sp>
        <p:nvSpPr>
          <p:cNvPr id="1048683" name="Content Placeholder 2"/>
          <p:cNvSpPr>
            <a:spLocks noGrp="1"/>
          </p:cNvSpPr>
          <p:nvPr>
            <p:ph sz="quarter" idx="4"/>
          </p:nvPr>
        </p:nvSpPr>
        <p:spPr>
          <a:xfrm>
            <a:off x="459509" y="4526997"/>
            <a:ext cx="4460247" cy="2867957"/>
          </a:xfrm>
        </p:spPr>
        <p:txBody>
          <a:bodyPr/>
          <a:lstStyle/>
          <a:p>
            <a:r>
              <a:rPr lang="en-US" dirty="0"/>
              <a:t>Vikas Group Of Institutions</a:t>
            </a:r>
            <a:endParaRPr lang="en-US" dirty="0"/>
          </a:p>
        </p:txBody>
      </p:sp>
      <p:pic>
        <p:nvPicPr>
          <p:cNvPr id="2097169" name="Picture Placeholder 22" descr="A thank you keys on a white background  Description automatically generated"/>
          <p:cNvPicPr>
            <a:picLocks noGrp="1" noChangeAspect="1"/>
          </p:cNvPicPr>
          <p:nvPr>
            <p:ph type="pic" sz="quarter" idx="13"/>
          </p:nvPr>
        </p:nvPicPr>
        <p:blipFill rotWithShape="1">
          <a:blip r:embed="rId1"/>
          <a:srcRect l="10497" t="773" r="2496" b="4510"/>
          <a:stretch>
            <a:fillRect/>
          </a:stretch>
        </p:blipFill>
        <p:spPr>
          <a:xfrm>
            <a:off x="4473460" y="814997"/>
            <a:ext cx="7392721" cy="5228006"/>
          </a:xfrm>
        </p:spPr>
      </p:pic>
      <p:sp>
        <p:nvSpPr>
          <p:cNvPr id="1048684" name="Footer Placeholder 1"/>
          <p:cNvSpPr>
            <a:spLocks noGrp="1"/>
          </p:cNvSpPr>
          <p:nvPr>
            <p:ph type="ftr" sz="quarter" idx="15"/>
          </p:nvPr>
        </p:nvSpPr>
        <p:spPr>
          <a:xfrm>
            <a:off x="8733395" y="6472190"/>
            <a:ext cx="3458605" cy="365125"/>
          </a:xfrm>
        </p:spPr>
        <p:txBody>
          <a:bodyPr/>
          <a:lstStyle/>
          <a:p>
            <a:r>
              <a:rPr lang="en-US" noProof="0" dirty="0"/>
              <a:t>Reference Model For Sentiment Analysis Using AI</a:t>
            </a:r>
            <a:endParaRPr lang="en-US" noProof="0" dirty="0"/>
          </a:p>
        </p:txBody>
      </p:sp>
      <p:pic>
        <p:nvPicPr>
          <p:cNvPr id="2097170" name="Picture 3"/>
          <p:cNvPicPr>
            <a:picLocks noChangeAspect="1"/>
          </p:cNvPicPr>
          <p:nvPr/>
        </p:nvPicPr>
        <p:blipFill>
          <a:blip r:embed="rId2">
            <a:alphaModFix amt="20000"/>
          </a:blip>
          <a:stretch>
            <a:fillRect/>
          </a:stretch>
        </p:blipFill>
        <p:spPr>
          <a:xfrm>
            <a:off x="123711" y="485441"/>
            <a:ext cx="3898470" cy="407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6414" y="-124541"/>
            <a:ext cx="3786996" cy="2100851"/>
          </a:xfrm>
        </p:spPr>
        <p:txBody>
          <a:bodyPr vert="horz" lIns="91440" tIns="45720" rIns="91440" bIns="45720" rtlCol="0" anchor="ctr">
            <a:noAutofit/>
          </a:bodyPr>
          <a:lstStyle/>
          <a:p>
            <a:pPr algn="ctr"/>
            <a:r>
              <a:rPr lang="en-US" dirty="0">
                <a:solidFill>
                  <a:srgbClr val="0070C0"/>
                </a:solidFill>
              </a:rPr>
              <a:t>Overview</a:t>
            </a:r>
            <a:endParaRPr lang="en-US" dirty="0"/>
          </a:p>
        </p:txBody>
      </p:sp>
      <p:sp>
        <p:nvSpPr>
          <p:cNvPr id="8" name="Content Placeholder 7"/>
          <p:cNvSpPr>
            <a:spLocks noGrp="1"/>
          </p:cNvSpPr>
          <p:nvPr>
            <p:ph sz="quarter" idx="4"/>
          </p:nvPr>
        </p:nvSpPr>
        <p:spPr>
          <a:xfrm>
            <a:off x="226414" y="1155307"/>
            <a:ext cx="3786996" cy="5693523"/>
          </a:xfrm>
        </p:spPr>
        <p:txBody>
          <a:bodyPr>
            <a:normAutofit fontScale="67500" lnSpcReduction="20000"/>
          </a:bodyPr>
          <a:lstStyle/>
          <a:p>
            <a:r>
              <a:rPr lang="en-US" sz="2600" b="1" u="sng" dirty="0"/>
              <a:t>Topics:</a:t>
            </a:r>
            <a:endParaRPr lang="en-US" sz="2600" b="1" u="sng" dirty="0"/>
          </a:p>
          <a:p>
            <a:pPr marL="285750" indent="-285750">
              <a:buFont typeface="Wingdings" panose="05000000000000000000" pitchFamily="2" charset="2"/>
              <a:buChar char="§"/>
            </a:pPr>
            <a:r>
              <a:rPr lang="en-US" sz="2000" b="1" dirty="0">
                <a:ea typeface="+mn-lt"/>
                <a:cs typeface="+mn-lt"/>
              </a:rPr>
              <a:t>Objective</a:t>
            </a:r>
            <a:endParaRPr lang="en-US" sz="2000" b="1" dirty="0"/>
          </a:p>
          <a:p>
            <a:pPr marL="285750" indent="-285750">
              <a:buFont typeface="Wingdings" panose="05000000000000000000" pitchFamily="2" charset="2"/>
              <a:buChar char="§"/>
            </a:pPr>
            <a:r>
              <a:rPr lang="en-US" sz="2000" b="1" dirty="0">
                <a:ea typeface="+mn-lt"/>
                <a:cs typeface="+mn-lt"/>
              </a:rPr>
              <a:t>Abstract</a:t>
            </a:r>
            <a:endParaRPr lang="en-US" sz="2000" b="1" dirty="0">
              <a:ea typeface="+mn-lt"/>
              <a:cs typeface="+mn-lt"/>
            </a:endParaRPr>
          </a:p>
          <a:p>
            <a:pPr marL="285750" indent="-285750">
              <a:buFont typeface="Wingdings" panose="05000000000000000000" pitchFamily="2" charset="2"/>
              <a:buChar char="§"/>
            </a:pPr>
            <a:r>
              <a:rPr lang="en-US" sz="2000" b="1" dirty="0">
                <a:ea typeface="+mn-lt"/>
                <a:cs typeface="+mn-lt"/>
              </a:rPr>
              <a:t>S/W and H/W Requirements</a:t>
            </a:r>
            <a:endParaRPr lang="en-US" sz="2000" b="1" dirty="0">
              <a:ea typeface="+mn-lt"/>
              <a:cs typeface="+mn-lt"/>
            </a:endParaRPr>
          </a:p>
          <a:p>
            <a:pPr marL="285750" indent="-285750">
              <a:buFont typeface="Wingdings" panose="05000000000000000000" pitchFamily="2" charset="2"/>
              <a:buChar char="§"/>
            </a:pPr>
            <a:r>
              <a:rPr lang="en-US" sz="2000" b="1" dirty="0">
                <a:ea typeface="+mn-lt"/>
                <a:cs typeface="+mn-lt"/>
              </a:rPr>
              <a:t>Exist System</a:t>
            </a:r>
            <a:endParaRPr lang="en-US" sz="2000" b="1" dirty="0">
              <a:ea typeface="+mn-lt"/>
              <a:cs typeface="+mn-lt"/>
            </a:endParaRPr>
          </a:p>
          <a:p>
            <a:pPr marL="285750" indent="-285750">
              <a:buFont typeface="Wingdings" panose="05000000000000000000" pitchFamily="2" charset="2"/>
              <a:buChar char="§"/>
            </a:pPr>
            <a:r>
              <a:rPr lang="en-US" sz="2000" b="1" dirty="0">
                <a:ea typeface="+mn-lt"/>
                <a:cs typeface="+mn-lt"/>
              </a:rPr>
              <a:t>Proposed System</a:t>
            </a:r>
            <a:endParaRPr lang="en-US" sz="2000" b="1" dirty="0">
              <a:ea typeface="+mn-lt"/>
              <a:cs typeface="+mn-lt"/>
            </a:endParaRPr>
          </a:p>
          <a:p>
            <a:pPr marL="285750" indent="-285750">
              <a:buFont typeface="Wingdings" panose="05000000000000000000" pitchFamily="2" charset="2"/>
              <a:buChar char="§"/>
            </a:pPr>
            <a:r>
              <a:rPr lang="en-US" sz="2000" b="1" dirty="0">
                <a:ea typeface="+mn-lt"/>
                <a:cs typeface="+mn-lt"/>
              </a:rPr>
              <a:t>Functional Requirements</a:t>
            </a:r>
            <a:endParaRPr lang="en-US" sz="2000" b="1" dirty="0">
              <a:ea typeface="+mn-lt"/>
              <a:cs typeface="+mn-lt"/>
            </a:endParaRPr>
          </a:p>
          <a:p>
            <a:pPr marL="285750" indent="-285750">
              <a:buFont typeface="Wingdings" panose="05000000000000000000" pitchFamily="2" charset="2"/>
              <a:buChar char="§"/>
            </a:pPr>
            <a:r>
              <a:rPr lang="en-US" sz="2000" b="1" dirty="0">
                <a:ea typeface="+mn-lt"/>
                <a:cs typeface="+mn-lt"/>
              </a:rPr>
              <a:t>Non-Functional Requirements</a:t>
            </a:r>
            <a:endParaRPr lang="en-US" sz="2000" b="1" dirty="0">
              <a:ea typeface="+mn-lt"/>
              <a:cs typeface="+mn-lt"/>
            </a:endParaRPr>
          </a:p>
          <a:p>
            <a:pPr marL="285750" indent="-285750">
              <a:buFont typeface="Wingdings" panose="05000000000000000000" pitchFamily="2" charset="2"/>
              <a:buChar char="§"/>
            </a:pPr>
            <a:r>
              <a:rPr lang="en-US" sz="1800" b="1" dirty="0">
                <a:ea typeface="+mn-lt"/>
                <a:cs typeface="+mn-lt"/>
              </a:rPr>
              <a:t>Block Diagram</a:t>
            </a:r>
            <a:endParaRPr lang="en-US" sz="1800" b="1" dirty="0"/>
          </a:p>
          <a:p>
            <a:pPr marL="285750" indent="-285750">
              <a:buFont typeface="Wingdings" panose="05000000000000000000" pitchFamily="2" charset="2"/>
              <a:buChar char="§"/>
            </a:pPr>
            <a:r>
              <a:rPr lang="en-US" sz="1800" b="1" dirty="0">
                <a:ea typeface="+mn-lt"/>
                <a:cs typeface="+mn-lt"/>
              </a:rPr>
              <a:t>Class Diagram</a:t>
            </a:r>
            <a:endParaRPr lang="en-US" sz="1800" b="1" dirty="0">
              <a:ea typeface="+mn-lt"/>
              <a:cs typeface="+mn-lt"/>
            </a:endParaRPr>
          </a:p>
          <a:p>
            <a:pPr marL="285750" indent="-285750">
              <a:buFont typeface="Wingdings" panose="05000000000000000000" pitchFamily="2" charset="2"/>
              <a:buChar char="§"/>
            </a:pPr>
            <a:r>
              <a:rPr lang="en-US" sz="1800" b="1" dirty="0">
                <a:ea typeface="+mn-lt"/>
                <a:cs typeface="+mn-lt"/>
              </a:rPr>
              <a:t>Sequence Diagram</a:t>
            </a:r>
            <a:endParaRPr lang="en-US" sz="1800" b="1" dirty="0">
              <a:ea typeface="+mn-lt"/>
              <a:cs typeface="+mn-lt"/>
            </a:endParaRPr>
          </a:p>
          <a:p>
            <a:pPr marL="285750" indent="-285750">
              <a:buFont typeface="Wingdings" panose="05000000000000000000" pitchFamily="2" charset="2"/>
              <a:buChar char="§"/>
            </a:pPr>
            <a:r>
              <a:rPr lang="en-US" sz="1800" b="1" dirty="0">
                <a:ea typeface="+mn-lt"/>
                <a:cs typeface="+mn-lt"/>
              </a:rPr>
              <a:t>Use Case Diagram</a:t>
            </a:r>
            <a:endParaRPr lang="en-US" sz="1800" b="1" dirty="0">
              <a:ea typeface="+mn-lt"/>
              <a:cs typeface="+mn-lt"/>
            </a:endParaRPr>
          </a:p>
          <a:p>
            <a:pPr marL="285750" indent="-285750">
              <a:buFont typeface="Wingdings" panose="05000000000000000000" pitchFamily="2" charset="2"/>
              <a:buChar char="§"/>
            </a:pPr>
            <a:r>
              <a:rPr lang="en-US" sz="1800" b="1" dirty="0">
                <a:ea typeface="+mn-lt"/>
                <a:cs typeface="+mn-lt"/>
              </a:rPr>
              <a:t>Collaboration Diagram</a:t>
            </a:r>
            <a:endParaRPr lang="en-US" sz="1800" b="1" dirty="0">
              <a:ea typeface="+mn-lt"/>
              <a:cs typeface="+mn-lt"/>
            </a:endParaRPr>
          </a:p>
          <a:p>
            <a:pPr marL="285750" indent="-285750">
              <a:buFont typeface="Wingdings" panose="05000000000000000000" pitchFamily="2" charset="2"/>
              <a:buChar char="§"/>
            </a:pPr>
            <a:r>
              <a:rPr lang="en-US" sz="1800" b="1" dirty="0">
                <a:ea typeface="+mn-lt"/>
                <a:cs typeface="+mn-lt"/>
              </a:rPr>
              <a:t>Activity Diagram</a:t>
            </a:r>
            <a:endParaRPr lang="en-US" sz="1800" b="1" dirty="0">
              <a:ea typeface="+mn-lt"/>
              <a:cs typeface="+mn-lt"/>
            </a:endParaRPr>
          </a:p>
          <a:p>
            <a:pPr marL="285750" indent="-285750">
              <a:buFont typeface="Wingdings" panose="05000000000000000000" pitchFamily="2" charset="2"/>
              <a:buChar char="§"/>
            </a:pPr>
            <a:r>
              <a:rPr lang="en-US" sz="1800" b="1" dirty="0">
                <a:ea typeface="+mn-lt"/>
                <a:cs typeface="+mn-lt"/>
              </a:rPr>
              <a:t>Data Flow Diagram</a:t>
            </a:r>
            <a:endParaRPr lang="en-US" sz="1800" b="1" dirty="0">
              <a:ea typeface="+mn-lt"/>
              <a:cs typeface="+mn-lt"/>
            </a:endParaRPr>
          </a:p>
          <a:p>
            <a:pPr marL="285750" indent="-285750">
              <a:buFont typeface="Wingdings" panose="05000000000000000000" pitchFamily="2" charset="2"/>
              <a:buChar char="§"/>
            </a:pPr>
            <a:r>
              <a:rPr lang="en-US" b="1" dirty="0">
                <a:ea typeface="+mn-lt"/>
                <a:cs typeface="+mn-lt"/>
              </a:rPr>
              <a:t>Code</a:t>
            </a:r>
            <a:endParaRPr lang="en-US" b="1" dirty="0">
              <a:ea typeface="+mn-lt"/>
              <a:cs typeface="+mn-lt"/>
            </a:endParaRPr>
          </a:p>
          <a:p>
            <a:pPr marL="285750" indent="-285750">
              <a:buFont typeface="Wingdings" panose="05000000000000000000" pitchFamily="2" charset="2"/>
              <a:buChar char="§"/>
            </a:pPr>
            <a:r>
              <a:rPr lang="en-US" b="1" dirty="0">
                <a:ea typeface="+mn-lt"/>
                <a:cs typeface="+mn-lt"/>
              </a:rPr>
              <a:t>Confusion Matrix</a:t>
            </a:r>
            <a:endParaRPr lang="en-US" b="1" dirty="0">
              <a:ea typeface="+mn-lt"/>
              <a:cs typeface="+mn-lt"/>
            </a:endParaRPr>
          </a:p>
          <a:p>
            <a:pPr marL="285750" indent="-285750">
              <a:buFont typeface="Wingdings" panose="05000000000000000000" pitchFamily="2" charset="2"/>
              <a:buChar char="§"/>
            </a:pPr>
            <a:r>
              <a:rPr lang="en-US" b="1" dirty="0">
                <a:ea typeface="+mn-lt"/>
                <a:cs typeface="+mn-lt"/>
              </a:rPr>
              <a:t>Conclusion</a:t>
            </a:r>
            <a:endParaRPr lang="en-US" b="1" dirty="0">
              <a:ea typeface="+mn-lt"/>
              <a:cs typeface="+mn-lt"/>
            </a:endParaRPr>
          </a:p>
          <a:p>
            <a:pPr marL="285750" indent="-285750">
              <a:buFont typeface="Wingdings" panose="05000000000000000000" pitchFamily="2" charset="2"/>
              <a:buChar char="§"/>
            </a:pPr>
            <a:r>
              <a:rPr lang="en-US" sz="1800" b="1" dirty="0">
                <a:solidFill>
                  <a:srgbClr val="4A452A"/>
                </a:solidFill>
                <a:effectLst/>
                <a:latin typeface="Gill Sans MT" panose="020B0502020104020203" pitchFamily="34" charset="0"/>
                <a:ea typeface="Times New Roman" panose="02020603050405020304" pitchFamily="18" charset="0"/>
              </a:rPr>
              <a:t>Future</a:t>
            </a:r>
            <a:r>
              <a:rPr lang="en-US" sz="1800" b="1" spc="-65" dirty="0">
                <a:solidFill>
                  <a:srgbClr val="4A452A"/>
                </a:solidFill>
                <a:effectLst/>
                <a:latin typeface="Gill Sans MT" panose="020B0502020104020203" pitchFamily="34" charset="0"/>
                <a:ea typeface="Times New Roman" panose="02020603050405020304" pitchFamily="18" charset="0"/>
              </a:rPr>
              <a:t> </a:t>
            </a:r>
            <a:r>
              <a:rPr lang="en-US" sz="1800" b="1" dirty="0">
                <a:solidFill>
                  <a:srgbClr val="4A452A"/>
                </a:solidFill>
                <a:effectLst/>
                <a:latin typeface="Gill Sans MT" panose="020B0502020104020203" pitchFamily="34" charset="0"/>
                <a:ea typeface="Times New Roman" panose="02020603050405020304" pitchFamily="18" charset="0"/>
              </a:rPr>
              <a:t>Scope</a:t>
            </a:r>
            <a:r>
              <a:rPr lang="en-US" sz="1800" b="1" spc="-90" dirty="0">
                <a:solidFill>
                  <a:srgbClr val="4A452A"/>
                </a:solidFill>
                <a:effectLst/>
                <a:latin typeface="Gill Sans MT" panose="020B0502020104020203" pitchFamily="34" charset="0"/>
                <a:ea typeface="Times New Roman" panose="02020603050405020304" pitchFamily="18" charset="0"/>
              </a:rPr>
              <a:t> </a:t>
            </a:r>
            <a:r>
              <a:rPr lang="en-US" sz="1800" b="1" dirty="0">
                <a:solidFill>
                  <a:srgbClr val="4A452A"/>
                </a:solidFill>
                <a:effectLst/>
                <a:latin typeface="Gill Sans MT" panose="020B0502020104020203" pitchFamily="34" charset="0"/>
                <a:ea typeface="Times New Roman" panose="02020603050405020304" pitchFamily="18" charset="0"/>
              </a:rPr>
              <a:t>And</a:t>
            </a:r>
            <a:r>
              <a:rPr lang="en-US" sz="1800" b="1" spc="-35" dirty="0">
                <a:solidFill>
                  <a:srgbClr val="4A452A"/>
                </a:solidFill>
                <a:effectLst/>
                <a:latin typeface="Gill Sans MT" panose="020B0502020104020203" pitchFamily="34" charset="0"/>
                <a:ea typeface="Times New Roman" panose="02020603050405020304" pitchFamily="18" charset="0"/>
              </a:rPr>
              <a:t> </a:t>
            </a:r>
            <a:r>
              <a:rPr lang="en-US" sz="1800" b="1" spc="-10" dirty="0">
                <a:solidFill>
                  <a:srgbClr val="4A452A"/>
                </a:solidFill>
                <a:effectLst/>
                <a:latin typeface="Gill Sans MT" panose="020B0502020104020203" pitchFamily="34" charset="0"/>
                <a:ea typeface="Times New Roman" panose="02020603050405020304" pitchFamily="18" charset="0"/>
              </a:rPr>
              <a:t>Enhancement</a:t>
            </a:r>
            <a:endParaRPr lang="en-US" b="1" dirty="0">
              <a:latin typeface="Gill Sans MT" panose="020B0502020104020203" pitchFamily="34" charset="0"/>
              <a:ea typeface="+mn-lt"/>
              <a:cs typeface="+mn-lt"/>
            </a:endParaRPr>
          </a:p>
          <a:p>
            <a:pPr marL="285750" indent="-285750">
              <a:buFont typeface="Wingdings" panose="05000000000000000000" pitchFamily="2" charset="2"/>
              <a:buChar char="§"/>
            </a:pPr>
            <a:endParaRPr lang="en-US" sz="1800" b="1" dirty="0">
              <a:ea typeface="+mn-lt"/>
              <a:cs typeface="+mn-lt"/>
            </a:endParaRPr>
          </a:p>
          <a:p>
            <a:pPr marL="285750" indent="-285750">
              <a:buFont typeface="Wingdings" panose="05000000000000000000" pitchFamily="2" charset="2"/>
              <a:buChar char="§"/>
            </a:pPr>
            <a:endParaRPr lang="en-US" sz="1800" b="1" dirty="0">
              <a:ea typeface="+mn-lt"/>
              <a:cs typeface="+mn-lt"/>
            </a:endParaRPr>
          </a:p>
          <a:p>
            <a:pPr marL="285750" indent="-285750">
              <a:buFont typeface="Wingdings" panose="05000000000000000000" pitchFamily="2" charset="2"/>
              <a:buChar char="§"/>
            </a:pPr>
            <a:endParaRPr lang="en-US" dirty="0"/>
          </a:p>
        </p:txBody>
      </p:sp>
      <p:pic>
        <p:nvPicPr>
          <p:cNvPr id="1026" name="Picture 2"/>
          <p:cNvPicPr>
            <a:picLocks noGrp="1" noChangeAspect="1" noChangeArrowheads="1"/>
          </p:cNvPicPr>
          <p:nvPr>
            <p:ph type="pic" sz="quarter" idx="13"/>
          </p:nvPr>
        </p:nvPicPr>
        <p:blipFill>
          <a:blip r:embed="rId1">
            <a:extLst>
              <a:ext uri="{28A0092B-C50C-407E-A947-70E740481C1C}">
                <a14:useLocalDpi xmlns:a14="http://schemas.microsoft.com/office/drawing/2010/main" val="0"/>
              </a:ext>
            </a:extLst>
          </a:blip>
          <a:srcRect l="14274" r="1427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6"/>
          </p:nvPr>
        </p:nvSpPr>
        <p:spPr>
          <a:xfrm>
            <a:off x="8705851" y="6382486"/>
            <a:ext cx="3486150" cy="466344"/>
          </a:xfrm>
        </p:spPr>
        <p:txBody>
          <a:bodyPr/>
          <a:lstStyle/>
          <a:p>
            <a:r>
              <a:rPr lang="en-US" dirty="0"/>
              <a:t>Reference Model For Sentiment Analysis Using AI</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ctrTitle"/>
          </p:nvPr>
        </p:nvSpPr>
        <p:spPr>
          <a:xfrm>
            <a:off x="302096" y="1101604"/>
            <a:ext cx="11292839" cy="1593511"/>
          </a:xfrm>
        </p:spPr>
        <p:txBody>
          <a:bodyPr vert="horz" lIns="91440" tIns="45720" rIns="91440" bIns="45720" rtlCol="0" anchor="t">
            <a:normAutofit/>
          </a:bodyPr>
          <a:lstStyle/>
          <a:p>
            <a:r>
              <a:rPr lang="en-US" b="1" dirty="0"/>
              <a:t>Objective</a:t>
            </a:r>
            <a:endParaRPr lang="en-US" dirty="0"/>
          </a:p>
        </p:txBody>
      </p:sp>
      <p:sp>
        <p:nvSpPr>
          <p:cNvPr id="4" name="TextBox 3"/>
          <p:cNvSpPr txBox="1"/>
          <p:nvPr/>
        </p:nvSpPr>
        <p:spPr>
          <a:xfrm>
            <a:off x="1002892" y="2305615"/>
            <a:ext cx="10887012" cy="224676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001D35"/>
                </a:solidFill>
                <a:latin typeface="Google Sans"/>
              </a:rPr>
              <a:t>O</a:t>
            </a:r>
            <a:r>
              <a:rPr lang="en-US" sz="2000" b="1" i="0" dirty="0">
                <a:solidFill>
                  <a:srgbClr val="001D35"/>
                </a:solidFill>
                <a:effectLst/>
                <a:latin typeface="Google Sans"/>
              </a:rPr>
              <a:t>bjective</a:t>
            </a:r>
            <a:r>
              <a:rPr lang="en-US" sz="2000" b="0" i="0" dirty="0">
                <a:solidFill>
                  <a:srgbClr val="001D35"/>
                </a:solidFill>
                <a:effectLst/>
                <a:latin typeface="Google Sans"/>
              </a:rPr>
              <a:t> of this project is to develop a </a:t>
            </a:r>
            <a:r>
              <a:rPr lang="en-US" sz="2000" b="1" i="1" dirty="0">
                <a:solidFill>
                  <a:srgbClr val="001D35"/>
                </a:solidFill>
                <a:effectLst/>
                <a:latin typeface="Google Sans"/>
              </a:rPr>
              <a:t>Reference Model For</a:t>
            </a:r>
            <a:r>
              <a:rPr lang="en-US" sz="2000" b="1" i="0" dirty="0">
                <a:solidFill>
                  <a:srgbClr val="001D35"/>
                </a:solidFill>
                <a:effectLst/>
                <a:latin typeface="Google Sans"/>
              </a:rPr>
              <a:t> </a:t>
            </a:r>
            <a:r>
              <a:rPr lang="en-US" sz="2000" b="1" i="1" dirty="0">
                <a:solidFill>
                  <a:srgbClr val="001D35"/>
                </a:solidFill>
                <a:latin typeface="Google Sans"/>
              </a:rPr>
              <a:t>S</a:t>
            </a:r>
            <a:r>
              <a:rPr lang="en-US" sz="2000" b="1" i="1" dirty="0">
                <a:solidFill>
                  <a:srgbClr val="001D35"/>
                </a:solidFill>
                <a:effectLst/>
                <a:latin typeface="Google Sans"/>
              </a:rPr>
              <a:t>entiment </a:t>
            </a:r>
            <a:r>
              <a:rPr lang="en-US" sz="2000" b="1" i="1" dirty="0">
                <a:solidFill>
                  <a:srgbClr val="001D35"/>
                </a:solidFill>
                <a:latin typeface="Google Sans"/>
              </a:rPr>
              <a:t>A</a:t>
            </a:r>
            <a:r>
              <a:rPr lang="en-US" sz="2000" b="1" i="1" dirty="0">
                <a:solidFill>
                  <a:srgbClr val="001D35"/>
                </a:solidFill>
                <a:effectLst/>
                <a:latin typeface="Google Sans"/>
              </a:rPr>
              <a:t>nalysis</a:t>
            </a:r>
            <a:r>
              <a:rPr lang="en-US" sz="2000" b="0" i="1" dirty="0">
                <a:solidFill>
                  <a:srgbClr val="001D35"/>
                </a:solidFill>
                <a:effectLst/>
                <a:latin typeface="Google Sans"/>
              </a:rPr>
              <a:t> </a:t>
            </a:r>
            <a:r>
              <a:rPr lang="en-US" sz="2000" b="0" i="0" dirty="0">
                <a:solidFill>
                  <a:srgbClr val="001D35"/>
                </a:solidFill>
                <a:effectLst/>
                <a:latin typeface="Google Sans"/>
              </a:rPr>
              <a:t>is </a:t>
            </a:r>
            <a:r>
              <a:rPr lang="en-US" sz="2000" dirty="0"/>
              <a:t>to determine the emotional tone or opinion expressed in text, classifying it as positive or negative.</a:t>
            </a: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model aims to accurately analyze and classify customer sentiments (positive or negative) by using </a:t>
            </a:r>
            <a:r>
              <a:rPr lang="en-US" sz="2000" b="1" dirty="0"/>
              <a:t>Machine Learning (ML) and Natural Language Processing (NLP) techniques</a:t>
            </a:r>
            <a:r>
              <a:rPr lang="en-US" sz="2000" dirty="0"/>
              <a:t>. </a:t>
            </a:r>
            <a:endParaRPr lang="en-US" sz="2000" dirty="0"/>
          </a:p>
          <a:p>
            <a:endParaRPr lang="en-IN" sz="2000" dirty="0"/>
          </a:p>
        </p:txBody>
      </p:sp>
      <p:sp>
        <p:nvSpPr>
          <p:cNvPr id="5" name="TextBox 4"/>
          <p:cNvSpPr txBox="1"/>
          <p:nvPr/>
        </p:nvSpPr>
        <p:spPr>
          <a:xfrm>
            <a:off x="8332839" y="6334780"/>
            <a:ext cx="3424330" cy="523220"/>
          </a:xfrm>
          <a:prstGeom prst="rect">
            <a:avLst/>
          </a:prstGeom>
          <a:noFill/>
        </p:spPr>
        <p:txBody>
          <a:bodyPr wrap="square" rtlCol="0">
            <a:spAutoFit/>
          </a:bodyPr>
          <a:lstStyle/>
          <a:p>
            <a:r>
              <a:rPr lang="en-US" sz="1000" dirty="0"/>
              <a:t>REFERENCE MODEL FOR SENTIMENT ANALYSIS USING AI</a:t>
            </a:r>
            <a:endParaRPr lang="en-US" sz="1000" dirty="0"/>
          </a:p>
          <a:p>
            <a:endParaRPr lang="en-IN" dirty="0"/>
          </a:p>
        </p:txBody>
      </p:sp>
      <p:pic>
        <p:nvPicPr>
          <p:cNvPr id="2" name="Picture 1"/>
          <p:cNvPicPr>
            <a:picLocks noChangeAspect="1"/>
          </p:cNvPicPr>
          <p:nvPr/>
        </p:nvPicPr>
        <p:blipFill>
          <a:blip r:embed="rId1">
            <a:alphaModFix amt="20000"/>
          </a:blip>
          <a:stretch>
            <a:fillRect/>
          </a:stretch>
        </p:blipFill>
        <p:spPr>
          <a:xfrm>
            <a:off x="3370863" y="1101604"/>
            <a:ext cx="5155304" cy="53932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466" y="878552"/>
            <a:ext cx="8307068" cy="2550448"/>
          </a:xfrm>
        </p:spPr>
        <p:txBody>
          <a:bodyPr vert="horz" lIns="91440" tIns="45720" rIns="91440" bIns="45720" rtlCol="0" anchor="t">
            <a:noAutofit/>
          </a:bodyPr>
          <a:lstStyle/>
          <a:p>
            <a:pPr algn="ctr"/>
            <a:r>
              <a:rPr lang="en-US" dirty="0">
                <a:solidFill>
                  <a:srgbClr val="000000"/>
                </a:solidFill>
              </a:rPr>
              <a:t>abstract</a:t>
            </a:r>
            <a:endParaRPr lang="en-US" dirty="0">
              <a:solidFill>
                <a:srgbClr val="000000"/>
              </a:solidFill>
            </a:endParaRPr>
          </a:p>
          <a:p>
            <a:endParaRPr lang="en-US" dirty="0"/>
          </a:p>
        </p:txBody>
      </p:sp>
      <p:sp>
        <p:nvSpPr>
          <p:cNvPr id="3" name="Subtitle 2"/>
          <p:cNvSpPr>
            <a:spLocks noGrp="1"/>
          </p:cNvSpPr>
          <p:nvPr>
            <p:ph type="subTitle" idx="1"/>
          </p:nvPr>
        </p:nvSpPr>
        <p:spPr>
          <a:xfrm>
            <a:off x="436880" y="1714165"/>
            <a:ext cx="11221719" cy="4010736"/>
          </a:xfrm>
        </p:spPr>
        <p:txBody>
          <a:bodyPr/>
          <a:lstStyle/>
          <a:p>
            <a:pPr marL="285750" indent="-285750">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addresses the problem of sentiment analysis or opinion mining in social media platforms like Facebook and Twitter, that is classifying the tweets or people opinions according to the sentiment expressed in them as: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Positive or Negative.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social media, the information is present in large amount and providing number of benefits such as knowledge about the latest technology and also updates of current situation in several fields.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000" dirty="0"/>
          </a:p>
          <a:p>
            <a:pPr marL="285750" indent="-285750">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using NLP for processing the data and Deep Learning algorithms and Machine Learning algorithms to build a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Footer Placeholder 3"/>
          <p:cNvSpPr>
            <a:spLocks noGrp="1"/>
          </p:cNvSpPr>
          <p:nvPr>
            <p:ph type="ftr" sz="quarter" idx="11"/>
          </p:nvPr>
        </p:nvSpPr>
        <p:spPr>
          <a:xfrm>
            <a:off x="8733395" y="6492875"/>
            <a:ext cx="3458605" cy="365125"/>
          </a:xfrm>
        </p:spPr>
        <p:txBody>
          <a:bodyPr/>
          <a:lstStyle/>
          <a:p>
            <a:r>
              <a:rPr lang="en-US" dirty="0"/>
              <a:t>Reference Model For Sentiment Analysis Using AI</a:t>
            </a:r>
            <a:endParaRPr lang="en-US" dirty="0"/>
          </a:p>
        </p:txBody>
      </p:sp>
      <p:pic>
        <p:nvPicPr>
          <p:cNvPr id="5" name="Picture 4"/>
          <p:cNvPicPr>
            <a:picLocks noChangeAspect="1"/>
          </p:cNvPicPr>
          <p:nvPr/>
        </p:nvPicPr>
        <p:blipFill>
          <a:blip r:embed="rId1">
            <a:alphaModFix amt="20000"/>
          </a:blip>
          <a:stretch>
            <a:fillRect/>
          </a:stretch>
        </p:blipFill>
        <p:spPr>
          <a:xfrm>
            <a:off x="3362531" y="1272461"/>
            <a:ext cx="4678225" cy="48941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634" y="635933"/>
            <a:ext cx="4462732" cy="1417719"/>
          </a:xfrm>
        </p:spPr>
        <p:txBody>
          <a:bodyPr/>
          <a:lstStyle/>
          <a:p>
            <a:pPr algn="ctr"/>
            <a:r>
              <a:rPr lang="en-US" b="1" dirty="0">
                <a:solidFill>
                  <a:srgbClr val="000000"/>
                </a:solidFill>
              </a:rPr>
              <a:t>requirements</a:t>
            </a:r>
            <a:endParaRPr lang="en-US" b="1" dirty="0">
              <a:solidFill>
                <a:srgbClr val="000000"/>
              </a:solidFill>
            </a:endParaRPr>
          </a:p>
          <a:p>
            <a:endParaRPr lang="en-US" dirty="0"/>
          </a:p>
        </p:txBody>
      </p:sp>
      <p:sp>
        <p:nvSpPr>
          <p:cNvPr id="3" name="Footer Placeholder 2"/>
          <p:cNvSpPr>
            <a:spLocks noGrp="1"/>
          </p:cNvSpPr>
          <p:nvPr>
            <p:ph type="ftr" sz="quarter" idx="17"/>
          </p:nvPr>
        </p:nvSpPr>
        <p:spPr>
          <a:xfrm>
            <a:off x="8733395" y="6492875"/>
            <a:ext cx="3458605" cy="365125"/>
          </a:xfrm>
        </p:spPr>
        <p:txBody>
          <a:bodyPr/>
          <a:lstStyle/>
          <a:p>
            <a:r>
              <a:rPr lang="en-US" dirty="0"/>
              <a:t>Reference Model For Sentiment Analysis Using AI</a:t>
            </a:r>
            <a:endParaRPr lang="en-US" dirty="0"/>
          </a:p>
        </p:txBody>
      </p:sp>
      <p:cxnSp>
        <p:nvCxnSpPr>
          <p:cNvPr id="7" name="Straight Connector 6"/>
          <p:cNvCxnSpPr/>
          <p:nvPr/>
        </p:nvCxnSpPr>
        <p:spPr>
          <a:xfrm>
            <a:off x="6095999" y="1828800"/>
            <a:ext cx="0" cy="3582649"/>
          </a:xfrm>
          <a:prstGeom prst="line">
            <a:avLst/>
          </a:prstGeom>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095999" y="1853597"/>
            <a:ext cx="5601309" cy="400110"/>
          </a:xfrm>
          <a:prstGeom prst="rect">
            <a:avLst/>
          </a:prstGeom>
          <a:noFill/>
        </p:spPr>
        <p:txBody>
          <a:bodyPr wrap="square" rtlCol="0">
            <a:spAutoFit/>
          </a:bodyPr>
          <a:lstStyle/>
          <a:p>
            <a:r>
              <a:rPr lang="en-US" b="1" dirty="0"/>
              <a:t>			</a:t>
            </a:r>
            <a:r>
              <a:rPr lang="en-US" sz="2000" b="1" dirty="0"/>
              <a:t>Hardware</a:t>
            </a:r>
            <a:endParaRPr lang="en-IN" sz="2000" b="1" dirty="0"/>
          </a:p>
        </p:txBody>
      </p:sp>
      <p:sp>
        <p:nvSpPr>
          <p:cNvPr id="12" name="TextBox 11"/>
          <p:cNvSpPr txBox="1"/>
          <p:nvPr/>
        </p:nvSpPr>
        <p:spPr>
          <a:xfrm>
            <a:off x="6675620" y="2377861"/>
            <a:ext cx="5311497" cy="1654107"/>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Processor	         : Intel(R) Core(TM)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Installed RAM	 : 8.00 GB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System type	 : 64-bit operating system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Edition		 : Windows 11 Pro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644577" y="2377861"/>
            <a:ext cx="5111646" cy="1211614"/>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 : Python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Technology                     : PyCharm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8" name="TextBox 17"/>
          <p:cNvSpPr txBox="1"/>
          <p:nvPr/>
        </p:nvSpPr>
        <p:spPr>
          <a:xfrm>
            <a:off x="854439" y="1828800"/>
            <a:ext cx="5241560" cy="400110"/>
          </a:xfrm>
          <a:prstGeom prst="rect">
            <a:avLst/>
          </a:prstGeom>
          <a:noFill/>
        </p:spPr>
        <p:txBody>
          <a:bodyPr wrap="square" rtlCol="0">
            <a:spAutoFit/>
          </a:bodyPr>
          <a:lstStyle/>
          <a:p>
            <a:r>
              <a:rPr lang="en-US" sz="2000" b="1" dirty="0"/>
              <a:t>			Software</a:t>
            </a:r>
            <a:endParaRPr lang="en-IN" sz="2000" b="1" dirty="0"/>
          </a:p>
        </p:txBody>
      </p:sp>
      <p:pic>
        <p:nvPicPr>
          <p:cNvPr id="4" name="Picture 3"/>
          <p:cNvPicPr>
            <a:picLocks noChangeAspect="1"/>
          </p:cNvPicPr>
          <p:nvPr/>
        </p:nvPicPr>
        <p:blipFill>
          <a:blip r:embed="rId1">
            <a:alphaModFix amt="20000"/>
          </a:blip>
          <a:stretch>
            <a:fillRect/>
          </a:stretch>
        </p:blipFill>
        <p:spPr>
          <a:xfrm>
            <a:off x="2935148" y="914634"/>
            <a:ext cx="4966461" cy="51956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1523999" y="675571"/>
            <a:ext cx="9144000" cy="2585720"/>
          </a:xfrm>
          <a:noFill/>
        </p:spPr>
        <p:txBody>
          <a:bodyPr vert="horz" lIns="91440" tIns="45720" rIns="91440" bIns="45720" rtlCol="0" anchor="t">
            <a:noAutofit/>
          </a:bodyPr>
          <a:lstStyle/>
          <a:p>
            <a:r>
              <a:rPr lang="en-US" sz="2400" b="1" dirty="0">
                <a:solidFill>
                  <a:srgbClr val="000000"/>
                </a:solidFill>
              </a:rPr>
              <a:t>Exist system</a:t>
            </a:r>
            <a:endParaRPr lang="en-US" sz="2400" b="1" dirty="0">
              <a:solidFill>
                <a:srgbClr val="000000"/>
              </a:solidFill>
            </a:endParaRPr>
          </a:p>
          <a:p>
            <a:endParaRPr lang="en-US" sz="4400" dirty="0"/>
          </a:p>
        </p:txBody>
      </p:sp>
      <p:sp>
        <p:nvSpPr>
          <p:cNvPr id="6" name="TextBox 5"/>
          <p:cNvSpPr txBox="1"/>
          <p:nvPr/>
        </p:nvSpPr>
        <p:spPr>
          <a:xfrm>
            <a:off x="617095" y="1379095"/>
            <a:ext cx="10957809" cy="5051126"/>
          </a:xfrm>
          <a:prstGeom prst="rect">
            <a:avLst/>
          </a:prstGeom>
          <a:noFill/>
        </p:spPr>
        <p:txBody>
          <a:bodyPr wrap="square" rtlCol="0">
            <a:spAutoFit/>
          </a:bodyPr>
          <a:lstStyle/>
          <a:p>
            <a:r>
              <a:rPr lang="en-US" dirty="0"/>
              <a:t>Existing approaches to Sentiment Analysis:</a:t>
            </a:r>
            <a:endParaRPr lang="en-US" dirty="0"/>
          </a:p>
          <a:p>
            <a:pPr marL="285750" indent="-285750">
              <a:buFont typeface="Arial" panose="020B0604020202020204" pitchFamily="34" charset="0"/>
              <a:buChar char="•"/>
            </a:pPr>
            <a:r>
              <a:rPr lang="en-US" dirty="0"/>
              <a:t>Knowledge-Based Techniques(</a:t>
            </a:r>
            <a:r>
              <a:rPr lang="en-IN" sz="1800" dirty="0">
                <a:effectLst/>
                <a:latin typeface="Times New Roman" panose="02020603050405020304" pitchFamily="18" charset="0"/>
                <a:ea typeface="Calibri" panose="020F0502020204030204" pitchFamily="34" charset="0"/>
              </a:rPr>
              <a:t>lexical-based approach</a:t>
            </a:r>
            <a:r>
              <a:rPr lang="en-US" dirty="0"/>
              <a:t>)</a:t>
            </a:r>
            <a:endParaRPr lang="en-US" dirty="0"/>
          </a:p>
          <a:p>
            <a:pPr marL="285750" indent="-285750">
              <a:buFont typeface="Arial" panose="020B0604020202020204" pitchFamily="34" charset="0"/>
              <a:buChar char="•"/>
            </a:pPr>
            <a:r>
              <a:rPr lang="en-US" dirty="0"/>
              <a:t>Statistical Methods</a:t>
            </a:r>
            <a:endParaRPr lang="en-US" dirty="0"/>
          </a:p>
          <a:p>
            <a:pPr marL="285750" indent="-285750">
              <a:buFont typeface="Arial" panose="020B0604020202020204" pitchFamily="34" charset="0"/>
              <a:buChar char="•"/>
            </a:pPr>
            <a:r>
              <a:rPr lang="en-US" dirty="0"/>
              <a:t>Hybrid Approach</a:t>
            </a:r>
            <a:endParaRPr lang="en-US" dirty="0"/>
          </a:p>
          <a:p>
            <a:pPr marL="285750" indent="-285750">
              <a:buFont typeface="Arial" panose="020B0604020202020204" pitchFamily="34" charset="0"/>
              <a:buChar char="•"/>
            </a:pPr>
            <a:endParaRPr lang="en-US" dirty="0"/>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Knowledge-based techniques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make use of pre-build model and lexicon sources containing polarity of sentiment words.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Lexicon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based approach suffers from poor recognition of sentiment.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Statistical methods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involve machine learning (SVM) and deep learning approaches, both approaches require Label data for polarity detection.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Hybrid approach</a:t>
            </a:r>
            <a:r>
              <a:rPr lang="en-IN" sz="1800" dirty="0">
                <a:effectLst/>
                <a:latin typeface="Times New Roman" panose="02020603050405020304" pitchFamily="18" charset="0"/>
                <a:ea typeface="Calibri" panose="020F0502020204030204" pitchFamily="34" charset="0"/>
              </a:rPr>
              <a:t> It is both statistical and knowledge-based methods for polarity detection. It inherits high accuracy from machine learning (statistical methods) and stability from the lexicon-based approach</a:t>
            </a:r>
            <a:endParaRPr lang="en-US" dirty="0"/>
          </a:p>
          <a:p>
            <a:endParaRPr lang="en-IN" dirty="0"/>
          </a:p>
        </p:txBody>
      </p:sp>
      <p:sp>
        <p:nvSpPr>
          <p:cNvPr id="7" name="TextBox 6"/>
          <p:cNvSpPr txBox="1"/>
          <p:nvPr/>
        </p:nvSpPr>
        <p:spPr>
          <a:xfrm>
            <a:off x="8905406" y="6430221"/>
            <a:ext cx="3911184" cy="407804"/>
          </a:xfrm>
          <a:prstGeom prst="rect">
            <a:avLst/>
          </a:prstGeom>
          <a:noFill/>
        </p:spPr>
        <p:txBody>
          <a:bodyPr wrap="square" rtlCol="0">
            <a:spAutoFit/>
          </a:bodyPr>
          <a:lstStyle/>
          <a:p>
            <a:r>
              <a:rPr lang="en-US" sz="1050" dirty="0"/>
              <a:t>Reference Model For Sentiment Analysis Using AI</a:t>
            </a:r>
            <a:endParaRPr lang="en-US" sz="1050" dirty="0"/>
          </a:p>
          <a:p>
            <a:endParaRPr lang="en-IN" sz="1000" dirty="0"/>
          </a:p>
        </p:txBody>
      </p:sp>
      <p:pic>
        <p:nvPicPr>
          <p:cNvPr id="2" name="Picture 1"/>
          <p:cNvPicPr>
            <a:picLocks noChangeAspect="1"/>
          </p:cNvPicPr>
          <p:nvPr/>
        </p:nvPicPr>
        <p:blipFill>
          <a:blip r:embed="rId1">
            <a:alphaModFix amt="20000"/>
          </a:blip>
          <a:stretch>
            <a:fillRect/>
          </a:stretch>
        </p:blipFill>
        <p:spPr>
          <a:xfrm>
            <a:off x="3571253" y="1259419"/>
            <a:ext cx="4886947" cy="51124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vert="horz" lIns="91440" tIns="45720" rIns="91440" bIns="45720" rtlCol="0" anchor="t">
            <a:normAutofit/>
          </a:bodyPr>
          <a:lstStyle/>
          <a:p>
            <a:pPr algn="ctr"/>
            <a:r>
              <a:rPr lang="en-US" sz="2400" b="1" dirty="0"/>
              <a:t>Proposed system </a:t>
            </a:r>
            <a:endParaRPr lang="en-US" sz="2400" b="1" dirty="0"/>
          </a:p>
        </p:txBody>
      </p:sp>
      <p:sp>
        <p:nvSpPr>
          <p:cNvPr id="3" name="Footer Placeholder 2"/>
          <p:cNvSpPr>
            <a:spLocks noGrp="1"/>
          </p:cNvSpPr>
          <p:nvPr>
            <p:ph type="ftr" sz="quarter" idx="11"/>
          </p:nvPr>
        </p:nvSpPr>
        <p:spPr>
          <a:xfrm>
            <a:off x="8625421" y="6492875"/>
            <a:ext cx="3566579" cy="365125"/>
          </a:xfrm>
        </p:spPr>
        <p:txBody>
          <a:bodyPr/>
          <a:lstStyle/>
          <a:p>
            <a:r>
              <a:rPr lang="en-US" dirty="0"/>
              <a:t>Reference Model For Sentiment Analysis Using AI</a:t>
            </a:r>
            <a:endParaRPr lang="en-US" dirty="0"/>
          </a:p>
        </p:txBody>
      </p:sp>
      <p:sp>
        <p:nvSpPr>
          <p:cNvPr id="4" name="TextBox 3"/>
          <p:cNvSpPr txBox="1"/>
          <p:nvPr/>
        </p:nvSpPr>
        <p:spPr>
          <a:xfrm>
            <a:off x="614597" y="1394085"/>
            <a:ext cx="10927829" cy="1530162"/>
          </a:xfrm>
          <a:prstGeom prst="rect">
            <a:avLst/>
          </a:prstGeom>
          <a:noFill/>
        </p:spPr>
        <p:txBody>
          <a:bodyPr wrap="square" rtlCol="0">
            <a:spAutoFit/>
          </a:bodyPr>
          <a:lstStyle/>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using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which defines a relation between user posted tweet and suggestions of people.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NLP defines a relation between user posted tweet and opinion and in additional suggestions of people.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NLP makes speech analysis easier and makes this project very accurate.</a:t>
            </a:r>
            <a:endParaRPr lang="en-IN" dirty="0"/>
          </a:p>
        </p:txBody>
      </p:sp>
      <p:pic>
        <p:nvPicPr>
          <p:cNvPr id="5122" name="Picture 2" descr="Sentiment Analysis Methods [2025]: Overview, Pros &amp; Cons"/>
          <p:cNvPicPr>
            <a:picLocks noChangeAspect="1" noChangeArrowheads="1"/>
          </p:cNvPicPr>
          <p:nvPr/>
        </p:nvPicPr>
        <p:blipFill rotWithShape="1">
          <a:blip r:embed="rId1">
            <a:extLst>
              <a:ext uri="{28A0092B-C50C-407E-A947-70E740481C1C}">
                <a14:useLocalDpi xmlns:a14="http://schemas.microsoft.com/office/drawing/2010/main" val="0"/>
              </a:ext>
            </a:extLst>
          </a:blip>
          <a:srcRect l="15144" t="28617" r="14405" b="30072"/>
          <a:stretch>
            <a:fillRect/>
          </a:stretch>
        </p:blipFill>
        <p:spPr bwMode="auto">
          <a:xfrm>
            <a:off x="1638165" y="3659734"/>
            <a:ext cx="8589364" cy="28331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alphaModFix amt="20000"/>
          </a:blip>
          <a:stretch>
            <a:fillRect/>
          </a:stretch>
        </p:blipFill>
        <p:spPr>
          <a:xfrm>
            <a:off x="3454586" y="477174"/>
            <a:ext cx="4678225" cy="48941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vert="horz" lIns="91440" tIns="45720" rIns="91440" bIns="45720" rtlCol="0" anchor="t">
            <a:normAutofit/>
          </a:bodyPr>
          <a:lstStyle/>
          <a:p>
            <a:pPr algn="ctr"/>
            <a:r>
              <a:rPr lang="en-US" dirty="0"/>
              <a:t>Functional requirements</a:t>
            </a:r>
            <a:endParaRPr lang="en-US" dirty="0"/>
          </a:p>
        </p:txBody>
      </p:sp>
      <p:sp>
        <p:nvSpPr>
          <p:cNvPr id="4" name="Footer Placeholder 3"/>
          <p:cNvSpPr>
            <a:spLocks noGrp="1"/>
          </p:cNvSpPr>
          <p:nvPr>
            <p:ph type="ftr" sz="quarter" idx="11"/>
          </p:nvPr>
        </p:nvSpPr>
        <p:spPr>
          <a:xfrm>
            <a:off x="8671399" y="6492875"/>
            <a:ext cx="3520601" cy="365125"/>
          </a:xfrm>
        </p:spPr>
        <p:txBody>
          <a:bodyPr/>
          <a:lstStyle/>
          <a:p>
            <a:r>
              <a:rPr lang="en-US"/>
              <a:t>Reference Model For Sentiment Analysis Using AI</a:t>
            </a:r>
            <a:endParaRPr lang="en-US" dirty="0"/>
          </a:p>
        </p:txBody>
      </p:sp>
      <p:sp>
        <p:nvSpPr>
          <p:cNvPr id="7" name="TextBox 6"/>
          <p:cNvSpPr txBox="1"/>
          <p:nvPr/>
        </p:nvSpPr>
        <p:spPr>
          <a:xfrm>
            <a:off x="255032" y="1535009"/>
            <a:ext cx="5942567" cy="4426853"/>
          </a:xfrm>
          <a:prstGeom prst="rect">
            <a:avLst/>
          </a:prstGeom>
          <a:noFill/>
        </p:spPr>
        <p:txBody>
          <a:bodyPr wrap="square" rtlCol="0">
            <a:spAutoFit/>
          </a:bodyPr>
          <a:lstStyle/>
          <a:p>
            <a:pPr>
              <a:lnSpc>
                <a:spcPct val="115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1" dirty="0"/>
              <a:t>Text Input:</a:t>
            </a:r>
            <a:r>
              <a:rPr lang="en-US" dirty="0"/>
              <a:t> The system should accept text input from various sources (opinions, reviews)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Sentiment Detection:</a:t>
            </a:r>
            <a:r>
              <a:rPr lang="en-US" dirty="0"/>
              <a:t> The system should detect the sentiment (positive, negative) of the input text.</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Emotion Identification:</a:t>
            </a:r>
            <a:r>
              <a:rPr lang="en-US" dirty="0"/>
              <a:t> The system should identify the emotions (happy, unhappy) expressed in the text.</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Aspect Extraction: </a:t>
            </a:r>
            <a:r>
              <a:rPr lang="en-US" dirty="0"/>
              <a:t>The system should extract the specific aspects or features of the entity being discussed.</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Opinion Mining: </a:t>
            </a:r>
            <a:r>
              <a:rPr lang="en-US" dirty="0"/>
              <a:t>The system should extract the opinions or sentiments expressed about the entity.</a:t>
            </a:r>
            <a:endParaRPr lang="en-IN" dirty="0"/>
          </a:p>
        </p:txBody>
      </p:sp>
      <p:pic>
        <p:nvPicPr>
          <p:cNvPr id="4098" name="Picture 2" descr="Difference between functional and non-functional requirements - Tpoint Tec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29555" y="2063616"/>
            <a:ext cx="5701455" cy="36466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alphaModFix amt="20000"/>
          </a:blip>
          <a:stretch>
            <a:fillRect/>
          </a:stretch>
        </p:blipFill>
        <p:spPr>
          <a:xfrm>
            <a:off x="3751807" y="816111"/>
            <a:ext cx="4678225" cy="4894143"/>
          </a:xfrm>
          <a:prstGeom prst="rect">
            <a:avLst/>
          </a:prstGeom>
        </p:spPr>
      </p:pic>
    </p:spTree>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DividendVTI</Template>
  <TotalTime>0</TotalTime>
  <Words>10514</Words>
  <Application>WPS Slides</Application>
  <PresentationFormat>Widescreen</PresentationFormat>
  <Paragraphs>308</Paragraphs>
  <Slides>25</Slides>
  <Notes>17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25</vt:i4>
      </vt:variant>
    </vt:vector>
  </HeadingPairs>
  <TitlesOfParts>
    <vt:vector size="39" baseType="lpstr">
      <vt:lpstr>Arial</vt:lpstr>
      <vt:lpstr>SimSun</vt:lpstr>
      <vt:lpstr>Wingdings</vt:lpstr>
      <vt:lpstr>Wingdings 2</vt:lpstr>
      <vt:lpstr>Calibri Light</vt:lpstr>
      <vt:lpstr>Gill Sans MT</vt:lpstr>
      <vt:lpstr>Times New Roman</vt:lpstr>
      <vt:lpstr>Google Sans</vt:lpstr>
      <vt:lpstr>Segoe Print</vt:lpstr>
      <vt:lpstr>Calibri</vt:lpstr>
      <vt:lpstr>Microsoft YaHei</vt:lpstr>
      <vt:lpstr>Arial Unicode MS</vt:lpstr>
      <vt:lpstr>DividendVTI</vt:lpstr>
      <vt:lpstr>Office Theme</vt:lpstr>
      <vt:lpstr>PowerPoint 演示文稿</vt:lpstr>
      <vt:lpstr>PowerPoint 演示文稿</vt:lpstr>
      <vt:lpstr>Overview</vt:lpstr>
      <vt:lpstr>Objective</vt:lpstr>
      <vt:lpstr>abstract</vt:lpstr>
      <vt:lpstr>requirements</vt:lpstr>
      <vt:lpstr>Exist system</vt:lpstr>
      <vt:lpstr>Proposed system </vt:lpstr>
      <vt:lpstr>Functional requirements</vt:lpstr>
      <vt:lpstr>Non-functional requirements</vt:lpstr>
      <vt:lpstr>Naive Bayes Algorithm</vt:lpstr>
      <vt:lpstr>Block Diagram</vt:lpstr>
      <vt:lpstr>Class Diagram</vt:lpstr>
      <vt:lpstr>Sequence Diagram</vt:lpstr>
      <vt:lpstr>Use Case Diagram</vt:lpstr>
      <vt:lpstr>Collaboration Diagram </vt:lpstr>
      <vt:lpstr>PowerPoint 演示文稿</vt:lpstr>
      <vt:lpstr>Data Flow Diagram</vt:lpstr>
      <vt:lpstr>Code</vt:lpstr>
      <vt:lpstr>PowerPoint 演示文稿</vt:lpstr>
      <vt:lpstr>PowerPoint 演示文稿</vt:lpstr>
      <vt:lpstr>Confusion Matrix</vt:lpstr>
      <vt:lpstr>Conclusion</vt:lpstr>
      <vt:lpstr>FUTURE SCOPE AND ENHANCEMENT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G.Durga Chenna Kesava Reddy</dc:creator>
  <cp:lastModifiedBy>Welcome</cp:lastModifiedBy>
  <cp:revision>543</cp:revision>
  <dcterms:created xsi:type="dcterms:W3CDTF">2024-12-23T07:11:00Z</dcterms:created>
  <dcterms:modified xsi:type="dcterms:W3CDTF">2025-04-11T09:26:25Z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9CAB25DC4929460A9BE8E16B20B7E17F_12</vt:lpwstr>
  </property>
  <property fmtid="{D5CDD505-2E9C-101B-9397-08002B2CF9AE}" pid="3" name="KSOProductBuildVer">
    <vt:lpwstr>1033-12.2.0.20782</vt:lpwstr>
  </property>
</Properties>
</file>