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7" r:id="rId11"/>
    <p:sldId id="269" r:id="rId12"/>
    <p:sldId id="270" r:id="rId13"/>
    <p:sldId id="271" r:id="rId14"/>
    <p:sldId id="272" r:id="rId15"/>
    <p:sldId id="275"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4" d="100"/>
          <a:sy n="84" d="100"/>
        </p:scale>
        <p:origin x="696" y="50"/>
      </p:cViewPr>
      <p:guideLst/>
    </p:cSldViewPr>
  </p:slideViewPr>
  <p:notesTextViewPr>
    <p:cViewPr>
      <p:scale>
        <a:sx n="1" d="1"/>
        <a:sy n="1" d="1"/>
      </p:scale>
      <p:origin x="0" y="0"/>
    </p:cViewPr>
  </p:notesTextViewPr>
  <p:sorterViewPr>
    <p:cViewPr>
      <p:scale>
        <a:sx n="100" d="100"/>
        <a:sy n="100" d="100"/>
      </p:scale>
      <p:origin x="0" y="-53"/>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rga katreddy" userId="760748bd74da8a51" providerId="LiveId" clId="{187E7FBD-4900-462F-8B07-8F1DAC334D9D}"/>
    <pc:docChg chg="undo custSel modSld">
      <pc:chgData name="durga katreddy" userId="760748bd74da8a51" providerId="LiveId" clId="{187E7FBD-4900-462F-8B07-8F1DAC334D9D}" dt="2023-11-30T14:58:05.388" v="3" actId="1076"/>
      <pc:docMkLst>
        <pc:docMk/>
      </pc:docMkLst>
      <pc:sldChg chg="modSp mod">
        <pc:chgData name="durga katreddy" userId="760748bd74da8a51" providerId="LiveId" clId="{187E7FBD-4900-462F-8B07-8F1DAC334D9D}" dt="2023-11-30T14:58:05.388" v="3" actId="1076"/>
        <pc:sldMkLst>
          <pc:docMk/>
          <pc:sldMk cId="1169183996" sldId="256"/>
        </pc:sldMkLst>
        <pc:picChg chg="mod">
          <ac:chgData name="durga katreddy" userId="760748bd74da8a51" providerId="LiveId" clId="{187E7FBD-4900-462F-8B07-8F1DAC334D9D}" dt="2023-11-30T14:58:05.388" v="3" actId="1076"/>
          <ac:picMkLst>
            <pc:docMk/>
            <pc:sldMk cId="1169183996" sldId="256"/>
            <ac:picMk id="14" creationId="{2B01D03A-82B4-8E5C-8369-3A15D7150C63}"/>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5.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7.svg"/></Relationships>
</file>

<file path=ppt/diagrams/_rels/data6.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3.png"/><Relationship Id="rId7" Type="http://schemas.openxmlformats.org/officeDocument/2006/relationships/image" Target="../media/image11.png"/><Relationship Id="rId12" Type="http://schemas.openxmlformats.org/officeDocument/2006/relationships/image" Target="../media/image50.sv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11" Type="http://schemas.openxmlformats.org/officeDocument/2006/relationships/image" Target="../media/image49.png"/><Relationship Id="rId5" Type="http://schemas.openxmlformats.org/officeDocument/2006/relationships/image" Target="../media/image45.png"/><Relationship Id="rId10" Type="http://schemas.openxmlformats.org/officeDocument/2006/relationships/image" Target="../media/image48.svg"/><Relationship Id="rId4" Type="http://schemas.openxmlformats.org/officeDocument/2006/relationships/image" Target="../media/image44.svg"/><Relationship Id="rId9"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7.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3.png"/><Relationship Id="rId7" Type="http://schemas.openxmlformats.org/officeDocument/2006/relationships/image" Target="../media/image11.png"/><Relationship Id="rId12" Type="http://schemas.openxmlformats.org/officeDocument/2006/relationships/image" Target="../media/image50.sv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11" Type="http://schemas.openxmlformats.org/officeDocument/2006/relationships/image" Target="../media/image49.png"/><Relationship Id="rId5" Type="http://schemas.openxmlformats.org/officeDocument/2006/relationships/image" Target="../media/image45.png"/><Relationship Id="rId10" Type="http://schemas.openxmlformats.org/officeDocument/2006/relationships/image" Target="../media/image48.svg"/><Relationship Id="rId4" Type="http://schemas.openxmlformats.org/officeDocument/2006/relationships/image" Target="../media/image44.svg"/><Relationship Id="rId9"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2AB7B3-5469-4131-BC3C-0145665D2DE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7C188E7-1365-4C19-9689-746B37779EBD}">
      <dgm:prSet/>
      <dgm:spPr/>
      <dgm:t>
        <a:bodyPr/>
        <a:lstStyle/>
        <a:p>
          <a:r>
            <a:rPr lang="en-US" b="0" i="0"/>
            <a:t>Today, we will explore the critical task of predicting the uninsured rate, a key indicator of healthcare accessibility and affordability.</a:t>
          </a:r>
          <a:endParaRPr lang="en-US"/>
        </a:p>
      </dgm:t>
    </dgm:pt>
    <dgm:pt modelId="{6F5E29BB-7C79-4C04-9195-7C1219509741}" type="parTrans" cxnId="{4A38929B-7164-4105-AB2C-D4972FAFC53E}">
      <dgm:prSet/>
      <dgm:spPr/>
      <dgm:t>
        <a:bodyPr/>
        <a:lstStyle/>
        <a:p>
          <a:endParaRPr lang="en-US"/>
        </a:p>
      </dgm:t>
    </dgm:pt>
    <dgm:pt modelId="{FC3986C0-F301-407B-920B-BB99B6047525}" type="sibTrans" cxnId="{4A38929B-7164-4105-AB2C-D4972FAFC53E}">
      <dgm:prSet/>
      <dgm:spPr/>
      <dgm:t>
        <a:bodyPr/>
        <a:lstStyle/>
        <a:p>
          <a:endParaRPr lang="en-US"/>
        </a:p>
      </dgm:t>
    </dgm:pt>
    <dgm:pt modelId="{121E8585-1142-40B8-9F13-3240BC495513}">
      <dgm:prSet/>
      <dgm:spPr/>
      <dgm:t>
        <a:bodyPr/>
        <a:lstStyle/>
        <a:p>
          <a:r>
            <a:rPr lang="en-US" b="0" i="0" dirty="0"/>
            <a:t>By analyzing a comprehensive set of variables, including year, FIPS codes, county and state information, demographic factors, and uninsured population data, we aim to develop a robust predictive model that can inform decision-making and drive positive change in healthcare policy.</a:t>
          </a:r>
          <a:endParaRPr lang="en-US" dirty="0"/>
        </a:p>
      </dgm:t>
    </dgm:pt>
    <dgm:pt modelId="{4C41A967-D615-4865-BD8E-BBD6B6A2ACA9}" type="parTrans" cxnId="{9A4A7D22-0AD3-4DB6-AE2F-FBA8772E05B5}">
      <dgm:prSet/>
      <dgm:spPr/>
      <dgm:t>
        <a:bodyPr/>
        <a:lstStyle/>
        <a:p>
          <a:endParaRPr lang="en-US"/>
        </a:p>
      </dgm:t>
    </dgm:pt>
    <dgm:pt modelId="{407E0866-7A72-4F9B-BA4D-A2887660F251}" type="sibTrans" cxnId="{9A4A7D22-0AD3-4DB6-AE2F-FBA8772E05B5}">
      <dgm:prSet/>
      <dgm:spPr/>
      <dgm:t>
        <a:bodyPr/>
        <a:lstStyle/>
        <a:p>
          <a:endParaRPr lang="en-US"/>
        </a:p>
      </dgm:t>
    </dgm:pt>
    <dgm:pt modelId="{0A829109-EC67-4232-8780-0FCD623F2EBB}" type="pres">
      <dgm:prSet presAssocID="{732AB7B3-5469-4131-BC3C-0145665D2DEB}" presName="root" presStyleCnt="0">
        <dgm:presLayoutVars>
          <dgm:dir/>
          <dgm:resizeHandles val="exact"/>
        </dgm:presLayoutVars>
      </dgm:prSet>
      <dgm:spPr/>
    </dgm:pt>
    <dgm:pt modelId="{C5381AF4-5AA2-431A-87E7-61C349F3D5B5}" type="pres">
      <dgm:prSet presAssocID="{87C188E7-1365-4C19-9689-746B37779EBD}" presName="compNode" presStyleCnt="0"/>
      <dgm:spPr/>
    </dgm:pt>
    <dgm:pt modelId="{CC1FED51-8531-46CC-AE53-59EF5BB02958}" type="pres">
      <dgm:prSet presAssocID="{87C188E7-1365-4C19-9689-746B37779EBD}" presName="bgRect" presStyleLbl="bgShp" presStyleIdx="0" presStyleCnt="2"/>
      <dgm:spPr/>
    </dgm:pt>
    <dgm:pt modelId="{0E96D8EC-D3AF-41BD-931F-3DF9DEB3CFA1}" type="pres">
      <dgm:prSet presAssocID="{87C188E7-1365-4C19-9689-746B37779EB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dical"/>
        </a:ext>
      </dgm:extLst>
    </dgm:pt>
    <dgm:pt modelId="{F8DB7402-F764-47BF-BF0B-59E46BBD7C41}" type="pres">
      <dgm:prSet presAssocID="{87C188E7-1365-4C19-9689-746B37779EBD}" presName="spaceRect" presStyleCnt="0"/>
      <dgm:spPr/>
    </dgm:pt>
    <dgm:pt modelId="{B151E252-63EA-4F83-B34C-8A688E526BE7}" type="pres">
      <dgm:prSet presAssocID="{87C188E7-1365-4C19-9689-746B37779EBD}" presName="parTx" presStyleLbl="revTx" presStyleIdx="0" presStyleCnt="2">
        <dgm:presLayoutVars>
          <dgm:chMax val="0"/>
          <dgm:chPref val="0"/>
        </dgm:presLayoutVars>
      </dgm:prSet>
      <dgm:spPr/>
    </dgm:pt>
    <dgm:pt modelId="{A36F0030-D418-41A3-BFEA-AAC9902783C6}" type="pres">
      <dgm:prSet presAssocID="{FC3986C0-F301-407B-920B-BB99B6047525}" presName="sibTrans" presStyleCnt="0"/>
      <dgm:spPr/>
    </dgm:pt>
    <dgm:pt modelId="{4178730F-6D47-4D69-A906-977B17D4A112}" type="pres">
      <dgm:prSet presAssocID="{121E8585-1142-40B8-9F13-3240BC495513}" presName="compNode" presStyleCnt="0"/>
      <dgm:spPr/>
    </dgm:pt>
    <dgm:pt modelId="{64C9BA11-2DA2-4AA5-825E-730D1E5E9314}" type="pres">
      <dgm:prSet presAssocID="{121E8585-1142-40B8-9F13-3240BC495513}" presName="bgRect" presStyleLbl="bgShp" presStyleIdx="1" presStyleCnt="2"/>
      <dgm:spPr/>
    </dgm:pt>
    <dgm:pt modelId="{119C7C79-BE13-4592-BA8F-CEFAC0E3735C}" type="pres">
      <dgm:prSet presAssocID="{121E8585-1142-40B8-9F13-3240BC49551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3BA7A453-084B-4743-9865-AFA9F0BF5E68}" type="pres">
      <dgm:prSet presAssocID="{121E8585-1142-40B8-9F13-3240BC495513}" presName="spaceRect" presStyleCnt="0"/>
      <dgm:spPr/>
    </dgm:pt>
    <dgm:pt modelId="{30C399EB-6DC4-4C75-87DF-1B52488C87FD}" type="pres">
      <dgm:prSet presAssocID="{121E8585-1142-40B8-9F13-3240BC495513}" presName="parTx" presStyleLbl="revTx" presStyleIdx="1" presStyleCnt="2">
        <dgm:presLayoutVars>
          <dgm:chMax val="0"/>
          <dgm:chPref val="0"/>
        </dgm:presLayoutVars>
      </dgm:prSet>
      <dgm:spPr/>
    </dgm:pt>
  </dgm:ptLst>
  <dgm:cxnLst>
    <dgm:cxn modelId="{3193AA1D-6AB1-466F-84B4-0BB9A48678CA}" type="presOf" srcId="{87C188E7-1365-4C19-9689-746B37779EBD}" destId="{B151E252-63EA-4F83-B34C-8A688E526BE7}" srcOrd="0" destOrd="0" presId="urn:microsoft.com/office/officeart/2018/2/layout/IconVerticalSolidList"/>
    <dgm:cxn modelId="{9A4A7D22-0AD3-4DB6-AE2F-FBA8772E05B5}" srcId="{732AB7B3-5469-4131-BC3C-0145665D2DEB}" destId="{121E8585-1142-40B8-9F13-3240BC495513}" srcOrd="1" destOrd="0" parTransId="{4C41A967-D615-4865-BD8E-BBD6B6A2ACA9}" sibTransId="{407E0866-7A72-4F9B-BA4D-A2887660F251}"/>
    <dgm:cxn modelId="{FB027B54-3A89-4573-84C9-58778CB6632E}" type="presOf" srcId="{732AB7B3-5469-4131-BC3C-0145665D2DEB}" destId="{0A829109-EC67-4232-8780-0FCD623F2EBB}" srcOrd="0" destOrd="0" presId="urn:microsoft.com/office/officeart/2018/2/layout/IconVerticalSolidList"/>
    <dgm:cxn modelId="{4A38929B-7164-4105-AB2C-D4972FAFC53E}" srcId="{732AB7B3-5469-4131-BC3C-0145665D2DEB}" destId="{87C188E7-1365-4C19-9689-746B37779EBD}" srcOrd="0" destOrd="0" parTransId="{6F5E29BB-7C79-4C04-9195-7C1219509741}" sibTransId="{FC3986C0-F301-407B-920B-BB99B6047525}"/>
    <dgm:cxn modelId="{EF42CC9E-9E2E-4594-A18F-CB09C1E10080}" type="presOf" srcId="{121E8585-1142-40B8-9F13-3240BC495513}" destId="{30C399EB-6DC4-4C75-87DF-1B52488C87FD}" srcOrd="0" destOrd="0" presId="urn:microsoft.com/office/officeart/2018/2/layout/IconVerticalSolidList"/>
    <dgm:cxn modelId="{1701D567-EB69-44EE-B531-3569ACE64C06}" type="presParOf" srcId="{0A829109-EC67-4232-8780-0FCD623F2EBB}" destId="{C5381AF4-5AA2-431A-87E7-61C349F3D5B5}" srcOrd="0" destOrd="0" presId="urn:microsoft.com/office/officeart/2018/2/layout/IconVerticalSolidList"/>
    <dgm:cxn modelId="{06B21E85-6E01-4ABF-9B1D-DDBB835875E0}" type="presParOf" srcId="{C5381AF4-5AA2-431A-87E7-61C349F3D5B5}" destId="{CC1FED51-8531-46CC-AE53-59EF5BB02958}" srcOrd="0" destOrd="0" presId="urn:microsoft.com/office/officeart/2018/2/layout/IconVerticalSolidList"/>
    <dgm:cxn modelId="{46B4AC10-D826-43A1-A5F7-A8341D7E7022}" type="presParOf" srcId="{C5381AF4-5AA2-431A-87E7-61C349F3D5B5}" destId="{0E96D8EC-D3AF-41BD-931F-3DF9DEB3CFA1}" srcOrd="1" destOrd="0" presId="urn:microsoft.com/office/officeart/2018/2/layout/IconVerticalSolidList"/>
    <dgm:cxn modelId="{F5D79D2B-6744-48F7-AE4A-C02FF7FF5A73}" type="presParOf" srcId="{C5381AF4-5AA2-431A-87E7-61C349F3D5B5}" destId="{F8DB7402-F764-47BF-BF0B-59E46BBD7C41}" srcOrd="2" destOrd="0" presId="urn:microsoft.com/office/officeart/2018/2/layout/IconVerticalSolidList"/>
    <dgm:cxn modelId="{DF9C527B-4D7D-491B-92C4-B135B27AFC13}" type="presParOf" srcId="{C5381AF4-5AA2-431A-87E7-61C349F3D5B5}" destId="{B151E252-63EA-4F83-B34C-8A688E526BE7}" srcOrd="3" destOrd="0" presId="urn:microsoft.com/office/officeart/2018/2/layout/IconVerticalSolidList"/>
    <dgm:cxn modelId="{7D63ABBD-A0E3-421E-A592-6C33E8BC3202}" type="presParOf" srcId="{0A829109-EC67-4232-8780-0FCD623F2EBB}" destId="{A36F0030-D418-41A3-BFEA-AAC9902783C6}" srcOrd="1" destOrd="0" presId="urn:microsoft.com/office/officeart/2018/2/layout/IconVerticalSolidList"/>
    <dgm:cxn modelId="{8471FC4A-B540-46D1-9ED8-2997DC7640EF}" type="presParOf" srcId="{0A829109-EC67-4232-8780-0FCD623F2EBB}" destId="{4178730F-6D47-4D69-A906-977B17D4A112}" srcOrd="2" destOrd="0" presId="urn:microsoft.com/office/officeart/2018/2/layout/IconVerticalSolidList"/>
    <dgm:cxn modelId="{2868A429-BC20-4AD7-8A91-2BD0E7C21E4E}" type="presParOf" srcId="{4178730F-6D47-4D69-A906-977B17D4A112}" destId="{64C9BA11-2DA2-4AA5-825E-730D1E5E9314}" srcOrd="0" destOrd="0" presId="urn:microsoft.com/office/officeart/2018/2/layout/IconVerticalSolidList"/>
    <dgm:cxn modelId="{183E8489-14C4-4922-A7E6-3DEF08D09BE9}" type="presParOf" srcId="{4178730F-6D47-4D69-A906-977B17D4A112}" destId="{119C7C79-BE13-4592-BA8F-CEFAC0E3735C}" srcOrd="1" destOrd="0" presId="urn:microsoft.com/office/officeart/2018/2/layout/IconVerticalSolidList"/>
    <dgm:cxn modelId="{AD2E2EA6-47BD-49BB-A046-E09B046AEFF5}" type="presParOf" srcId="{4178730F-6D47-4D69-A906-977B17D4A112}" destId="{3BA7A453-084B-4743-9865-AFA9F0BF5E68}" srcOrd="2" destOrd="0" presId="urn:microsoft.com/office/officeart/2018/2/layout/IconVerticalSolidList"/>
    <dgm:cxn modelId="{01FDD059-EC0B-4E73-8A24-97A8FC825F66}" type="presParOf" srcId="{4178730F-6D47-4D69-A906-977B17D4A112}" destId="{30C399EB-6DC4-4C75-87DF-1B52488C87F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5128EB-95CC-41CE-A1B2-34B713B22CF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8F73980-CD16-454F-8B2A-A093CED1F997}">
      <dgm:prSet/>
      <dgm:spPr/>
      <dgm:t>
        <a:bodyPr/>
        <a:lstStyle/>
        <a:p>
          <a:r>
            <a:rPr lang="en-US" b="0" i="0" dirty="0"/>
            <a:t>The problem at hand is to develop a robust predictive model that accurately forecasts the uninsured rate based on a comprehensive set of variables, including year, FIPS codes, county and state information, demographic factors, and uninsured population data.</a:t>
          </a:r>
          <a:endParaRPr lang="en-US" dirty="0"/>
        </a:p>
      </dgm:t>
    </dgm:pt>
    <dgm:pt modelId="{BB255100-C66B-4E48-90C0-AEA73137DB0F}" type="parTrans" cxnId="{191FCB76-01D9-4834-A5F5-C78C2D0BFC13}">
      <dgm:prSet/>
      <dgm:spPr/>
      <dgm:t>
        <a:bodyPr/>
        <a:lstStyle/>
        <a:p>
          <a:endParaRPr lang="en-US"/>
        </a:p>
      </dgm:t>
    </dgm:pt>
    <dgm:pt modelId="{6B9EB814-6AB7-4A7E-8F4E-2B89E7A2B161}" type="sibTrans" cxnId="{191FCB76-01D9-4834-A5F5-C78C2D0BFC13}">
      <dgm:prSet/>
      <dgm:spPr/>
      <dgm:t>
        <a:bodyPr/>
        <a:lstStyle/>
        <a:p>
          <a:endParaRPr lang="en-US"/>
        </a:p>
      </dgm:t>
    </dgm:pt>
    <dgm:pt modelId="{6EB6196D-A72F-465F-B9CC-7B628BAFCB94}">
      <dgm:prSet/>
      <dgm:spPr/>
      <dgm:t>
        <a:bodyPr/>
        <a:lstStyle/>
        <a:p>
          <a:r>
            <a:rPr lang="en-US" b="0" i="0"/>
            <a:t>The uninsured rate is a critical indicator of healthcare accessibility and affordability, and predicting it can inform decision-making, resource allocation, and targeted interventions to reduce the number of uninsured individuals and improve healthcare outcomes.</a:t>
          </a:r>
          <a:endParaRPr lang="en-US"/>
        </a:p>
      </dgm:t>
    </dgm:pt>
    <dgm:pt modelId="{3F785313-B4EA-4846-99D8-EAFEC531A619}" type="parTrans" cxnId="{694F9F87-4174-4F5E-AD16-ED853D1629F2}">
      <dgm:prSet/>
      <dgm:spPr/>
      <dgm:t>
        <a:bodyPr/>
        <a:lstStyle/>
        <a:p>
          <a:endParaRPr lang="en-US"/>
        </a:p>
      </dgm:t>
    </dgm:pt>
    <dgm:pt modelId="{6C53B982-B7B3-4269-8526-E359A6D57EDD}" type="sibTrans" cxnId="{694F9F87-4174-4F5E-AD16-ED853D1629F2}">
      <dgm:prSet/>
      <dgm:spPr/>
      <dgm:t>
        <a:bodyPr/>
        <a:lstStyle/>
        <a:p>
          <a:endParaRPr lang="en-US"/>
        </a:p>
      </dgm:t>
    </dgm:pt>
    <dgm:pt modelId="{E7D8C833-7FA3-47CF-8DDC-B8C836B9A1BE}">
      <dgm:prSet/>
      <dgm:spPr/>
      <dgm:t>
        <a:bodyPr/>
        <a:lstStyle/>
        <a:p>
          <a:r>
            <a:rPr lang="en-US" b="0" i="0" dirty="0"/>
            <a:t>The goal is to identify the key demographic, geographic, and factors influencing the uninsured rate and uncover insights and patterns within the data. </a:t>
          </a:r>
          <a:endParaRPr lang="en-US" dirty="0"/>
        </a:p>
      </dgm:t>
    </dgm:pt>
    <dgm:pt modelId="{19D156D1-5579-4099-9436-B7A8319C01A2}" type="parTrans" cxnId="{3AD1E95E-D236-4DD4-B424-82D89ACFFFCE}">
      <dgm:prSet/>
      <dgm:spPr/>
      <dgm:t>
        <a:bodyPr/>
        <a:lstStyle/>
        <a:p>
          <a:endParaRPr lang="en-US"/>
        </a:p>
      </dgm:t>
    </dgm:pt>
    <dgm:pt modelId="{C9AFDF0D-A65B-48D6-9134-CB58BA1F4AFA}" type="sibTrans" cxnId="{3AD1E95E-D236-4DD4-B424-82D89ACFFFCE}">
      <dgm:prSet/>
      <dgm:spPr/>
      <dgm:t>
        <a:bodyPr/>
        <a:lstStyle/>
        <a:p>
          <a:endParaRPr lang="en-US"/>
        </a:p>
      </dgm:t>
    </dgm:pt>
    <dgm:pt modelId="{1B44B615-EC89-4D4E-874F-0A28F5E0361C}">
      <dgm:prSet/>
      <dgm:spPr/>
      <dgm:t>
        <a:bodyPr/>
        <a:lstStyle/>
        <a:p>
          <a:r>
            <a:rPr lang="en-US" b="0" i="0" dirty="0"/>
            <a:t>By addressing this problem, we aim to contribute to the ongoing efforts in reducing the uninsured rate and promoting equitable healthcare access for all. The developed predictive model and derived insights will provide valuable guidance to policymakers, healthcare providers, and insurers in making informed decisions and implementing effective strategies to address healthcare disparities.</a:t>
          </a:r>
          <a:endParaRPr lang="en-US" dirty="0"/>
        </a:p>
      </dgm:t>
    </dgm:pt>
    <dgm:pt modelId="{1D73DA87-1265-4FBE-AABA-096E1E71BEE3}" type="parTrans" cxnId="{B7FDC0DB-6CF3-4D33-A01B-47476A19C7A7}">
      <dgm:prSet/>
      <dgm:spPr/>
      <dgm:t>
        <a:bodyPr/>
        <a:lstStyle/>
        <a:p>
          <a:endParaRPr lang="en-US"/>
        </a:p>
      </dgm:t>
    </dgm:pt>
    <dgm:pt modelId="{62C0D21C-D1FD-413D-BF1B-06C90761989B}" type="sibTrans" cxnId="{B7FDC0DB-6CF3-4D33-A01B-47476A19C7A7}">
      <dgm:prSet/>
      <dgm:spPr/>
      <dgm:t>
        <a:bodyPr/>
        <a:lstStyle/>
        <a:p>
          <a:endParaRPr lang="en-US"/>
        </a:p>
      </dgm:t>
    </dgm:pt>
    <dgm:pt modelId="{55F2690A-8004-4FCE-934E-9BDA31B80841}" type="pres">
      <dgm:prSet presAssocID="{B75128EB-95CC-41CE-A1B2-34B713B22CF6}" presName="linear" presStyleCnt="0">
        <dgm:presLayoutVars>
          <dgm:animLvl val="lvl"/>
          <dgm:resizeHandles val="exact"/>
        </dgm:presLayoutVars>
      </dgm:prSet>
      <dgm:spPr/>
    </dgm:pt>
    <dgm:pt modelId="{16F3ECB2-29EB-492A-B592-F5C3B862E753}" type="pres">
      <dgm:prSet presAssocID="{98F73980-CD16-454F-8B2A-A093CED1F997}" presName="parentText" presStyleLbl="node1" presStyleIdx="0" presStyleCnt="4" custLinFactNeighborX="1297" custLinFactNeighborY="-19893">
        <dgm:presLayoutVars>
          <dgm:chMax val="0"/>
          <dgm:bulletEnabled val="1"/>
        </dgm:presLayoutVars>
      </dgm:prSet>
      <dgm:spPr/>
    </dgm:pt>
    <dgm:pt modelId="{3B5C7ABE-4559-4BAF-912F-FDB03DF57609}" type="pres">
      <dgm:prSet presAssocID="{6B9EB814-6AB7-4A7E-8F4E-2B89E7A2B161}" presName="spacer" presStyleCnt="0"/>
      <dgm:spPr/>
    </dgm:pt>
    <dgm:pt modelId="{8C03025D-7F0E-4FFD-AFD2-D007397D010B}" type="pres">
      <dgm:prSet presAssocID="{6EB6196D-A72F-465F-B9CC-7B628BAFCB94}" presName="parentText" presStyleLbl="node1" presStyleIdx="1" presStyleCnt="4">
        <dgm:presLayoutVars>
          <dgm:chMax val="0"/>
          <dgm:bulletEnabled val="1"/>
        </dgm:presLayoutVars>
      </dgm:prSet>
      <dgm:spPr/>
    </dgm:pt>
    <dgm:pt modelId="{25E13A05-3292-4FBE-83CD-561F06B333C0}" type="pres">
      <dgm:prSet presAssocID="{6C53B982-B7B3-4269-8526-E359A6D57EDD}" presName="spacer" presStyleCnt="0"/>
      <dgm:spPr/>
    </dgm:pt>
    <dgm:pt modelId="{6579A7E9-A531-4FE8-819D-43623B885646}" type="pres">
      <dgm:prSet presAssocID="{E7D8C833-7FA3-47CF-8DDC-B8C836B9A1BE}" presName="parentText" presStyleLbl="node1" presStyleIdx="2" presStyleCnt="4">
        <dgm:presLayoutVars>
          <dgm:chMax val="0"/>
          <dgm:bulletEnabled val="1"/>
        </dgm:presLayoutVars>
      </dgm:prSet>
      <dgm:spPr/>
    </dgm:pt>
    <dgm:pt modelId="{73638411-8653-4731-8D4F-A1DFFA5C7E8F}" type="pres">
      <dgm:prSet presAssocID="{C9AFDF0D-A65B-48D6-9134-CB58BA1F4AFA}" presName="spacer" presStyleCnt="0"/>
      <dgm:spPr/>
    </dgm:pt>
    <dgm:pt modelId="{F64515B2-FF01-4F88-BDB4-E24283B0036E}" type="pres">
      <dgm:prSet presAssocID="{1B44B615-EC89-4D4E-874F-0A28F5E0361C}" presName="parentText" presStyleLbl="node1" presStyleIdx="3" presStyleCnt="4">
        <dgm:presLayoutVars>
          <dgm:chMax val="0"/>
          <dgm:bulletEnabled val="1"/>
        </dgm:presLayoutVars>
      </dgm:prSet>
      <dgm:spPr/>
    </dgm:pt>
  </dgm:ptLst>
  <dgm:cxnLst>
    <dgm:cxn modelId="{8971340F-1922-42CC-9568-F83D040D18F0}" type="presOf" srcId="{B75128EB-95CC-41CE-A1B2-34B713B22CF6}" destId="{55F2690A-8004-4FCE-934E-9BDA31B80841}" srcOrd="0" destOrd="0" presId="urn:microsoft.com/office/officeart/2005/8/layout/vList2"/>
    <dgm:cxn modelId="{73324F1E-CE61-4CA1-92BC-117AC58391BC}" type="presOf" srcId="{1B44B615-EC89-4D4E-874F-0A28F5E0361C}" destId="{F64515B2-FF01-4F88-BDB4-E24283B0036E}" srcOrd="0" destOrd="0" presId="urn:microsoft.com/office/officeart/2005/8/layout/vList2"/>
    <dgm:cxn modelId="{DC943A3B-CA45-4441-A732-D43E69C7019F}" type="presOf" srcId="{6EB6196D-A72F-465F-B9CC-7B628BAFCB94}" destId="{8C03025D-7F0E-4FFD-AFD2-D007397D010B}" srcOrd="0" destOrd="0" presId="urn:microsoft.com/office/officeart/2005/8/layout/vList2"/>
    <dgm:cxn modelId="{3AD1E95E-D236-4DD4-B424-82D89ACFFFCE}" srcId="{B75128EB-95CC-41CE-A1B2-34B713B22CF6}" destId="{E7D8C833-7FA3-47CF-8DDC-B8C836B9A1BE}" srcOrd="2" destOrd="0" parTransId="{19D156D1-5579-4099-9436-B7A8319C01A2}" sibTransId="{C9AFDF0D-A65B-48D6-9134-CB58BA1F4AFA}"/>
    <dgm:cxn modelId="{191FCB76-01D9-4834-A5F5-C78C2D0BFC13}" srcId="{B75128EB-95CC-41CE-A1B2-34B713B22CF6}" destId="{98F73980-CD16-454F-8B2A-A093CED1F997}" srcOrd="0" destOrd="0" parTransId="{BB255100-C66B-4E48-90C0-AEA73137DB0F}" sibTransId="{6B9EB814-6AB7-4A7E-8F4E-2B89E7A2B161}"/>
    <dgm:cxn modelId="{694F9F87-4174-4F5E-AD16-ED853D1629F2}" srcId="{B75128EB-95CC-41CE-A1B2-34B713B22CF6}" destId="{6EB6196D-A72F-465F-B9CC-7B628BAFCB94}" srcOrd="1" destOrd="0" parTransId="{3F785313-B4EA-4846-99D8-EAFEC531A619}" sibTransId="{6C53B982-B7B3-4269-8526-E359A6D57EDD}"/>
    <dgm:cxn modelId="{85DC848B-3883-41AA-BC3B-9DD5D2CC5E07}" type="presOf" srcId="{E7D8C833-7FA3-47CF-8DDC-B8C836B9A1BE}" destId="{6579A7E9-A531-4FE8-819D-43623B885646}" srcOrd="0" destOrd="0" presId="urn:microsoft.com/office/officeart/2005/8/layout/vList2"/>
    <dgm:cxn modelId="{FA2E87AE-3380-4767-B243-699AF1F29D3F}" type="presOf" srcId="{98F73980-CD16-454F-8B2A-A093CED1F997}" destId="{16F3ECB2-29EB-492A-B592-F5C3B862E753}" srcOrd="0" destOrd="0" presId="urn:microsoft.com/office/officeart/2005/8/layout/vList2"/>
    <dgm:cxn modelId="{B7FDC0DB-6CF3-4D33-A01B-47476A19C7A7}" srcId="{B75128EB-95CC-41CE-A1B2-34B713B22CF6}" destId="{1B44B615-EC89-4D4E-874F-0A28F5E0361C}" srcOrd="3" destOrd="0" parTransId="{1D73DA87-1265-4FBE-AABA-096E1E71BEE3}" sibTransId="{62C0D21C-D1FD-413D-BF1B-06C90761989B}"/>
    <dgm:cxn modelId="{6B77091F-D686-44DC-866F-D3F96DC1E122}" type="presParOf" srcId="{55F2690A-8004-4FCE-934E-9BDA31B80841}" destId="{16F3ECB2-29EB-492A-B592-F5C3B862E753}" srcOrd="0" destOrd="0" presId="urn:microsoft.com/office/officeart/2005/8/layout/vList2"/>
    <dgm:cxn modelId="{294AEFE9-9D39-4217-9321-48E1742A540C}" type="presParOf" srcId="{55F2690A-8004-4FCE-934E-9BDA31B80841}" destId="{3B5C7ABE-4559-4BAF-912F-FDB03DF57609}" srcOrd="1" destOrd="0" presId="urn:microsoft.com/office/officeart/2005/8/layout/vList2"/>
    <dgm:cxn modelId="{CBDD59B7-D2D4-4808-9EFE-9F53F0EA3A8C}" type="presParOf" srcId="{55F2690A-8004-4FCE-934E-9BDA31B80841}" destId="{8C03025D-7F0E-4FFD-AFD2-D007397D010B}" srcOrd="2" destOrd="0" presId="urn:microsoft.com/office/officeart/2005/8/layout/vList2"/>
    <dgm:cxn modelId="{CC259A41-A75A-4A69-BE1A-CC0934B60C2F}" type="presParOf" srcId="{55F2690A-8004-4FCE-934E-9BDA31B80841}" destId="{25E13A05-3292-4FBE-83CD-561F06B333C0}" srcOrd="3" destOrd="0" presId="urn:microsoft.com/office/officeart/2005/8/layout/vList2"/>
    <dgm:cxn modelId="{D1BB343C-756C-4E44-9EAB-0A13D6031881}" type="presParOf" srcId="{55F2690A-8004-4FCE-934E-9BDA31B80841}" destId="{6579A7E9-A531-4FE8-819D-43623B885646}" srcOrd="4" destOrd="0" presId="urn:microsoft.com/office/officeart/2005/8/layout/vList2"/>
    <dgm:cxn modelId="{F34DB94C-5FB0-411A-BCD6-59CD12897193}" type="presParOf" srcId="{55F2690A-8004-4FCE-934E-9BDA31B80841}" destId="{73638411-8653-4731-8D4F-A1DFFA5C7E8F}" srcOrd="5" destOrd="0" presId="urn:microsoft.com/office/officeart/2005/8/layout/vList2"/>
    <dgm:cxn modelId="{37AAC0E5-0B5E-4BFE-92C2-E6E914E5E894}" type="presParOf" srcId="{55F2690A-8004-4FCE-934E-9BDA31B80841}" destId="{F64515B2-FF01-4F88-BDB4-E24283B0036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83DA48-0721-47BB-B61A-DCAD2E59384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0A0180D-38D9-4E3D-98FA-3C429DC552E3}">
      <dgm:prSet/>
      <dgm:spPr/>
      <dgm:t>
        <a:bodyPr/>
        <a:lstStyle/>
        <a:p>
          <a:r>
            <a:rPr lang="en-US" b="0" i="0"/>
            <a:t>The uninsured rate is a vital metric that directly impacts individuals' access to healthcare services and influences the overall health of a population.</a:t>
          </a:r>
          <a:endParaRPr lang="en-US"/>
        </a:p>
      </dgm:t>
    </dgm:pt>
    <dgm:pt modelId="{E021F436-AED7-4EC2-AF76-751165301FF9}" type="parTrans" cxnId="{0B383EAA-DFF8-471C-B13E-40AF046F7413}">
      <dgm:prSet/>
      <dgm:spPr/>
      <dgm:t>
        <a:bodyPr/>
        <a:lstStyle/>
        <a:p>
          <a:endParaRPr lang="en-US"/>
        </a:p>
      </dgm:t>
    </dgm:pt>
    <dgm:pt modelId="{B1ACEC91-431E-4709-AAF2-297038B67CF2}" type="sibTrans" cxnId="{0B383EAA-DFF8-471C-B13E-40AF046F7413}">
      <dgm:prSet/>
      <dgm:spPr/>
      <dgm:t>
        <a:bodyPr/>
        <a:lstStyle/>
        <a:p>
          <a:endParaRPr lang="en-US"/>
        </a:p>
      </dgm:t>
    </dgm:pt>
    <dgm:pt modelId="{54639686-7EC6-44ED-B1D8-5C26AA590650}">
      <dgm:prSet/>
      <dgm:spPr/>
      <dgm:t>
        <a:bodyPr/>
        <a:lstStyle/>
        <a:p>
          <a:r>
            <a:rPr lang="en-US" b="0" i="0"/>
            <a:t>Predicting the uninsured rate allows us to proactively allocate resources, identify at-risk populations, and design targeted interventions to reduce the number of uninsured individuals and improve healthcare outcomes.</a:t>
          </a:r>
          <a:endParaRPr lang="en-US"/>
        </a:p>
      </dgm:t>
    </dgm:pt>
    <dgm:pt modelId="{62D8E492-8696-4AA1-86DC-632E64C11B0B}" type="parTrans" cxnId="{5B80ABF0-288C-4F07-A516-BCBBA0D214CD}">
      <dgm:prSet/>
      <dgm:spPr/>
      <dgm:t>
        <a:bodyPr/>
        <a:lstStyle/>
        <a:p>
          <a:endParaRPr lang="en-US"/>
        </a:p>
      </dgm:t>
    </dgm:pt>
    <dgm:pt modelId="{79DCF5C1-CD12-4107-8C3D-98F4C84278EC}" type="sibTrans" cxnId="{5B80ABF0-288C-4F07-A516-BCBBA0D214CD}">
      <dgm:prSet/>
      <dgm:spPr/>
      <dgm:t>
        <a:bodyPr/>
        <a:lstStyle/>
        <a:p>
          <a:endParaRPr lang="en-US"/>
        </a:p>
      </dgm:t>
    </dgm:pt>
    <dgm:pt modelId="{5B867140-7F5A-4C2A-ACCC-FE65CBF5A4C9}">
      <dgm:prSet/>
      <dgm:spPr/>
      <dgm:t>
        <a:bodyPr/>
        <a:lstStyle/>
        <a:p>
          <a:r>
            <a:rPr lang="en-US" b="0" i="0"/>
            <a:t>Through our comprehensive analysis, we endeavor to provide insights that empower policymakers, healthcare providers, and insurers to make informed decisions and address healthcare disparities</a:t>
          </a:r>
          <a:endParaRPr lang="en-US"/>
        </a:p>
      </dgm:t>
    </dgm:pt>
    <dgm:pt modelId="{56C57FF0-2854-449F-90A9-03F708151C2B}" type="parTrans" cxnId="{904C3F66-7CDA-431A-A470-A598B58FA5D5}">
      <dgm:prSet/>
      <dgm:spPr/>
      <dgm:t>
        <a:bodyPr/>
        <a:lstStyle/>
        <a:p>
          <a:endParaRPr lang="en-US"/>
        </a:p>
      </dgm:t>
    </dgm:pt>
    <dgm:pt modelId="{2D28A8EF-4411-44B8-9D70-89686AF449F8}" type="sibTrans" cxnId="{904C3F66-7CDA-431A-A470-A598B58FA5D5}">
      <dgm:prSet/>
      <dgm:spPr/>
      <dgm:t>
        <a:bodyPr/>
        <a:lstStyle/>
        <a:p>
          <a:endParaRPr lang="en-US"/>
        </a:p>
      </dgm:t>
    </dgm:pt>
    <dgm:pt modelId="{E8BA7668-6B91-45BA-BFE7-2DEB4C6AA5E5}" type="pres">
      <dgm:prSet presAssocID="{BC83DA48-0721-47BB-B61A-DCAD2E59384A}" presName="root" presStyleCnt="0">
        <dgm:presLayoutVars>
          <dgm:dir/>
          <dgm:resizeHandles val="exact"/>
        </dgm:presLayoutVars>
      </dgm:prSet>
      <dgm:spPr/>
    </dgm:pt>
    <dgm:pt modelId="{4780F93C-8672-4921-AD0E-12F157A3E60D}" type="pres">
      <dgm:prSet presAssocID="{00A0180D-38D9-4E3D-98FA-3C429DC552E3}" presName="compNode" presStyleCnt="0"/>
      <dgm:spPr/>
    </dgm:pt>
    <dgm:pt modelId="{FB4789F4-17CC-4C7F-96BB-53CB7EB36D00}" type="pres">
      <dgm:prSet presAssocID="{00A0180D-38D9-4E3D-98FA-3C429DC552E3}" presName="bgRect" presStyleLbl="bgShp" presStyleIdx="0" presStyleCnt="3"/>
      <dgm:spPr/>
    </dgm:pt>
    <dgm:pt modelId="{40910A24-23EA-4F7C-B6F4-CD5205707E5D}" type="pres">
      <dgm:prSet presAssocID="{00A0180D-38D9-4E3D-98FA-3C429DC552E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BFA5DF07-C7CA-4E24-8C8D-7718230E6CEC}" type="pres">
      <dgm:prSet presAssocID="{00A0180D-38D9-4E3D-98FA-3C429DC552E3}" presName="spaceRect" presStyleCnt="0"/>
      <dgm:spPr/>
    </dgm:pt>
    <dgm:pt modelId="{AF67B499-5BB3-4CA1-A04E-DBBD33C18C9B}" type="pres">
      <dgm:prSet presAssocID="{00A0180D-38D9-4E3D-98FA-3C429DC552E3}" presName="parTx" presStyleLbl="revTx" presStyleIdx="0" presStyleCnt="3">
        <dgm:presLayoutVars>
          <dgm:chMax val="0"/>
          <dgm:chPref val="0"/>
        </dgm:presLayoutVars>
      </dgm:prSet>
      <dgm:spPr/>
    </dgm:pt>
    <dgm:pt modelId="{4A2B7DDB-F0F5-497C-8D30-914B20615FA0}" type="pres">
      <dgm:prSet presAssocID="{B1ACEC91-431E-4709-AAF2-297038B67CF2}" presName="sibTrans" presStyleCnt="0"/>
      <dgm:spPr/>
    </dgm:pt>
    <dgm:pt modelId="{8B5FF4A6-41B1-438D-85BC-EFA5D8ADB833}" type="pres">
      <dgm:prSet presAssocID="{54639686-7EC6-44ED-B1D8-5C26AA590650}" presName="compNode" presStyleCnt="0"/>
      <dgm:spPr/>
    </dgm:pt>
    <dgm:pt modelId="{4982373F-6F7F-49A9-BD44-EE6BF33F13A5}" type="pres">
      <dgm:prSet presAssocID="{54639686-7EC6-44ED-B1D8-5C26AA590650}" presName="bgRect" presStyleLbl="bgShp" presStyleIdx="1" presStyleCnt="3"/>
      <dgm:spPr/>
    </dgm:pt>
    <dgm:pt modelId="{24CBCCD0-9991-49F9-B953-7D2D22D85280}" type="pres">
      <dgm:prSet presAssocID="{54639686-7EC6-44ED-B1D8-5C26AA5906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spital"/>
        </a:ext>
      </dgm:extLst>
    </dgm:pt>
    <dgm:pt modelId="{0ACD325A-504F-4AA7-910B-52836C1847D4}" type="pres">
      <dgm:prSet presAssocID="{54639686-7EC6-44ED-B1D8-5C26AA590650}" presName="spaceRect" presStyleCnt="0"/>
      <dgm:spPr/>
    </dgm:pt>
    <dgm:pt modelId="{3E56FB75-ABD6-463B-8556-DA9991C65BE5}" type="pres">
      <dgm:prSet presAssocID="{54639686-7EC6-44ED-B1D8-5C26AA590650}" presName="parTx" presStyleLbl="revTx" presStyleIdx="1" presStyleCnt="3">
        <dgm:presLayoutVars>
          <dgm:chMax val="0"/>
          <dgm:chPref val="0"/>
        </dgm:presLayoutVars>
      </dgm:prSet>
      <dgm:spPr/>
    </dgm:pt>
    <dgm:pt modelId="{270CAE2A-465C-4314-B5CD-2EEF2573ECBC}" type="pres">
      <dgm:prSet presAssocID="{79DCF5C1-CD12-4107-8C3D-98F4C84278EC}" presName="sibTrans" presStyleCnt="0"/>
      <dgm:spPr/>
    </dgm:pt>
    <dgm:pt modelId="{30B0EE94-7F37-4207-B9E9-BE92EC147252}" type="pres">
      <dgm:prSet presAssocID="{5B867140-7F5A-4C2A-ACCC-FE65CBF5A4C9}" presName="compNode" presStyleCnt="0"/>
      <dgm:spPr/>
    </dgm:pt>
    <dgm:pt modelId="{0A438E9B-1F30-4FE3-A0AA-6F98D13C503D}" type="pres">
      <dgm:prSet presAssocID="{5B867140-7F5A-4C2A-ACCC-FE65CBF5A4C9}" presName="bgRect" presStyleLbl="bgShp" presStyleIdx="2" presStyleCnt="3"/>
      <dgm:spPr/>
    </dgm:pt>
    <dgm:pt modelId="{2192C1C0-D827-4B67-BD89-6DA14203D6ED}" type="pres">
      <dgm:prSet presAssocID="{5B867140-7F5A-4C2A-ACCC-FE65CBF5A4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0CD7B650-E791-4849-9BA1-7AEE2B28E6FC}" type="pres">
      <dgm:prSet presAssocID="{5B867140-7F5A-4C2A-ACCC-FE65CBF5A4C9}" presName="spaceRect" presStyleCnt="0"/>
      <dgm:spPr/>
    </dgm:pt>
    <dgm:pt modelId="{8E52EDC0-3D99-4D0D-BC9C-84AAF0554FA9}" type="pres">
      <dgm:prSet presAssocID="{5B867140-7F5A-4C2A-ACCC-FE65CBF5A4C9}" presName="parTx" presStyleLbl="revTx" presStyleIdx="2" presStyleCnt="3">
        <dgm:presLayoutVars>
          <dgm:chMax val="0"/>
          <dgm:chPref val="0"/>
        </dgm:presLayoutVars>
      </dgm:prSet>
      <dgm:spPr/>
    </dgm:pt>
  </dgm:ptLst>
  <dgm:cxnLst>
    <dgm:cxn modelId="{5F458202-D311-4401-88BD-8D49B1E01885}" type="presOf" srcId="{00A0180D-38D9-4E3D-98FA-3C429DC552E3}" destId="{AF67B499-5BB3-4CA1-A04E-DBBD33C18C9B}" srcOrd="0" destOrd="0" presId="urn:microsoft.com/office/officeart/2018/2/layout/IconVerticalSolidList"/>
    <dgm:cxn modelId="{AAE5DE04-9A78-4BCB-A934-8A4650FDCAC3}" type="presOf" srcId="{54639686-7EC6-44ED-B1D8-5C26AA590650}" destId="{3E56FB75-ABD6-463B-8556-DA9991C65BE5}" srcOrd="0" destOrd="0" presId="urn:microsoft.com/office/officeart/2018/2/layout/IconVerticalSolidList"/>
    <dgm:cxn modelId="{D4A1A91E-02E7-406B-B52D-66DC544F8C1E}" type="presOf" srcId="{BC83DA48-0721-47BB-B61A-DCAD2E59384A}" destId="{E8BA7668-6B91-45BA-BFE7-2DEB4C6AA5E5}" srcOrd="0" destOrd="0" presId="urn:microsoft.com/office/officeart/2018/2/layout/IconVerticalSolidList"/>
    <dgm:cxn modelId="{904C3F66-7CDA-431A-A470-A598B58FA5D5}" srcId="{BC83DA48-0721-47BB-B61A-DCAD2E59384A}" destId="{5B867140-7F5A-4C2A-ACCC-FE65CBF5A4C9}" srcOrd="2" destOrd="0" parTransId="{56C57FF0-2854-449F-90A9-03F708151C2B}" sibTransId="{2D28A8EF-4411-44B8-9D70-89686AF449F8}"/>
    <dgm:cxn modelId="{0B383EAA-DFF8-471C-B13E-40AF046F7413}" srcId="{BC83DA48-0721-47BB-B61A-DCAD2E59384A}" destId="{00A0180D-38D9-4E3D-98FA-3C429DC552E3}" srcOrd="0" destOrd="0" parTransId="{E021F436-AED7-4EC2-AF76-751165301FF9}" sibTransId="{B1ACEC91-431E-4709-AAF2-297038B67CF2}"/>
    <dgm:cxn modelId="{CB90A7AD-55B1-49FE-8EAD-E3DD5678D1A2}" type="presOf" srcId="{5B867140-7F5A-4C2A-ACCC-FE65CBF5A4C9}" destId="{8E52EDC0-3D99-4D0D-BC9C-84AAF0554FA9}" srcOrd="0" destOrd="0" presId="urn:microsoft.com/office/officeart/2018/2/layout/IconVerticalSolidList"/>
    <dgm:cxn modelId="{5B80ABF0-288C-4F07-A516-BCBBA0D214CD}" srcId="{BC83DA48-0721-47BB-B61A-DCAD2E59384A}" destId="{54639686-7EC6-44ED-B1D8-5C26AA590650}" srcOrd="1" destOrd="0" parTransId="{62D8E492-8696-4AA1-86DC-632E64C11B0B}" sibTransId="{79DCF5C1-CD12-4107-8C3D-98F4C84278EC}"/>
    <dgm:cxn modelId="{29A7B551-5789-4632-859B-2AD9622C4E25}" type="presParOf" srcId="{E8BA7668-6B91-45BA-BFE7-2DEB4C6AA5E5}" destId="{4780F93C-8672-4921-AD0E-12F157A3E60D}" srcOrd="0" destOrd="0" presId="urn:microsoft.com/office/officeart/2018/2/layout/IconVerticalSolidList"/>
    <dgm:cxn modelId="{A52B9CFE-97CF-489B-8117-EB0520B76623}" type="presParOf" srcId="{4780F93C-8672-4921-AD0E-12F157A3E60D}" destId="{FB4789F4-17CC-4C7F-96BB-53CB7EB36D00}" srcOrd="0" destOrd="0" presId="urn:microsoft.com/office/officeart/2018/2/layout/IconVerticalSolidList"/>
    <dgm:cxn modelId="{3FCC12FE-4A0A-4714-BA6C-FAA019A62752}" type="presParOf" srcId="{4780F93C-8672-4921-AD0E-12F157A3E60D}" destId="{40910A24-23EA-4F7C-B6F4-CD5205707E5D}" srcOrd="1" destOrd="0" presId="urn:microsoft.com/office/officeart/2018/2/layout/IconVerticalSolidList"/>
    <dgm:cxn modelId="{8D49288E-45E0-4421-8CB3-1B2C58C92308}" type="presParOf" srcId="{4780F93C-8672-4921-AD0E-12F157A3E60D}" destId="{BFA5DF07-C7CA-4E24-8C8D-7718230E6CEC}" srcOrd="2" destOrd="0" presId="urn:microsoft.com/office/officeart/2018/2/layout/IconVerticalSolidList"/>
    <dgm:cxn modelId="{5D2EF469-EE72-4A47-BEC1-F011BB73979D}" type="presParOf" srcId="{4780F93C-8672-4921-AD0E-12F157A3E60D}" destId="{AF67B499-5BB3-4CA1-A04E-DBBD33C18C9B}" srcOrd="3" destOrd="0" presId="urn:microsoft.com/office/officeart/2018/2/layout/IconVerticalSolidList"/>
    <dgm:cxn modelId="{FBC63035-A4B9-4737-8277-8CC7E5B1E41F}" type="presParOf" srcId="{E8BA7668-6B91-45BA-BFE7-2DEB4C6AA5E5}" destId="{4A2B7DDB-F0F5-497C-8D30-914B20615FA0}" srcOrd="1" destOrd="0" presId="urn:microsoft.com/office/officeart/2018/2/layout/IconVerticalSolidList"/>
    <dgm:cxn modelId="{8EECE12E-D0C8-495F-8A64-8EBE5A3EFF60}" type="presParOf" srcId="{E8BA7668-6B91-45BA-BFE7-2DEB4C6AA5E5}" destId="{8B5FF4A6-41B1-438D-85BC-EFA5D8ADB833}" srcOrd="2" destOrd="0" presId="urn:microsoft.com/office/officeart/2018/2/layout/IconVerticalSolidList"/>
    <dgm:cxn modelId="{6CC9F338-E1A2-4FAF-9906-F97C600A2AD0}" type="presParOf" srcId="{8B5FF4A6-41B1-438D-85BC-EFA5D8ADB833}" destId="{4982373F-6F7F-49A9-BD44-EE6BF33F13A5}" srcOrd="0" destOrd="0" presId="urn:microsoft.com/office/officeart/2018/2/layout/IconVerticalSolidList"/>
    <dgm:cxn modelId="{F01798A9-93DF-4053-94E5-0C39E39FA3DD}" type="presParOf" srcId="{8B5FF4A6-41B1-438D-85BC-EFA5D8ADB833}" destId="{24CBCCD0-9991-49F9-B953-7D2D22D85280}" srcOrd="1" destOrd="0" presId="urn:microsoft.com/office/officeart/2018/2/layout/IconVerticalSolidList"/>
    <dgm:cxn modelId="{64BE1A89-89E6-4F9C-8E8A-D20367F2ACD5}" type="presParOf" srcId="{8B5FF4A6-41B1-438D-85BC-EFA5D8ADB833}" destId="{0ACD325A-504F-4AA7-910B-52836C1847D4}" srcOrd="2" destOrd="0" presId="urn:microsoft.com/office/officeart/2018/2/layout/IconVerticalSolidList"/>
    <dgm:cxn modelId="{7E3C130F-1A40-443D-BDC1-F38764022CF4}" type="presParOf" srcId="{8B5FF4A6-41B1-438D-85BC-EFA5D8ADB833}" destId="{3E56FB75-ABD6-463B-8556-DA9991C65BE5}" srcOrd="3" destOrd="0" presId="urn:microsoft.com/office/officeart/2018/2/layout/IconVerticalSolidList"/>
    <dgm:cxn modelId="{AC0881F6-2F32-49BC-85C8-EE1B86D5F2F9}" type="presParOf" srcId="{E8BA7668-6B91-45BA-BFE7-2DEB4C6AA5E5}" destId="{270CAE2A-465C-4314-B5CD-2EEF2573ECBC}" srcOrd="3" destOrd="0" presId="urn:microsoft.com/office/officeart/2018/2/layout/IconVerticalSolidList"/>
    <dgm:cxn modelId="{45A8F61B-D7A1-4A66-88CC-BE1C7CCE67DD}" type="presParOf" srcId="{E8BA7668-6B91-45BA-BFE7-2DEB4C6AA5E5}" destId="{30B0EE94-7F37-4207-B9E9-BE92EC147252}" srcOrd="4" destOrd="0" presId="urn:microsoft.com/office/officeart/2018/2/layout/IconVerticalSolidList"/>
    <dgm:cxn modelId="{585321B1-3B86-4BF8-9F4E-4DA3F30DE8A4}" type="presParOf" srcId="{30B0EE94-7F37-4207-B9E9-BE92EC147252}" destId="{0A438E9B-1F30-4FE3-A0AA-6F98D13C503D}" srcOrd="0" destOrd="0" presId="urn:microsoft.com/office/officeart/2018/2/layout/IconVerticalSolidList"/>
    <dgm:cxn modelId="{D5CD146E-ED02-4F61-81D9-5F8C6DDDCFCA}" type="presParOf" srcId="{30B0EE94-7F37-4207-B9E9-BE92EC147252}" destId="{2192C1C0-D827-4B67-BD89-6DA14203D6ED}" srcOrd="1" destOrd="0" presId="urn:microsoft.com/office/officeart/2018/2/layout/IconVerticalSolidList"/>
    <dgm:cxn modelId="{0808EB94-B7B7-4C79-872E-23967D1C27C2}" type="presParOf" srcId="{30B0EE94-7F37-4207-B9E9-BE92EC147252}" destId="{0CD7B650-E791-4849-9BA1-7AEE2B28E6FC}" srcOrd="2" destOrd="0" presId="urn:microsoft.com/office/officeart/2018/2/layout/IconVerticalSolidList"/>
    <dgm:cxn modelId="{984770CB-2393-4B41-9EA1-FCD1E6D3D6E5}" type="presParOf" srcId="{30B0EE94-7F37-4207-B9E9-BE92EC147252}" destId="{8E52EDC0-3D99-4D0D-BC9C-84AAF0554FA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79E864-E28C-4F26-8F10-8DFC689FE725}" type="doc">
      <dgm:prSet loTypeId="urn:microsoft.com/office/officeart/2005/8/layout/process4" loCatId="process" qsTypeId="urn:microsoft.com/office/officeart/2005/8/quickstyle/simple2" qsCatId="simple" csTypeId="urn:microsoft.com/office/officeart/2005/8/colors/colorful1" csCatId="colorful" phldr="1"/>
      <dgm:spPr/>
      <dgm:t>
        <a:bodyPr/>
        <a:lstStyle/>
        <a:p>
          <a:endParaRPr lang="en-US"/>
        </a:p>
      </dgm:t>
    </dgm:pt>
    <dgm:pt modelId="{D38ABC9C-9911-48D8-B59D-3E8CE25C7AC4}">
      <dgm:prSet custT="1"/>
      <dgm:spPr/>
      <dgm:t>
        <a:bodyPr/>
        <a:lstStyle/>
        <a:p>
          <a:pPr>
            <a:defRPr b="1"/>
          </a:pPr>
          <a:r>
            <a:rPr lang="en-US" sz="2400" dirty="0"/>
            <a:t>Features:</a:t>
          </a:r>
        </a:p>
      </dgm:t>
    </dgm:pt>
    <dgm:pt modelId="{395D560F-3B39-4C2F-909F-F32DB6793600}" type="parTrans" cxnId="{ED6C9089-17BD-40D0-9751-FD2A156DAD91}">
      <dgm:prSet/>
      <dgm:spPr/>
      <dgm:t>
        <a:bodyPr/>
        <a:lstStyle/>
        <a:p>
          <a:endParaRPr lang="en-US"/>
        </a:p>
      </dgm:t>
    </dgm:pt>
    <dgm:pt modelId="{1A4F2632-D4D7-4993-83B9-7BF18A99AB99}" type="sibTrans" cxnId="{ED6C9089-17BD-40D0-9751-FD2A156DAD91}">
      <dgm:prSet/>
      <dgm:spPr/>
      <dgm:t>
        <a:bodyPr/>
        <a:lstStyle/>
        <a:p>
          <a:endParaRPr lang="en-US"/>
        </a:p>
      </dgm:t>
    </dgm:pt>
    <dgm:pt modelId="{51233F22-B127-432A-A907-7FDFC13F1FF6}">
      <dgm:prSet/>
      <dgm:spPr/>
      <dgm:t>
        <a:bodyPr/>
        <a:lstStyle/>
        <a:p>
          <a:r>
            <a:rPr lang="en-US" b="0" i="0" dirty="0"/>
            <a:t>Year: The year of observation</a:t>
          </a:r>
          <a:endParaRPr lang="en-US" dirty="0"/>
        </a:p>
      </dgm:t>
    </dgm:pt>
    <dgm:pt modelId="{DEDBE5D0-DC71-45E8-8565-BFD4740F9BBA}" type="parTrans" cxnId="{95C573EF-BDA5-45FC-BB66-9D0C1EC5C6C3}">
      <dgm:prSet/>
      <dgm:spPr/>
      <dgm:t>
        <a:bodyPr/>
        <a:lstStyle/>
        <a:p>
          <a:endParaRPr lang="en-US"/>
        </a:p>
      </dgm:t>
    </dgm:pt>
    <dgm:pt modelId="{DABD45FF-265B-4483-B7B7-E99D5A261BFC}" type="sibTrans" cxnId="{95C573EF-BDA5-45FC-BB66-9D0C1EC5C6C3}">
      <dgm:prSet/>
      <dgm:spPr/>
      <dgm:t>
        <a:bodyPr/>
        <a:lstStyle/>
        <a:p>
          <a:endParaRPr lang="en-US"/>
        </a:p>
      </dgm:t>
    </dgm:pt>
    <dgm:pt modelId="{DD5334AE-0E96-42C6-BF18-2EC624326FF3}">
      <dgm:prSet/>
      <dgm:spPr/>
      <dgm:t>
        <a:bodyPr/>
        <a:lstStyle/>
        <a:p>
          <a:r>
            <a:rPr lang="en-US" b="0" i="0" dirty="0"/>
            <a:t>FIPS: Federal Information Processing Standards code, uniquely identifying each county in the United States</a:t>
          </a:r>
          <a:endParaRPr lang="en-US" dirty="0"/>
        </a:p>
      </dgm:t>
    </dgm:pt>
    <dgm:pt modelId="{671E74D1-E3D6-40A0-8393-E6625884FD4C}" type="parTrans" cxnId="{1494B746-BE7F-4FF5-95F8-D9DCFDB1CD38}">
      <dgm:prSet/>
      <dgm:spPr/>
      <dgm:t>
        <a:bodyPr/>
        <a:lstStyle/>
        <a:p>
          <a:endParaRPr lang="en-US"/>
        </a:p>
      </dgm:t>
    </dgm:pt>
    <dgm:pt modelId="{CE4F2AAA-E9FF-4953-963B-5D0288B034A4}" type="sibTrans" cxnId="{1494B746-BE7F-4FF5-95F8-D9DCFDB1CD38}">
      <dgm:prSet/>
      <dgm:spPr/>
      <dgm:t>
        <a:bodyPr/>
        <a:lstStyle/>
        <a:p>
          <a:endParaRPr lang="en-US"/>
        </a:p>
      </dgm:t>
    </dgm:pt>
    <dgm:pt modelId="{03D85178-6F4C-49BA-8565-21B9D5799627}">
      <dgm:prSet/>
      <dgm:spPr/>
      <dgm:t>
        <a:bodyPr/>
        <a:lstStyle/>
        <a:p>
          <a:r>
            <a:rPr lang="en-US" b="0" i="0"/>
            <a:t>State FIPS: FIPS code specific to each state</a:t>
          </a:r>
          <a:endParaRPr lang="en-US"/>
        </a:p>
      </dgm:t>
    </dgm:pt>
    <dgm:pt modelId="{D980A010-E615-4E56-A562-12BCB937AB3D}" type="parTrans" cxnId="{8D0238D2-7660-4D25-BFF8-96F041083753}">
      <dgm:prSet/>
      <dgm:spPr/>
      <dgm:t>
        <a:bodyPr/>
        <a:lstStyle/>
        <a:p>
          <a:endParaRPr lang="en-US"/>
        </a:p>
      </dgm:t>
    </dgm:pt>
    <dgm:pt modelId="{A9B86A96-C2C8-449C-B0D9-42219233AE0B}" type="sibTrans" cxnId="{8D0238D2-7660-4D25-BFF8-96F041083753}">
      <dgm:prSet/>
      <dgm:spPr/>
      <dgm:t>
        <a:bodyPr/>
        <a:lstStyle/>
        <a:p>
          <a:endParaRPr lang="en-US"/>
        </a:p>
      </dgm:t>
    </dgm:pt>
    <dgm:pt modelId="{E13C5D13-EEC6-4A77-925E-713309401FB8}">
      <dgm:prSet/>
      <dgm:spPr/>
      <dgm:t>
        <a:bodyPr/>
        <a:lstStyle/>
        <a:p>
          <a:r>
            <a:rPr lang="en-US" b="0" i="0"/>
            <a:t>County FIPS: FIPS code specific to each county</a:t>
          </a:r>
          <a:endParaRPr lang="en-US"/>
        </a:p>
      </dgm:t>
    </dgm:pt>
    <dgm:pt modelId="{FA596E36-CC7B-4927-BD29-B2A723938707}" type="parTrans" cxnId="{76D20E7E-D75C-4AA6-A7A4-572DC0B22D65}">
      <dgm:prSet/>
      <dgm:spPr/>
      <dgm:t>
        <a:bodyPr/>
        <a:lstStyle/>
        <a:p>
          <a:endParaRPr lang="en-US"/>
        </a:p>
      </dgm:t>
    </dgm:pt>
    <dgm:pt modelId="{64588B61-BA88-4C3B-8E55-3CCEB849F4DB}" type="sibTrans" cxnId="{76D20E7E-D75C-4AA6-A7A4-572DC0B22D65}">
      <dgm:prSet/>
      <dgm:spPr/>
      <dgm:t>
        <a:bodyPr/>
        <a:lstStyle/>
        <a:p>
          <a:endParaRPr lang="en-US"/>
        </a:p>
      </dgm:t>
    </dgm:pt>
    <dgm:pt modelId="{9064056D-317D-4E84-8034-245769E409E4}">
      <dgm:prSet/>
      <dgm:spPr/>
      <dgm:t>
        <a:bodyPr/>
        <a:lstStyle/>
        <a:p>
          <a:r>
            <a:rPr lang="en-US" b="0" i="0"/>
            <a:t>County Name: Name of the county</a:t>
          </a:r>
          <a:endParaRPr lang="en-US"/>
        </a:p>
      </dgm:t>
    </dgm:pt>
    <dgm:pt modelId="{DA2C6667-2069-4BE4-8BD0-FD9681F48244}" type="parTrans" cxnId="{F9E13591-E182-4641-ADAA-5277760DBEFA}">
      <dgm:prSet/>
      <dgm:spPr/>
      <dgm:t>
        <a:bodyPr/>
        <a:lstStyle/>
        <a:p>
          <a:endParaRPr lang="en-US"/>
        </a:p>
      </dgm:t>
    </dgm:pt>
    <dgm:pt modelId="{821508CA-A6F7-4E2F-83C7-AB751D8B47F3}" type="sibTrans" cxnId="{F9E13591-E182-4641-ADAA-5277760DBEFA}">
      <dgm:prSet/>
      <dgm:spPr/>
      <dgm:t>
        <a:bodyPr/>
        <a:lstStyle/>
        <a:p>
          <a:endParaRPr lang="en-US"/>
        </a:p>
      </dgm:t>
    </dgm:pt>
    <dgm:pt modelId="{1555FAB1-31A1-4A4E-98B9-F19E7D217BB8}">
      <dgm:prSet/>
      <dgm:spPr/>
      <dgm:t>
        <a:bodyPr/>
        <a:lstStyle/>
        <a:p>
          <a:r>
            <a:rPr lang="en-US" b="0" i="0"/>
            <a:t>State Name: Name of the state</a:t>
          </a:r>
          <a:endParaRPr lang="en-US"/>
        </a:p>
      </dgm:t>
    </dgm:pt>
    <dgm:pt modelId="{D5587079-B528-487B-9C48-B10B3C8C2D47}" type="parTrans" cxnId="{F1EB427A-828B-4277-8B89-8B1298C23BA9}">
      <dgm:prSet/>
      <dgm:spPr/>
      <dgm:t>
        <a:bodyPr/>
        <a:lstStyle/>
        <a:p>
          <a:endParaRPr lang="en-US"/>
        </a:p>
      </dgm:t>
    </dgm:pt>
    <dgm:pt modelId="{69A0F34E-EDD5-4432-8945-9806642AF9D1}" type="sibTrans" cxnId="{F1EB427A-828B-4277-8B89-8B1298C23BA9}">
      <dgm:prSet/>
      <dgm:spPr/>
      <dgm:t>
        <a:bodyPr/>
        <a:lstStyle/>
        <a:p>
          <a:endParaRPr lang="en-US"/>
        </a:p>
      </dgm:t>
    </dgm:pt>
    <dgm:pt modelId="{5AF67A77-9A83-4790-9FD9-8592997DD4E4}">
      <dgm:prSet/>
      <dgm:spPr/>
      <dgm:t>
        <a:bodyPr/>
        <a:lstStyle/>
        <a:p>
          <a:r>
            <a:rPr lang="en-US" b="0" i="0"/>
            <a:t>State Abbreviation: Abbreviation of the state name</a:t>
          </a:r>
          <a:endParaRPr lang="en-US"/>
        </a:p>
      </dgm:t>
    </dgm:pt>
    <dgm:pt modelId="{3F25AE71-2C54-415D-97A5-24335A598E56}" type="parTrans" cxnId="{CEE26580-5C68-4ACF-B8FC-5C80E8E7E186}">
      <dgm:prSet/>
      <dgm:spPr/>
      <dgm:t>
        <a:bodyPr/>
        <a:lstStyle/>
        <a:p>
          <a:endParaRPr lang="en-US"/>
        </a:p>
      </dgm:t>
    </dgm:pt>
    <dgm:pt modelId="{CB8B6565-D1C5-4E34-B424-A74250383F66}" type="sibTrans" cxnId="{CEE26580-5C68-4ACF-B8FC-5C80E8E7E186}">
      <dgm:prSet/>
      <dgm:spPr/>
      <dgm:t>
        <a:bodyPr/>
        <a:lstStyle/>
        <a:p>
          <a:endParaRPr lang="en-US"/>
        </a:p>
      </dgm:t>
    </dgm:pt>
    <dgm:pt modelId="{43A9982D-2A6C-413F-B1BE-030DF4D06A4C}">
      <dgm:prSet/>
      <dgm:spPr/>
      <dgm:t>
        <a:bodyPr/>
        <a:lstStyle/>
        <a:p>
          <a:r>
            <a:rPr lang="en-US" b="0" i="0" dirty="0"/>
            <a:t>Metro/Non-Metro: Classification indicating whether the county is metropolitan or non-metropolitan</a:t>
          </a:r>
          <a:endParaRPr lang="en-US" dirty="0"/>
        </a:p>
      </dgm:t>
    </dgm:pt>
    <dgm:pt modelId="{A70AD637-D4F2-4825-9FA3-94B1CD8DC638}" type="parTrans" cxnId="{474BDFA7-0521-4E03-831A-2655C3E2769D}">
      <dgm:prSet/>
      <dgm:spPr/>
      <dgm:t>
        <a:bodyPr/>
        <a:lstStyle/>
        <a:p>
          <a:endParaRPr lang="en-US"/>
        </a:p>
      </dgm:t>
    </dgm:pt>
    <dgm:pt modelId="{D14DD006-BE03-4E94-A67F-EB800145919D}" type="sibTrans" cxnId="{474BDFA7-0521-4E03-831A-2655C3E2769D}">
      <dgm:prSet/>
      <dgm:spPr/>
      <dgm:t>
        <a:bodyPr/>
        <a:lstStyle/>
        <a:p>
          <a:endParaRPr lang="en-US"/>
        </a:p>
      </dgm:t>
    </dgm:pt>
    <dgm:pt modelId="{6E7CF26C-3812-4274-B8EF-94739E5288B0}">
      <dgm:prSet/>
      <dgm:spPr/>
      <dgm:t>
        <a:bodyPr/>
        <a:lstStyle/>
        <a:p>
          <a:r>
            <a:rPr lang="en-US" b="0" i="0"/>
            <a:t>Uninsured 18 and under: Number of individuals aged 18 and under without health insurance</a:t>
          </a:r>
          <a:endParaRPr lang="en-US"/>
        </a:p>
      </dgm:t>
    </dgm:pt>
    <dgm:pt modelId="{BF4A89F4-ACFC-4BB7-B681-0F57405DD90D}" type="parTrans" cxnId="{42F00A79-789B-44DB-9874-C4105200CF6A}">
      <dgm:prSet/>
      <dgm:spPr/>
      <dgm:t>
        <a:bodyPr/>
        <a:lstStyle/>
        <a:p>
          <a:endParaRPr lang="en-US"/>
        </a:p>
      </dgm:t>
    </dgm:pt>
    <dgm:pt modelId="{B869E824-EC00-4E19-8133-D4176EE379DE}" type="sibTrans" cxnId="{42F00A79-789B-44DB-9874-C4105200CF6A}">
      <dgm:prSet/>
      <dgm:spPr/>
      <dgm:t>
        <a:bodyPr/>
        <a:lstStyle/>
        <a:p>
          <a:endParaRPr lang="en-US"/>
        </a:p>
      </dgm:t>
    </dgm:pt>
    <dgm:pt modelId="{DBC2424B-13E3-4579-A55C-C75620C5FB57}">
      <dgm:prSet/>
      <dgm:spPr/>
      <dgm:t>
        <a:bodyPr/>
        <a:lstStyle/>
        <a:p>
          <a:r>
            <a:rPr lang="en-US" b="0" i="0"/>
            <a:t>Population 18 and under: Total population aged 18 and under</a:t>
          </a:r>
          <a:endParaRPr lang="en-US"/>
        </a:p>
      </dgm:t>
    </dgm:pt>
    <dgm:pt modelId="{5830AA88-3B35-452F-8D20-0BB5DB9BCCEC}" type="parTrans" cxnId="{CAA33DBE-DF94-45E2-A7E3-14A05FC6D9D1}">
      <dgm:prSet/>
      <dgm:spPr/>
      <dgm:t>
        <a:bodyPr/>
        <a:lstStyle/>
        <a:p>
          <a:endParaRPr lang="en-US"/>
        </a:p>
      </dgm:t>
    </dgm:pt>
    <dgm:pt modelId="{A925AD1A-7652-4C85-9CAE-23CB1DB06238}" type="sibTrans" cxnId="{CAA33DBE-DF94-45E2-A7E3-14A05FC6D9D1}">
      <dgm:prSet/>
      <dgm:spPr/>
      <dgm:t>
        <a:bodyPr/>
        <a:lstStyle/>
        <a:p>
          <a:endParaRPr lang="en-US"/>
        </a:p>
      </dgm:t>
    </dgm:pt>
    <dgm:pt modelId="{EE75D30A-8E06-4D42-A39B-653CAAD72D9B}">
      <dgm:prSet/>
      <dgm:spPr/>
      <dgm:t>
        <a:bodyPr/>
        <a:lstStyle/>
        <a:p>
          <a:r>
            <a:rPr lang="en-US" b="0" i="0"/>
            <a:t>Uninsured 18-64: Number of individuals aged 18-64 without health insurance</a:t>
          </a:r>
          <a:endParaRPr lang="en-US"/>
        </a:p>
      </dgm:t>
    </dgm:pt>
    <dgm:pt modelId="{B5C3E6FE-865B-4D50-B3E6-41E1D494D7A3}" type="parTrans" cxnId="{DA0D7E65-393D-4439-AFDD-4049840E2065}">
      <dgm:prSet/>
      <dgm:spPr/>
      <dgm:t>
        <a:bodyPr/>
        <a:lstStyle/>
        <a:p>
          <a:endParaRPr lang="en-US"/>
        </a:p>
      </dgm:t>
    </dgm:pt>
    <dgm:pt modelId="{C5329F9B-85E2-4A52-AF94-67D1A4A08320}" type="sibTrans" cxnId="{DA0D7E65-393D-4439-AFDD-4049840E2065}">
      <dgm:prSet/>
      <dgm:spPr/>
      <dgm:t>
        <a:bodyPr/>
        <a:lstStyle/>
        <a:p>
          <a:endParaRPr lang="en-US"/>
        </a:p>
      </dgm:t>
    </dgm:pt>
    <dgm:pt modelId="{A19BC033-BA26-4545-A331-70B2D489E761}">
      <dgm:prSet/>
      <dgm:spPr/>
      <dgm:t>
        <a:bodyPr/>
        <a:lstStyle/>
        <a:p>
          <a:r>
            <a:rPr lang="en-US" b="0" i="0" dirty="0"/>
            <a:t>Population 18-64: Total population aged 18-64</a:t>
          </a:r>
          <a:endParaRPr lang="en-US" dirty="0"/>
        </a:p>
      </dgm:t>
    </dgm:pt>
    <dgm:pt modelId="{AB14991E-1096-4947-B9B9-43F9573266CD}" type="parTrans" cxnId="{E19BAD13-FDF9-45DA-978A-799D163C26FB}">
      <dgm:prSet/>
      <dgm:spPr/>
      <dgm:t>
        <a:bodyPr/>
        <a:lstStyle/>
        <a:p>
          <a:endParaRPr lang="en-US"/>
        </a:p>
      </dgm:t>
    </dgm:pt>
    <dgm:pt modelId="{EBAB3936-04DA-4300-9EA6-93E66231398F}" type="sibTrans" cxnId="{E19BAD13-FDF9-45DA-978A-799D163C26FB}">
      <dgm:prSet/>
      <dgm:spPr/>
      <dgm:t>
        <a:bodyPr/>
        <a:lstStyle/>
        <a:p>
          <a:endParaRPr lang="en-US"/>
        </a:p>
      </dgm:t>
    </dgm:pt>
    <dgm:pt modelId="{E052D14F-2625-4872-BDD2-E1AABC626123}" type="pres">
      <dgm:prSet presAssocID="{FC79E864-E28C-4F26-8F10-8DFC689FE725}" presName="Name0" presStyleCnt="0">
        <dgm:presLayoutVars>
          <dgm:dir/>
          <dgm:animLvl val="lvl"/>
          <dgm:resizeHandles val="exact"/>
        </dgm:presLayoutVars>
      </dgm:prSet>
      <dgm:spPr/>
    </dgm:pt>
    <dgm:pt modelId="{FE5C0BFC-0D67-4B06-9110-3A53303484DB}" type="pres">
      <dgm:prSet presAssocID="{D38ABC9C-9911-48D8-B59D-3E8CE25C7AC4}" presName="boxAndChildren" presStyleCnt="0"/>
      <dgm:spPr/>
    </dgm:pt>
    <dgm:pt modelId="{B44CBF36-02E4-4708-93D9-F9A5AD0363E6}" type="pres">
      <dgm:prSet presAssocID="{D38ABC9C-9911-48D8-B59D-3E8CE25C7AC4}" presName="parentTextBox" presStyleLbl="node1" presStyleIdx="0" presStyleCnt="1"/>
      <dgm:spPr/>
    </dgm:pt>
    <dgm:pt modelId="{8C66C43E-D889-4814-921B-A4C3A87F5A41}" type="pres">
      <dgm:prSet presAssocID="{D38ABC9C-9911-48D8-B59D-3E8CE25C7AC4}" presName="entireBox" presStyleLbl="node1" presStyleIdx="0" presStyleCnt="1" custLinFactNeighborX="5795" custLinFactNeighborY="0"/>
      <dgm:spPr/>
    </dgm:pt>
    <dgm:pt modelId="{88025C78-C3E0-43D0-9D22-1890EA617EFD}" type="pres">
      <dgm:prSet presAssocID="{D38ABC9C-9911-48D8-B59D-3E8CE25C7AC4}" presName="descendantBox" presStyleCnt="0"/>
      <dgm:spPr/>
    </dgm:pt>
    <dgm:pt modelId="{3FDE460C-0BAC-4907-9239-5F7EA26EF26D}" type="pres">
      <dgm:prSet presAssocID="{51233F22-B127-432A-A907-7FDFC13F1FF6}" presName="childTextBox" presStyleLbl="fgAccFollowNode1" presStyleIdx="0" presStyleCnt="12">
        <dgm:presLayoutVars>
          <dgm:bulletEnabled val="1"/>
        </dgm:presLayoutVars>
      </dgm:prSet>
      <dgm:spPr/>
    </dgm:pt>
    <dgm:pt modelId="{D4CC8C35-C318-4055-8F00-80A362CC8534}" type="pres">
      <dgm:prSet presAssocID="{DD5334AE-0E96-42C6-BF18-2EC624326FF3}" presName="childTextBox" presStyleLbl="fgAccFollowNode1" presStyleIdx="1" presStyleCnt="12">
        <dgm:presLayoutVars>
          <dgm:bulletEnabled val="1"/>
        </dgm:presLayoutVars>
      </dgm:prSet>
      <dgm:spPr/>
    </dgm:pt>
    <dgm:pt modelId="{DEF4896B-20F0-4403-8DE8-369C991A2B6E}" type="pres">
      <dgm:prSet presAssocID="{03D85178-6F4C-49BA-8565-21B9D5799627}" presName="childTextBox" presStyleLbl="fgAccFollowNode1" presStyleIdx="2" presStyleCnt="12">
        <dgm:presLayoutVars>
          <dgm:bulletEnabled val="1"/>
        </dgm:presLayoutVars>
      </dgm:prSet>
      <dgm:spPr/>
    </dgm:pt>
    <dgm:pt modelId="{ABBCEB71-2ECE-4E09-B852-F3382A7E2C42}" type="pres">
      <dgm:prSet presAssocID="{E13C5D13-EEC6-4A77-925E-713309401FB8}" presName="childTextBox" presStyleLbl="fgAccFollowNode1" presStyleIdx="3" presStyleCnt="12">
        <dgm:presLayoutVars>
          <dgm:bulletEnabled val="1"/>
        </dgm:presLayoutVars>
      </dgm:prSet>
      <dgm:spPr/>
    </dgm:pt>
    <dgm:pt modelId="{CA77C2ED-F660-4C4A-B4FF-4CE27338AC68}" type="pres">
      <dgm:prSet presAssocID="{9064056D-317D-4E84-8034-245769E409E4}" presName="childTextBox" presStyleLbl="fgAccFollowNode1" presStyleIdx="4" presStyleCnt="12">
        <dgm:presLayoutVars>
          <dgm:bulletEnabled val="1"/>
        </dgm:presLayoutVars>
      </dgm:prSet>
      <dgm:spPr/>
    </dgm:pt>
    <dgm:pt modelId="{D3134B69-D1AE-4E94-AE20-29106E7BC493}" type="pres">
      <dgm:prSet presAssocID="{1555FAB1-31A1-4A4E-98B9-F19E7D217BB8}" presName="childTextBox" presStyleLbl="fgAccFollowNode1" presStyleIdx="5" presStyleCnt="12">
        <dgm:presLayoutVars>
          <dgm:bulletEnabled val="1"/>
        </dgm:presLayoutVars>
      </dgm:prSet>
      <dgm:spPr/>
    </dgm:pt>
    <dgm:pt modelId="{56966B66-3F43-440E-A3CC-67038426A88D}" type="pres">
      <dgm:prSet presAssocID="{5AF67A77-9A83-4790-9FD9-8592997DD4E4}" presName="childTextBox" presStyleLbl="fgAccFollowNode1" presStyleIdx="6" presStyleCnt="12">
        <dgm:presLayoutVars>
          <dgm:bulletEnabled val="1"/>
        </dgm:presLayoutVars>
      </dgm:prSet>
      <dgm:spPr/>
    </dgm:pt>
    <dgm:pt modelId="{ED8BF777-7F59-4C25-B9A6-D7C0803D1E13}" type="pres">
      <dgm:prSet presAssocID="{43A9982D-2A6C-413F-B1BE-030DF4D06A4C}" presName="childTextBox" presStyleLbl="fgAccFollowNode1" presStyleIdx="7" presStyleCnt="12">
        <dgm:presLayoutVars>
          <dgm:bulletEnabled val="1"/>
        </dgm:presLayoutVars>
      </dgm:prSet>
      <dgm:spPr/>
    </dgm:pt>
    <dgm:pt modelId="{FC45E8DD-1CB7-4187-9D01-62E5DBE3820B}" type="pres">
      <dgm:prSet presAssocID="{6E7CF26C-3812-4274-B8EF-94739E5288B0}" presName="childTextBox" presStyleLbl="fgAccFollowNode1" presStyleIdx="8" presStyleCnt="12">
        <dgm:presLayoutVars>
          <dgm:bulletEnabled val="1"/>
        </dgm:presLayoutVars>
      </dgm:prSet>
      <dgm:spPr/>
    </dgm:pt>
    <dgm:pt modelId="{9252F6FB-666E-4C09-82EA-7702B4A03F2E}" type="pres">
      <dgm:prSet presAssocID="{DBC2424B-13E3-4579-A55C-C75620C5FB57}" presName="childTextBox" presStyleLbl="fgAccFollowNode1" presStyleIdx="9" presStyleCnt="12">
        <dgm:presLayoutVars>
          <dgm:bulletEnabled val="1"/>
        </dgm:presLayoutVars>
      </dgm:prSet>
      <dgm:spPr/>
    </dgm:pt>
    <dgm:pt modelId="{F7D5FED9-3384-443B-B82E-70DE169C6F3F}" type="pres">
      <dgm:prSet presAssocID="{EE75D30A-8E06-4D42-A39B-653CAAD72D9B}" presName="childTextBox" presStyleLbl="fgAccFollowNode1" presStyleIdx="10" presStyleCnt="12">
        <dgm:presLayoutVars>
          <dgm:bulletEnabled val="1"/>
        </dgm:presLayoutVars>
      </dgm:prSet>
      <dgm:spPr/>
    </dgm:pt>
    <dgm:pt modelId="{AD7E5675-B062-491D-908F-EA5F41DAC347}" type="pres">
      <dgm:prSet presAssocID="{A19BC033-BA26-4545-A331-70B2D489E761}" presName="childTextBox" presStyleLbl="fgAccFollowNode1" presStyleIdx="11" presStyleCnt="12">
        <dgm:presLayoutVars>
          <dgm:bulletEnabled val="1"/>
        </dgm:presLayoutVars>
      </dgm:prSet>
      <dgm:spPr/>
    </dgm:pt>
  </dgm:ptLst>
  <dgm:cxnLst>
    <dgm:cxn modelId="{5A009804-F7CE-4A3F-9C50-DB853B99944E}" type="presOf" srcId="{9064056D-317D-4E84-8034-245769E409E4}" destId="{CA77C2ED-F660-4C4A-B4FF-4CE27338AC68}" srcOrd="0" destOrd="0" presId="urn:microsoft.com/office/officeart/2005/8/layout/process4"/>
    <dgm:cxn modelId="{EBBADB04-0AD6-4148-ADD8-46F83EED5029}" type="presOf" srcId="{6E7CF26C-3812-4274-B8EF-94739E5288B0}" destId="{FC45E8DD-1CB7-4187-9D01-62E5DBE3820B}" srcOrd="0" destOrd="0" presId="urn:microsoft.com/office/officeart/2005/8/layout/process4"/>
    <dgm:cxn modelId="{77636812-5B2F-464C-9D59-2C4F1D7ADFA4}" type="presOf" srcId="{E13C5D13-EEC6-4A77-925E-713309401FB8}" destId="{ABBCEB71-2ECE-4E09-B852-F3382A7E2C42}" srcOrd="0" destOrd="0" presId="urn:microsoft.com/office/officeart/2005/8/layout/process4"/>
    <dgm:cxn modelId="{E19BAD13-FDF9-45DA-978A-799D163C26FB}" srcId="{D38ABC9C-9911-48D8-B59D-3E8CE25C7AC4}" destId="{A19BC033-BA26-4545-A331-70B2D489E761}" srcOrd="11" destOrd="0" parTransId="{AB14991E-1096-4947-B9B9-43F9573266CD}" sibTransId="{EBAB3936-04DA-4300-9EA6-93E66231398F}"/>
    <dgm:cxn modelId="{91591115-9B22-4DD6-A1F5-500B978ECCBE}" type="presOf" srcId="{51233F22-B127-432A-A907-7FDFC13F1FF6}" destId="{3FDE460C-0BAC-4907-9239-5F7EA26EF26D}" srcOrd="0" destOrd="0" presId="urn:microsoft.com/office/officeart/2005/8/layout/process4"/>
    <dgm:cxn modelId="{4708DB18-D194-45B3-AC52-0F5C4CBB860E}" type="presOf" srcId="{FC79E864-E28C-4F26-8F10-8DFC689FE725}" destId="{E052D14F-2625-4872-BDD2-E1AABC626123}" srcOrd="0" destOrd="0" presId="urn:microsoft.com/office/officeart/2005/8/layout/process4"/>
    <dgm:cxn modelId="{B323BB1A-F727-43AD-A509-6BC1184857BB}" type="presOf" srcId="{D38ABC9C-9911-48D8-B59D-3E8CE25C7AC4}" destId="{B44CBF36-02E4-4708-93D9-F9A5AD0363E6}" srcOrd="0" destOrd="0" presId="urn:microsoft.com/office/officeart/2005/8/layout/process4"/>
    <dgm:cxn modelId="{6C4EA623-EEB8-43E0-B672-E86A2014B17C}" type="presOf" srcId="{D38ABC9C-9911-48D8-B59D-3E8CE25C7AC4}" destId="{8C66C43E-D889-4814-921B-A4C3A87F5A41}" srcOrd="1" destOrd="0" presId="urn:microsoft.com/office/officeart/2005/8/layout/process4"/>
    <dgm:cxn modelId="{DA0D7E65-393D-4439-AFDD-4049840E2065}" srcId="{D38ABC9C-9911-48D8-B59D-3E8CE25C7AC4}" destId="{EE75D30A-8E06-4D42-A39B-653CAAD72D9B}" srcOrd="10" destOrd="0" parTransId="{B5C3E6FE-865B-4D50-B3E6-41E1D494D7A3}" sibTransId="{C5329F9B-85E2-4A52-AF94-67D1A4A08320}"/>
    <dgm:cxn modelId="{1494B746-BE7F-4FF5-95F8-D9DCFDB1CD38}" srcId="{D38ABC9C-9911-48D8-B59D-3E8CE25C7AC4}" destId="{DD5334AE-0E96-42C6-BF18-2EC624326FF3}" srcOrd="1" destOrd="0" parTransId="{671E74D1-E3D6-40A0-8393-E6625884FD4C}" sibTransId="{CE4F2AAA-E9FF-4953-963B-5D0288B034A4}"/>
    <dgm:cxn modelId="{88D1B068-7828-4E34-88CE-FA55C4A2FAC4}" type="presOf" srcId="{43A9982D-2A6C-413F-B1BE-030DF4D06A4C}" destId="{ED8BF777-7F59-4C25-B9A6-D7C0803D1E13}" srcOrd="0" destOrd="0" presId="urn:microsoft.com/office/officeart/2005/8/layout/process4"/>
    <dgm:cxn modelId="{42F00A79-789B-44DB-9874-C4105200CF6A}" srcId="{D38ABC9C-9911-48D8-B59D-3E8CE25C7AC4}" destId="{6E7CF26C-3812-4274-B8EF-94739E5288B0}" srcOrd="8" destOrd="0" parTransId="{BF4A89F4-ACFC-4BB7-B681-0F57405DD90D}" sibTransId="{B869E824-EC00-4E19-8133-D4176EE379DE}"/>
    <dgm:cxn modelId="{F1EB427A-828B-4277-8B89-8B1298C23BA9}" srcId="{D38ABC9C-9911-48D8-B59D-3E8CE25C7AC4}" destId="{1555FAB1-31A1-4A4E-98B9-F19E7D217BB8}" srcOrd="5" destOrd="0" parTransId="{D5587079-B528-487B-9C48-B10B3C8C2D47}" sibTransId="{69A0F34E-EDD5-4432-8945-9806642AF9D1}"/>
    <dgm:cxn modelId="{76D20E7E-D75C-4AA6-A7A4-572DC0B22D65}" srcId="{D38ABC9C-9911-48D8-B59D-3E8CE25C7AC4}" destId="{E13C5D13-EEC6-4A77-925E-713309401FB8}" srcOrd="3" destOrd="0" parTransId="{FA596E36-CC7B-4927-BD29-B2A723938707}" sibTransId="{64588B61-BA88-4C3B-8E55-3CCEB849F4DB}"/>
    <dgm:cxn modelId="{CEE26580-5C68-4ACF-B8FC-5C80E8E7E186}" srcId="{D38ABC9C-9911-48D8-B59D-3E8CE25C7AC4}" destId="{5AF67A77-9A83-4790-9FD9-8592997DD4E4}" srcOrd="6" destOrd="0" parTransId="{3F25AE71-2C54-415D-97A5-24335A598E56}" sibTransId="{CB8B6565-D1C5-4E34-B424-A74250383F66}"/>
    <dgm:cxn modelId="{ED6C9089-17BD-40D0-9751-FD2A156DAD91}" srcId="{FC79E864-E28C-4F26-8F10-8DFC689FE725}" destId="{D38ABC9C-9911-48D8-B59D-3E8CE25C7AC4}" srcOrd="0" destOrd="0" parTransId="{395D560F-3B39-4C2F-909F-F32DB6793600}" sibTransId="{1A4F2632-D4D7-4993-83B9-7BF18A99AB99}"/>
    <dgm:cxn modelId="{9C008E90-D7B1-4D5F-9C84-11507EDC6ECB}" type="presOf" srcId="{1555FAB1-31A1-4A4E-98B9-F19E7D217BB8}" destId="{D3134B69-D1AE-4E94-AE20-29106E7BC493}" srcOrd="0" destOrd="0" presId="urn:microsoft.com/office/officeart/2005/8/layout/process4"/>
    <dgm:cxn modelId="{F9E13591-E182-4641-ADAA-5277760DBEFA}" srcId="{D38ABC9C-9911-48D8-B59D-3E8CE25C7AC4}" destId="{9064056D-317D-4E84-8034-245769E409E4}" srcOrd="4" destOrd="0" parTransId="{DA2C6667-2069-4BE4-8BD0-FD9681F48244}" sibTransId="{821508CA-A6F7-4E2F-83C7-AB751D8B47F3}"/>
    <dgm:cxn modelId="{270D1399-6123-47D9-86BB-D5FD7941618C}" type="presOf" srcId="{EE75D30A-8E06-4D42-A39B-653CAAD72D9B}" destId="{F7D5FED9-3384-443B-B82E-70DE169C6F3F}" srcOrd="0" destOrd="0" presId="urn:microsoft.com/office/officeart/2005/8/layout/process4"/>
    <dgm:cxn modelId="{E62B64A2-9AC4-4115-AE4F-27E0C2F14D3C}" type="presOf" srcId="{DD5334AE-0E96-42C6-BF18-2EC624326FF3}" destId="{D4CC8C35-C318-4055-8F00-80A362CC8534}" srcOrd="0" destOrd="0" presId="urn:microsoft.com/office/officeart/2005/8/layout/process4"/>
    <dgm:cxn modelId="{474BDFA7-0521-4E03-831A-2655C3E2769D}" srcId="{D38ABC9C-9911-48D8-B59D-3E8CE25C7AC4}" destId="{43A9982D-2A6C-413F-B1BE-030DF4D06A4C}" srcOrd="7" destOrd="0" parTransId="{A70AD637-D4F2-4825-9FA3-94B1CD8DC638}" sibTransId="{D14DD006-BE03-4E94-A67F-EB800145919D}"/>
    <dgm:cxn modelId="{E320B1B6-7974-4684-A1C2-FB5B8B2AD57B}" type="presOf" srcId="{A19BC033-BA26-4545-A331-70B2D489E761}" destId="{AD7E5675-B062-491D-908F-EA5F41DAC347}" srcOrd="0" destOrd="0" presId="urn:microsoft.com/office/officeart/2005/8/layout/process4"/>
    <dgm:cxn modelId="{CAA33DBE-DF94-45E2-A7E3-14A05FC6D9D1}" srcId="{D38ABC9C-9911-48D8-B59D-3E8CE25C7AC4}" destId="{DBC2424B-13E3-4579-A55C-C75620C5FB57}" srcOrd="9" destOrd="0" parTransId="{5830AA88-3B35-452F-8D20-0BB5DB9BCCEC}" sibTransId="{A925AD1A-7652-4C85-9CAE-23CB1DB06238}"/>
    <dgm:cxn modelId="{D86917C5-004E-4AEC-B77E-1F880542B91F}" type="presOf" srcId="{DBC2424B-13E3-4579-A55C-C75620C5FB57}" destId="{9252F6FB-666E-4C09-82EA-7702B4A03F2E}" srcOrd="0" destOrd="0" presId="urn:microsoft.com/office/officeart/2005/8/layout/process4"/>
    <dgm:cxn modelId="{9721E2CC-81F3-428C-9359-B742F074D32B}" type="presOf" srcId="{5AF67A77-9A83-4790-9FD9-8592997DD4E4}" destId="{56966B66-3F43-440E-A3CC-67038426A88D}" srcOrd="0" destOrd="0" presId="urn:microsoft.com/office/officeart/2005/8/layout/process4"/>
    <dgm:cxn modelId="{8D0238D2-7660-4D25-BFF8-96F041083753}" srcId="{D38ABC9C-9911-48D8-B59D-3E8CE25C7AC4}" destId="{03D85178-6F4C-49BA-8565-21B9D5799627}" srcOrd="2" destOrd="0" parTransId="{D980A010-E615-4E56-A562-12BCB937AB3D}" sibTransId="{A9B86A96-C2C8-449C-B0D9-42219233AE0B}"/>
    <dgm:cxn modelId="{326445D7-5C31-42C1-B4E6-B63E4F87A7A0}" type="presOf" srcId="{03D85178-6F4C-49BA-8565-21B9D5799627}" destId="{DEF4896B-20F0-4403-8DE8-369C991A2B6E}" srcOrd="0" destOrd="0" presId="urn:microsoft.com/office/officeart/2005/8/layout/process4"/>
    <dgm:cxn modelId="{95C573EF-BDA5-45FC-BB66-9D0C1EC5C6C3}" srcId="{D38ABC9C-9911-48D8-B59D-3E8CE25C7AC4}" destId="{51233F22-B127-432A-A907-7FDFC13F1FF6}" srcOrd="0" destOrd="0" parTransId="{DEDBE5D0-DC71-45E8-8565-BFD4740F9BBA}" sibTransId="{DABD45FF-265B-4483-B7B7-E99D5A261BFC}"/>
    <dgm:cxn modelId="{89695B59-02D3-483D-827C-1308FD8E673C}" type="presParOf" srcId="{E052D14F-2625-4872-BDD2-E1AABC626123}" destId="{FE5C0BFC-0D67-4B06-9110-3A53303484DB}" srcOrd="0" destOrd="0" presId="urn:microsoft.com/office/officeart/2005/8/layout/process4"/>
    <dgm:cxn modelId="{5084ABEE-45D3-418D-B19D-998F77D03B6A}" type="presParOf" srcId="{FE5C0BFC-0D67-4B06-9110-3A53303484DB}" destId="{B44CBF36-02E4-4708-93D9-F9A5AD0363E6}" srcOrd="0" destOrd="0" presId="urn:microsoft.com/office/officeart/2005/8/layout/process4"/>
    <dgm:cxn modelId="{7020B1D3-7104-42F2-90ED-4DB03B48BE3E}" type="presParOf" srcId="{FE5C0BFC-0D67-4B06-9110-3A53303484DB}" destId="{8C66C43E-D889-4814-921B-A4C3A87F5A41}" srcOrd="1" destOrd="0" presId="urn:microsoft.com/office/officeart/2005/8/layout/process4"/>
    <dgm:cxn modelId="{A98B8D5D-A8C8-432A-97B8-DE471B3821C0}" type="presParOf" srcId="{FE5C0BFC-0D67-4B06-9110-3A53303484DB}" destId="{88025C78-C3E0-43D0-9D22-1890EA617EFD}" srcOrd="2" destOrd="0" presId="urn:microsoft.com/office/officeart/2005/8/layout/process4"/>
    <dgm:cxn modelId="{AC928AB5-2F35-42AC-8362-E7E93E64C875}" type="presParOf" srcId="{88025C78-C3E0-43D0-9D22-1890EA617EFD}" destId="{3FDE460C-0BAC-4907-9239-5F7EA26EF26D}" srcOrd="0" destOrd="0" presId="urn:microsoft.com/office/officeart/2005/8/layout/process4"/>
    <dgm:cxn modelId="{C36144BE-4A2A-403B-98F3-018D49B9216C}" type="presParOf" srcId="{88025C78-C3E0-43D0-9D22-1890EA617EFD}" destId="{D4CC8C35-C318-4055-8F00-80A362CC8534}" srcOrd="1" destOrd="0" presId="urn:microsoft.com/office/officeart/2005/8/layout/process4"/>
    <dgm:cxn modelId="{E96C3F96-241D-4C61-AC15-DD1C3C94476D}" type="presParOf" srcId="{88025C78-C3E0-43D0-9D22-1890EA617EFD}" destId="{DEF4896B-20F0-4403-8DE8-369C991A2B6E}" srcOrd="2" destOrd="0" presId="urn:microsoft.com/office/officeart/2005/8/layout/process4"/>
    <dgm:cxn modelId="{4E69ECDB-50BF-459F-AE01-75CAB1C32756}" type="presParOf" srcId="{88025C78-C3E0-43D0-9D22-1890EA617EFD}" destId="{ABBCEB71-2ECE-4E09-B852-F3382A7E2C42}" srcOrd="3" destOrd="0" presId="urn:microsoft.com/office/officeart/2005/8/layout/process4"/>
    <dgm:cxn modelId="{14CF9912-5C59-42CC-9F3A-3AE8DC72A111}" type="presParOf" srcId="{88025C78-C3E0-43D0-9D22-1890EA617EFD}" destId="{CA77C2ED-F660-4C4A-B4FF-4CE27338AC68}" srcOrd="4" destOrd="0" presId="urn:microsoft.com/office/officeart/2005/8/layout/process4"/>
    <dgm:cxn modelId="{322B4411-8C3C-45DA-A396-4C73FDFE2355}" type="presParOf" srcId="{88025C78-C3E0-43D0-9D22-1890EA617EFD}" destId="{D3134B69-D1AE-4E94-AE20-29106E7BC493}" srcOrd="5" destOrd="0" presId="urn:microsoft.com/office/officeart/2005/8/layout/process4"/>
    <dgm:cxn modelId="{348134CF-470D-4ADD-8513-DF9C30697866}" type="presParOf" srcId="{88025C78-C3E0-43D0-9D22-1890EA617EFD}" destId="{56966B66-3F43-440E-A3CC-67038426A88D}" srcOrd="6" destOrd="0" presId="urn:microsoft.com/office/officeart/2005/8/layout/process4"/>
    <dgm:cxn modelId="{C52F979F-0B62-4FA4-9EEE-49E3AEF8B919}" type="presParOf" srcId="{88025C78-C3E0-43D0-9D22-1890EA617EFD}" destId="{ED8BF777-7F59-4C25-B9A6-D7C0803D1E13}" srcOrd="7" destOrd="0" presId="urn:microsoft.com/office/officeart/2005/8/layout/process4"/>
    <dgm:cxn modelId="{A92A8E2A-1C8F-4F38-AF8C-DA6C41137EAB}" type="presParOf" srcId="{88025C78-C3E0-43D0-9D22-1890EA617EFD}" destId="{FC45E8DD-1CB7-4187-9D01-62E5DBE3820B}" srcOrd="8" destOrd="0" presId="urn:microsoft.com/office/officeart/2005/8/layout/process4"/>
    <dgm:cxn modelId="{B3B12E0F-E539-486B-AD85-4C5BB2DBF259}" type="presParOf" srcId="{88025C78-C3E0-43D0-9D22-1890EA617EFD}" destId="{9252F6FB-666E-4C09-82EA-7702B4A03F2E}" srcOrd="9" destOrd="0" presId="urn:microsoft.com/office/officeart/2005/8/layout/process4"/>
    <dgm:cxn modelId="{4209E302-788A-49DF-B7FA-FB98CA8652A5}" type="presParOf" srcId="{88025C78-C3E0-43D0-9D22-1890EA617EFD}" destId="{F7D5FED9-3384-443B-B82E-70DE169C6F3F}" srcOrd="10" destOrd="0" presId="urn:microsoft.com/office/officeart/2005/8/layout/process4"/>
    <dgm:cxn modelId="{B621EADE-4F25-4F8F-8F1B-FD9916C85974}" type="presParOf" srcId="{88025C78-C3E0-43D0-9D22-1890EA617EFD}" destId="{AD7E5675-B062-491D-908F-EA5F41DAC347}" srcOrd="1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3C4319A-0E50-4EDD-BE88-64D66C889A0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3B247AA-025D-4C0E-8EB8-EFB10484513F}">
      <dgm:prSet/>
      <dgm:spPr/>
      <dgm:t>
        <a:bodyPr/>
        <a:lstStyle/>
        <a:p>
          <a:r>
            <a:rPr lang="en-US" b="0" i="0"/>
            <a:t>Data Collection</a:t>
          </a:r>
          <a:endParaRPr lang="en-US"/>
        </a:p>
      </dgm:t>
    </dgm:pt>
    <dgm:pt modelId="{60AF27A8-EEED-46B7-9A7C-3AF82BF13F0E}" type="parTrans" cxnId="{A46201C6-C5BA-4AC5-A0FB-22D91E034AC5}">
      <dgm:prSet/>
      <dgm:spPr/>
      <dgm:t>
        <a:bodyPr/>
        <a:lstStyle/>
        <a:p>
          <a:endParaRPr lang="en-US"/>
        </a:p>
      </dgm:t>
    </dgm:pt>
    <dgm:pt modelId="{05B31614-2166-4213-A14E-4883BFF3EFEA}" type="sibTrans" cxnId="{A46201C6-C5BA-4AC5-A0FB-22D91E034AC5}">
      <dgm:prSet/>
      <dgm:spPr/>
      <dgm:t>
        <a:bodyPr/>
        <a:lstStyle/>
        <a:p>
          <a:endParaRPr lang="en-US"/>
        </a:p>
      </dgm:t>
    </dgm:pt>
    <dgm:pt modelId="{67EA1AEB-CFC4-40C1-982F-D956D12348A8}">
      <dgm:prSet/>
      <dgm:spPr/>
      <dgm:t>
        <a:bodyPr/>
        <a:lstStyle/>
        <a:p>
          <a:r>
            <a:rPr lang="en-US" b="0" i="0"/>
            <a:t>Data Preprocessing</a:t>
          </a:r>
          <a:endParaRPr lang="en-US"/>
        </a:p>
      </dgm:t>
    </dgm:pt>
    <dgm:pt modelId="{821C7E4B-5B10-4C50-8462-A40884EBE6D3}" type="parTrans" cxnId="{FE4B1660-55C9-4C97-85CE-645A415AC516}">
      <dgm:prSet/>
      <dgm:spPr/>
      <dgm:t>
        <a:bodyPr/>
        <a:lstStyle/>
        <a:p>
          <a:endParaRPr lang="en-US"/>
        </a:p>
      </dgm:t>
    </dgm:pt>
    <dgm:pt modelId="{ED50FA75-5E7D-4F62-984D-306275FB2D3C}" type="sibTrans" cxnId="{FE4B1660-55C9-4C97-85CE-645A415AC516}">
      <dgm:prSet/>
      <dgm:spPr/>
      <dgm:t>
        <a:bodyPr/>
        <a:lstStyle/>
        <a:p>
          <a:endParaRPr lang="en-US"/>
        </a:p>
      </dgm:t>
    </dgm:pt>
    <dgm:pt modelId="{DC5862DC-A5C6-4345-B7D7-5E1B2E7BDD41}">
      <dgm:prSet/>
      <dgm:spPr/>
      <dgm:t>
        <a:bodyPr/>
        <a:lstStyle/>
        <a:p>
          <a:r>
            <a:rPr lang="en-US" b="0" i="0" dirty="0"/>
            <a:t>Exploratory Data Analysis</a:t>
          </a:r>
          <a:endParaRPr lang="en-US" dirty="0"/>
        </a:p>
      </dgm:t>
    </dgm:pt>
    <dgm:pt modelId="{E0A035A2-B3F2-4A10-B812-7CEF064F85FC}" type="parTrans" cxnId="{7A7405FA-AE26-42CC-8DB0-397C69F99280}">
      <dgm:prSet/>
      <dgm:spPr/>
      <dgm:t>
        <a:bodyPr/>
        <a:lstStyle/>
        <a:p>
          <a:endParaRPr lang="en-US"/>
        </a:p>
      </dgm:t>
    </dgm:pt>
    <dgm:pt modelId="{A4A38B10-5DE8-43F1-83E4-F3B88130FCF7}" type="sibTrans" cxnId="{7A7405FA-AE26-42CC-8DB0-397C69F99280}">
      <dgm:prSet/>
      <dgm:spPr/>
      <dgm:t>
        <a:bodyPr/>
        <a:lstStyle/>
        <a:p>
          <a:endParaRPr lang="en-US"/>
        </a:p>
      </dgm:t>
    </dgm:pt>
    <dgm:pt modelId="{F85568F4-8C4D-40FC-B0DC-71244985B38A}">
      <dgm:prSet/>
      <dgm:spPr/>
      <dgm:t>
        <a:bodyPr/>
        <a:lstStyle/>
        <a:p>
          <a:r>
            <a:rPr lang="en-US" b="0" i="0" dirty="0"/>
            <a:t>Feature Engineering</a:t>
          </a:r>
          <a:endParaRPr lang="en-US" dirty="0"/>
        </a:p>
      </dgm:t>
    </dgm:pt>
    <dgm:pt modelId="{59370EC3-AC5C-4203-942B-D2D48526EF6E}" type="parTrans" cxnId="{3FF7DB79-7F73-47A9-98D8-869A79231BEE}">
      <dgm:prSet/>
      <dgm:spPr/>
      <dgm:t>
        <a:bodyPr/>
        <a:lstStyle/>
        <a:p>
          <a:endParaRPr lang="en-US"/>
        </a:p>
      </dgm:t>
    </dgm:pt>
    <dgm:pt modelId="{578EDEEA-C939-4285-A02E-2C53FD6664FE}" type="sibTrans" cxnId="{3FF7DB79-7F73-47A9-98D8-869A79231BEE}">
      <dgm:prSet/>
      <dgm:spPr/>
      <dgm:t>
        <a:bodyPr/>
        <a:lstStyle/>
        <a:p>
          <a:endParaRPr lang="en-US"/>
        </a:p>
      </dgm:t>
    </dgm:pt>
    <dgm:pt modelId="{16B5F37E-1C4B-4774-8A4D-122A64C7E9F3}">
      <dgm:prSet/>
      <dgm:spPr/>
      <dgm:t>
        <a:bodyPr/>
        <a:lstStyle/>
        <a:p>
          <a:r>
            <a:rPr lang="en-US" b="0" i="0"/>
            <a:t>Model Development</a:t>
          </a:r>
          <a:endParaRPr lang="en-US"/>
        </a:p>
      </dgm:t>
    </dgm:pt>
    <dgm:pt modelId="{578D6535-75D3-4241-B5B2-874F17A5F1F3}" type="parTrans" cxnId="{837BF459-86D4-4307-89B1-575934A73FC6}">
      <dgm:prSet/>
      <dgm:spPr/>
      <dgm:t>
        <a:bodyPr/>
        <a:lstStyle/>
        <a:p>
          <a:endParaRPr lang="en-US"/>
        </a:p>
      </dgm:t>
    </dgm:pt>
    <dgm:pt modelId="{AFCBB128-D1A6-416A-A368-CDA54AADC7A8}" type="sibTrans" cxnId="{837BF459-86D4-4307-89B1-575934A73FC6}">
      <dgm:prSet/>
      <dgm:spPr/>
      <dgm:t>
        <a:bodyPr/>
        <a:lstStyle/>
        <a:p>
          <a:endParaRPr lang="en-US"/>
        </a:p>
      </dgm:t>
    </dgm:pt>
    <dgm:pt modelId="{2AA20FBA-3226-4B31-A538-1D59F5F3C304}">
      <dgm:prSet/>
      <dgm:spPr/>
      <dgm:t>
        <a:bodyPr/>
        <a:lstStyle/>
        <a:p>
          <a:r>
            <a:rPr lang="en-US" b="0" i="0" dirty="0"/>
            <a:t>Model Evaluation</a:t>
          </a:r>
          <a:endParaRPr lang="en-US" dirty="0"/>
        </a:p>
      </dgm:t>
    </dgm:pt>
    <dgm:pt modelId="{98E2872F-CE07-4299-A472-136C78A67280}" type="parTrans" cxnId="{F3E7D123-3141-471D-B69D-737ACFD41F92}">
      <dgm:prSet/>
      <dgm:spPr/>
      <dgm:t>
        <a:bodyPr/>
        <a:lstStyle/>
        <a:p>
          <a:endParaRPr lang="en-US"/>
        </a:p>
      </dgm:t>
    </dgm:pt>
    <dgm:pt modelId="{0DE4822D-9C1D-4139-A013-F2B60DBFEA01}" type="sibTrans" cxnId="{F3E7D123-3141-471D-B69D-737ACFD41F92}">
      <dgm:prSet/>
      <dgm:spPr/>
      <dgm:t>
        <a:bodyPr/>
        <a:lstStyle/>
        <a:p>
          <a:endParaRPr lang="en-US"/>
        </a:p>
      </dgm:t>
    </dgm:pt>
    <dgm:pt modelId="{F49996D5-3E98-4537-BDC1-D2EA2C28949E}">
      <dgm:prSet/>
      <dgm:spPr/>
      <dgm:t>
        <a:bodyPr/>
        <a:lstStyle/>
        <a:p>
          <a:r>
            <a:rPr lang="en-US" b="0" i="0" dirty="0"/>
            <a:t>Insights and Recommendations</a:t>
          </a:r>
          <a:endParaRPr lang="en-US" dirty="0"/>
        </a:p>
      </dgm:t>
    </dgm:pt>
    <dgm:pt modelId="{2C9B3407-D5D9-4582-AA6F-B974EC679F60}" type="parTrans" cxnId="{41256079-98CA-45B1-A04C-EA93E9788D1C}">
      <dgm:prSet/>
      <dgm:spPr/>
      <dgm:t>
        <a:bodyPr/>
        <a:lstStyle/>
        <a:p>
          <a:endParaRPr lang="en-US"/>
        </a:p>
      </dgm:t>
    </dgm:pt>
    <dgm:pt modelId="{46BCEB86-6067-4CC4-AFED-0D424436ACF5}" type="sibTrans" cxnId="{41256079-98CA-45B1-A04C-EA93E9788D1C}">
      <dgm:prSet/>
      <dgm:spPr/>
      <dgm:t>
        <a:bodyPr/>
        <a:lstStyle/>
        <a:p>
          <a:endParaRPr lang="en-US"/>
        </a:p>
      </dgm:t>
    </dgm:pt>
    <dgm:pt modelId="{DBACD65E-F4BA-4AC1-A534-11F9F50CA47F}" type="pres">
      <dgm:prSet presAssocID="{73C4319A-0E50-4EDD-BE88-64D66C889A00}" presName="root" presStyleCnt="0">
        <dgm:presLayoutVars>
          <dgm:dir/>
          <dgm:resizeHandles val="exact"/>
        </dgm:presLayoutVars>
      </dgm:prSet>
      <dgm:spPr/>
    </dgm:pt>
    <dgm:pt modelId="{BF944449-F844-4516-8115-7471ADE19E6B}" type="pres">
      <dgm:prSet presAssocID="{43B247AA-025D-4C0E-8EB8-EFB10484513F}" presName="compNode" presStyleCnt="0"/>
      <dgm:spPr/>
    </dgm:pt>
    <dgm:pt modelId="{7CE816D4-83CE-48EB-82A1-1551AEC26CBE}" type="pres">
      <dgm:prSet presAssocID="{43B247AA-025D-4C0E-8EB8-EFB10484513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4E52269-E4C7-48A0-9778-1AFC22F83D6C}" type="pres">
      <dgm:prSet presAssocID="{43B247AA-025D-4C0E-8EB8-EFB10484513F}" presName="spaceRect" presStyleCnt="0"/>
      <dgm:spPr/>
    </dgm:pt>
    <dgm:pt modelId="{9012EFCD-F234-40C6-8C6B-6AC128CACF5C}" type="pres">
      <dgm:prSet presAssocID="{43B247AA-025D-4C0E-8EB8-EFB10484513F}" presName="textRect" presStyleLbl="revTx" presStyleIdx="0" presStyleCnt="7">
        <dgm:presLayoutVars>
          <dgm:chMax val="1"/>
          <dgm:chPref val="1"/>
        </dgm:presLayoutVars>
      </dgm:prSet>
      <dgm:spPr/>
    </dgm:pt>
    <dgm:pt modelId="{80E5506E-AE23-4BEB-B543-ED8EA43CD351}" type="pres">
      <dgm:prSet presAssocID="{05B31614-2166-4213-A14E-4883BFF3EFEA}" presName="sibTrans" presStyleCnt="0"/>
      <dgm:spPr/>
    </dgm:pt>
    <dgm:pt modelId="{B41B6127-956A-4EE5-8874-1DF7482E26D2}" type="pres">
      <dgm:prSet presAssocID="{67EA1AEB-CFC4-40C1-982F-D956D12348A8}" presName="compNode" presStyleCnt="0"/>
      <dgm:spPr/>
    </dgm:pt>
    <dgm:pt modelId="{32B1EC93-9181-44B4-A2E9-4DFD2F091C49}" type="pres">
      <dgm:prSet presAssocID="{67EA1AEB-CFC4-40C1-982F-D956D12348A8}"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B3782A72-8A13-4046-8949-648C917EDC7D}" type="pres">
      <dgm:prSet presAssocID="{67EA1AEB-CFC4-40C1-982F-D956D12348A8}" presName="spaceRect" presStyleCnt="0"/>
      <dgm:spPr/>
    </dgm:pt>
    <dgm:pt modelId="{1B81590B-4029-4B89-AEB9-0BB08DB91999}" type="pres">
      <dgm:prSet presAssocID="{67EA1AEB-CFC4-40C1-982F-D956D12348A8}" presName="textRect" presStyleLbl="revTx" presStyleIdx="1" presStyleCnt="7">
        <dgm:presLayoutVars>
          <dgm:chMax val="1"/>
          <dgm:chPref val="1"/>
        </dgm:presLayoutVars>
      </dgm:prSet>
      <dgm:spPr/>
    </dgm:pt>
    <dgm:pt modelId="{6DD5D9DA-9D78-4546-98E8-AD34669AB871}" type="pres">
      <dgm:prSet presAssocID="{ED50FA75-5E7D-4F62-984D-306275FB2D3C}" presName="sibTrans" presStyleCnt="0"/>
      <dgm:spPr/>
    </dgm:pt>
    <dgm:pt modelId="{62EBF3A4-27DC-4ADA-B4D3-7C9CDD7464E6}" type="pres">
      <dgm:prSet presAssocID="{DC5862DC-A5C6-4345-B7D7-5E1B2E7BDD41}" presName="compNode" presStyleCnt="0"/>
      <dgm:spPr/>
    </dgm:pt>
    <dgm:pt modelId="{306E029D-B36E-4594-9482-71CFEFD57E6B}" type="pres">
      <dgm:prSet presAssocID="{DC5862DC-A5C6-4345-B7D7-5E1B2E7BDD4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CDDD7411-3BB7-4B57-BDC5-67FFD72858C4}" type="pres">
      <dgm:prSet presAssocID="{DC5862DC-A5C6-4345-B7D7-5E1B2E7BDD41}" presName="spaceRect" presStyleCnt="0"/>
      <dgm:spPr/>
    </dgm:pt>
    <dgm:pt modelId="{A9A15426-E45B-4DA1-AFB1-4BC76CFCDD65}" type="pres">
      <dgm:prSet presAssocID="{DC5862DC-A5C6-4345-B7D7-5E1B2E7BDD41}" presName="textRect" presStyleLbl="revTx" presStyleIdx="2" presStyleCnt="7">
        <dgm:presLayoutVars>
          <dgm:chMax val="1"/>
          <dgm:chPref val="1"/>
        </dgm:presLayoutVars>
      </dgm:prSet>
      <dgm:spPr/>
    </dgm:pt>
    <dgm:pt modelId="{F186178A-A90E-4599-A206-0C4A13BDB5A3}" type="pres">
      <dgm:prSet presAssocID="{A4A38B10-5DE8-43F1-83E4-F3B88130FCF7}" presName="sibTrans" presStyleCnt="0"/>
      <dgm:spPr/>
    </dgm:pt>
    <dgm:pt modelId="{1C45E2A4-55B8-4B0B-A2F7-A3D13F1A2870}" type="pres">
      <dgm:prSet presAssocID="{F85568F4-8C4D-40FC-B0DC-71244985B38A}" presName="compNode" presStyleCnt="0"/>
      <dgm:spPr/>
    </dgm:pt>
    <dgm:pt modelId="{FC91E72C-5E80-465A-8D61-7AC53108883A}" type="pres">
      <dgm:prSet presAssocID="{F85568F4-8C4D-40FC-B0DC-71244985B38A}"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54AA51D1-6A30-410C-A026-92F5EBFA6950}" type="pres">
      <dgm:prSet presAssocID="{F85568F4-8C4D-40FC-B0DC-71244985B38A}" presName="spaceRect" presStyleCnt="0"/>
      <dgm:spPr/>
    </dgm:pt>
    <dgm:pt modelId="{565218FB-236F-4ED5-A5CA-A28EE9AFEDDD}" type="pres">
      <dgm:prSet presAssocID="{F85568F4-8C4D-40FC-B0DC-71244985B38A}" presName="textRect" presStyleLbl="revTx" presStyleIdx="3" presStyleCnt="7">
        <dgm:presLayoutVars>
          <dgm:chMax val="1"/>
          <dgm:chPref val="1"/>
        </dgm:presLayoutVars>
      </dgm:prSet>
      <dgm:spPr/>
    </dgm:pt>
    <dgm:pt modelId="{813E30A7-8BD8-4F28-A0A6-125A47FA7B32}" type="pres">
      <dgm:prSet presAssocID="{578EDEEA-C939-4285-A02E-2C53FD6664FE}" presName="sibTrans" presStyleCnt="0"/>
      <dgm:spPr/>
    </dgm:pt>
    <dgm:pt modelId="{90C5835A-EE18-4E03-80DA-363D102A9955}" type="pres">
      <dgm:prSet presAssocID="{16B5F37E-1C4B-4774-8A4D-122A64C7E9F3}" presName="compNode" presStyleCnt="0"/>
      <dgm:spPr/>
    </dgm:pt>
    <dgm:pt modelId="{122F30ED-BEAA-414B-B9B6-74296956D48F}" type="pres">
      <dgm:prSet presAssocID="{16B5F37E-1C4B-4774-8A4D-122A64C7E9F3}"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s"/>
        </a:ext>
      </dgm:extLst>
    </dgm:pt>
    <dgm:pt modelId="{0B9D333A-BD6B-42C0-9AD9-BB5C89807751}" type="pres">
      <dgm:prSet presAssocID="{16B5F37E-1C4B-4774-8A4D-122A64C7E9F3}" presName="spaceRect" presStyleCnt="0"/>
      <dgm:spPr/>
    </dgm:pt>
    <dgm:pt modelId="{2F1E78D3-C46C-4568-A270-4F2B05834F78}" type="pres">
      <dgm:prSet presAssocID="{16B5F37E-1C4B-4774-8A4D-122A64C7E9F3}" presName="textRect" presStyleLbl="revTx" presStyleIdx="4" presStyleCnt="7">
        <dgm:presLayoutVars>
          <dgm:chMax val="1"/>
          <dgm:chPref val="1"/>
        </dgm:presLayoutVars>
      </dgm:prSet>
      <dgm:spPr/>
    </dgm:pt>
    <dgm:pt modelId="{02C9C93E-8C2E-499C-A22D-3C58F743D2DF}" type="pres">
      <dgm:prSet presAssocID="{AFCBB128-D1A6-416A-A368-CDA54AADC7A8}" presName="sibTrans" presStyleCnt="0"/>
      <dgm:spPr/>
    </dgm:pt>
    <dgm:pt modelId="{F9D410BD-D61B-4F47-8355-13156BF4308F}" type="pres">
      <dgm:prSet presAssocID="{2AA20FBA-3226-4B31-A538-1D59F5F3C304}" presName="compNode" presStyleCnt="0"/>
      <dgm:spPr/>
    </dgm:pt>
    <dgm:pt modelId="{60AE0631-458B-459A-B3E3-FD60B0F4E64B}" type="pres">
      <dgm:prSet presAssocID="{2AA20FBA-3226-4B31-A538-1D59F5F3C304}"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5CB93B23-0095-4B71-84E5-FEC79A58A473}" type="pres">
      <dgm:prSet presAssocID="{2AA20FBA-3226-4B31-A538-1D59F5F3C304}" presName="spaceRect" presStyleCnt="0"/>
      <dgm:spPr/>
    </dgm:pt>
    <dgm:pt modelId="{4509A38A-73A1-43E1-A2D6-81D7A7D3E8BF}" type="pres">
      <dgm:prSet presAssocID="{2AA20FBA-3226-4B31-A538-1D59F5F3C304}" presName="textRect" presStyleLbl="revTx" presStyleIdx="5" presStyleCnt="7">
        <dgm:presLayoutVars>
          <dgm:chMax val="1"/>
          <dgm:chPref val="1"/>
        </dgm:presLayoutVars>
      </dgm:prSet>
      <dgm:spPr/>
    </dgm:pt>
    <dgm:pt modelId="{3BF1E46F-DD29-4373-B668-3174277D8CA1}" type="pres">
      <dgm:prSet presAssocID="{0DE4822D-9C1D-4139-A013-F2B60DBFEA01}" presName="sibTrans" presStyleCnt="0"/>
      <dgm:spPr/>
    </dgm:pt>
    <dgm:pt modelId="{0626FC9C-C223-405E-B496-B4339FD83076}" type="pres">
      <dgm:prSet presAssocID="{F49996D5-3E98-4537-BDC1-D2EA2C28949E}" presName="compNode" presStyleCnt="0"/>
      <dgm:spPr/>
    </dgm:pt>
    <dgm:pt modelId="{231C15CB-5263-45B0-9EDF-13675A415DC6}" type="pres">
      <dgm:prSet presAssocID="{F49996D5-3E98-4537-BDC1-D2EA2C28949E}"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Lightbulb"/>
        </a:ext>
      </dgm:extLst>
    </dgm:pt>
    <dgm:pt modelId="{18C5E728-3629-45F6-8813-0DB3B227C584}" type="pres">
      <dgm:prSet presAssocID="{F49996D5-3E98-4537-BDC1-D2EA2C28949E}" presName="spaceRect" presStyleCnt="0"/>
      <dgm:spPr/>
    </dgm:pt>
    <dgm:pt modelId="{783D7B89-59E9-48B3-A043-59C9A096DE35}" type="pres">
      <dgm:prSet presAssocID="{F49996D5-3E98-4537-BDC1-D2EA2C28949E}" presName="textRect" presStyleLbl="revTx" presStyleIdx="6" presStyleCnt="7">
        <dgm:presLayoutVars>
          <dgm:chMax val="1"/>
          <dgm:chPref val="1"/>
        </dgm:presLayoutVars>
      </dgm:prSet>
      <dgm:spPr/>
    </dgm:pt>
  </dgm:ptLst>
  <dgm:cxnLst>
    <dgm:cxn modelId="{F3E7D123-3141-471D-B69D-737ACFD41F92}" srcId="{73C4319A-0E50-4EDD-BE88-64D66C889A00}" destId="{2AA20FBA-3226-4B31-A538-1D59F5F3C304}" srcOrd="5" destOrd="0" parTransId="{98E2872F-CE07-4299-A472-136C78A67280}" sibTransId="{0DE4822D-9C1D-4139-A013-F2B60DBFEA01}"/>
    <dgm:cxn modelId="{7B3B1E2D-04AB-4C27-96A1-1B3D2E561034}" type="presOf" srcId="{73C4319A-0E50-4EDD-BE88-64D66C889A00}" destId="{DBACD65E-F4BA-4AC1-A534-11F9F50CA47F}" srcOrd="0" destOrd="0" presId="urn:microsoft.com/office/officeart/2018/2/layout/IconLabelList"/>
    <dgm:cxn modelId="{FE4B1660-55C9-4C97-85CE-645A415AC516}" srcId="{73C4319A-0E50-4EDD-BE88-64D66C889A00}" destId="{67EA1AEB-CFC4-40C1-982F-D956D12348A8}" srcOrd="1" destOrd="0" parTransId="{821C7E4B-5B10-4C50-8462-A40884EBE6D3}" sibTransId="{ED50FA75-5E7D-4F62-984D-306275FB2D3C}"/>
    <dgm:cxn modelId="{FBD6CF45-F150-49F3-8ED3-EF567B1A7C6C}" type="presOf" srcId="{16B5F37E-1C4B-4774-8A4D-122A64C7E9F3}" destId="{2F1E78D3-C46C-4568-A270-4F2B05834F78}" srcOrd="0" destOrd="0" presId="urn:microsoft.com/office/officeart/2018/2/layout/IconLabelList"/>
    <dgm:cxn modelId="{4D714150-751D-49B1-AE0B-AFE2B8C369A3}" type="presOf" srcId="{DC5862DC-A5C6-4345-B7D7-5E1B2E7BDD41}" destId="{A9A15426-E45B-4DA1-AFB1-4BC76CFCDD65}" srcOrd="0" destOrd="0" presId="urn:microsoft.com/office/officeart/2018/2/layout/IconLabelList"/>
    <dgm:cxn modelId="{41256079-98CA-45B1-A04C-EA93E9788D1C}" srcId="{73C4319A-0E50-4EDD-BE88-64D66C889A00}" destId="{F49996D5-3E98-4537-BDC1-D2EA2C28949E}" srcOrd="6" destOrd="0" parTransId="{2C9B3407-D5D9-4582-AA6F-B974EC679F60}" sibTransId="{46BCEB86-6067-4CC4-AFED-0D424436ACF5}"/>
    <dgm:cxn modelId="{3FF7DB79-7F73-47A9-98D8-869A79231BEE}" srcId="{73C4319A-0E50-4EDD-BE88-64D66C889A00}" destId="{F85568F4-8C4D-40FC-B0DC-71244985B38A}" srcOrd="3" destOrd="0" parTransId="{59370EC3-AC5C-4203-942B-D2D48526EF6E}" sibTransId="{578EDEEA-C939-4285-A02E-2C53FD6664FE}"/>
    <dgm:cxn modelId="{837BF459-86D4-4307-89B1-575934A73FC6}" srcId="{73C4319A-0E50-4EDD-BE88-64D66C889A00}" destId="{16B5F37E-1C4B-4774-8A4D-122A64C7E9F3}" srcOrd="4" destOrd="0" parTransId="{578D6535-75D3-4241-B5B2-874F17A5F1F3}" sibTransId="{AFCBB128-D1A6-416A-A368-CDA54AADC7A8}"/>
    <dgm:cxn modelId="{A4C72D5A-D27E-4253-A501-52CDF83E4C4B}" type="presOf" srcId="{2AA20FBA-3226-4B31-A538-1D59F5F3C304}" destId="{4509A38A-73A1-43E1-A2D6-81D7A7D3E8BF}" srcOrd="0" destOrd="0" presId="urn:microsoft.com/office/officeart/2018/2/layout/IconLabelList"/>
    <dgm:cxn modelId="{61AD525A-9D53-4378-82E9-6D0E773004FD}" type="presOf" srcId="{43B247AA-025D-4C0E-8EB8-EFB10484513F}" destId="{9012EFCD-F234-40C6-8C6B-6AC128CACF5C}" srcOrd="0" destOrd="0" presId="urn:microsoft.com/office/officeart/2018/2/layout/IconLabelList"/>
    <dgm:cxn modelId="{F3B54B82-BD66-4245-B6C1-071498B87F12}" type="presOf" srcId="{F85568F4-8C4D-40FC-B0DC-71244985B38A}" destId="{565218FB-236F-4ED5-A5CA-A28EE9AFEDDD}" srcOrd="0" destOrd="0" presId="urn:microsoft.com/office/officeart/2018/2/layout/IconLabelList"/>
    <dgm:cxn modelId="{A46201C6-C5BA-4AC5-A0FB-22D91E034AC5}" srcId="{73C4319A-0E50-4EDD-BE88-64D66C889A00}" destId="{43B247AA-025D-4C0E-8EB8-EFB10484513F}" srcOrd="0" destOrd="0" parTransId="{60AF27A8-EEED-46B7-9A7C-3AF82BF13F0E}" sibTransId="{05B31614-2166-4213-A14E-4883BFF3EFEA}"/>
    <dgm:cxn modelId="{044F6DCA-AC1F-4907-B859-286D89031A8F}" type="presOf" srcId="{F49996D5-3E98-4537-BDC1-D2EA2C28949E}" destId="{783D7B89-59E9-48B3-A043-59C9A096DE35}" srcOrd="0" destOrd="0" presId="urn:microsoft.com/office/officeart/2018/2/layout/IconLabelList"/>
    <dgm:cxn modelId="{B0A8C3D8-65FA-4B82-A965-8DA94FA58557}" type="presOf" srcId="{67EA1AEB-CFC4-40C1-982F-D956D12348A8}" destId="{1B81590B-4029-4B89-AEB9-0BB08DB91999}" srcOrd="0" destOrd="0" presId="urn:microsoft.com/office/officeart/2018/2/layout/IconLabelList"/>
    <dgm:cxn modelId="{7A7405FA-AE26-42CC-8DB0-397C69F99280}" srcId="{73C4319A-0E50-4EDD-BE88-64D66C889A00}" destId="{DC5862DC-A5C6-4345-B7D7-5E1B2E7BDD41}" srcOrd="2" destOrd="0" parTransId="{E0A035A2-B3F2-4A10-B812-7CEF064F85FC}" sibTransId="{A4A38B10-5DE8-43F1-83E4-F3B88130FCF7}"/>
    <dgm:cxn modelId="{4E0D2176-1F65-4F94-9A66-367A5F457DB2}" type="presParOf" srcId="{DBACD65E-F4BA-4AC1-A534-11F9F50CA47F}" destId="{BF944449-F844-4516-8115-7471ADE19E6B}" srcOrd="0" destOrd="0" presId="urn:microsoft.com/office/officeart/2018/2/layout/IconLabelList"/>
    <dgm:cxn modelId="{5F4CF537-78A2-42C6-B0C7-5FC82E91CA2B}" type="presParOf" srcId="{BF944449-F844-4516-8115-7471ADE19E6B}" destId="{7CE816D4-83CE-48EB-82A1-1551AEC26CBE}" srcOrd="0" destOrd="0" presId="urn:microsoft.com/office/officeart/2018/2/layout/IconLabelList"/>
    <dgm:cxn modelId="{D75F20C9-7EC8-4895-B8B0-8FAB355B81E7}" type="presParOf" srcId="{BF944449-F844-4516-8115-7471ADE19E6B}" destId="{C4E52269-E4C7-48A0-9778-1AFC22F83D6C}" srcOrd="1" destOrd="0" presId="urn:microsoft.com/office/officeart/2018/2/layout/IconLabelList"/>
    <dgm:cxn modelId="{1BDD7F64-009A-4109-9BEB-39D55A1F4871}" type="presParOf" srcId="{BF944449-F844-4516-8115-7471ADE19E6B}" destId="{9012EFCD-F234-40C6-8C6B-6AC128CACF5C}" srcOrd="2" destOrd="0" presId="urn:microsoft.com/office/officeart/2018/2/layout/IconLabelList"/>
    <dgm:cxn modelId="{A8946784-5A71-43F4-9A18-F9F7143412F6}" type="presParOf" srcId="{DBACD65E-F4BA-4AC1-A534-11F9F50CA47F}" destId="{80E5506E-AE23-4BEB-B543-ED8EA43CD351}" srcOrd="1" destOrd="0" presId="urn:microsoft.com/office/officeart/2018/2/layout/IconLabelList"/>
    <dgm:cxn modelId="{B55D2D6D-D915-4C97-9654-C4FE5248DD75}" type="presParOf" srcId="{DBACD65E-F4BA-4AC1-A534-11F9F50CA47F}" destId="{B41B6127-956A-4EE5-8874-1DF7482E26D2}" srcOrd="2" destOrd="0" presId="urn:microsoft.com/office/officeart/2018/2/layout/IconLabelList"/>
    <dgm:cxn modelId="{4ADFC1B3-52F2-4744-99F2-78574DEC3E38}" type="presParOf" srcId="{B41B6127-956A-4EE5-8874-1DF7482E26D2}" destId="{32B1EC93-9181-44B4-A2E9-4DFD2F091C49}" srcOrd="0" destOrd="0" presId="urn:microsoft.com/office/officeart/2018/2/layout/IconLabelList"/>
    <dgm:cxn modelId="{CE6B3D7B-72B1-487A-9521-EAFEE682AC97}" type="presParOf" srcId="{B41B6127-956A-4EE5-8874-1DF7482E26D2}" destId="{B3782A72-8A13-4046-8949-648C917EDC7D}" srcOrd="1" destOrd="0" presId="urn:microsoft.com/office/officeart/2018/2/layout/IconLabelList"/>
    <dgm:cxn modelId="{9E77E182-4A0A-464C-A901-193481C1F13A}" type="presParOf" srcId="{B41B6127-956A-4EE5-8874-1DF7482E26D2}" destId="{1B81590B-4029-4B89-AEB9-0BB08DB91999}" srcOrd="2" destOrd="0" presId="urn:microsoft.com/office/officeart/2018/2/layout/IconLabelList"/>
    <dgm:cxn modelId="{66764C92-F6E8-4711-8DF2-7191DCEBB596}" type="presParOf" srcId="{DBACD65E-F4BA-4AC1-A534-11F9F50CA47F}" destId="{6DD5D9DA-9D78-4546-98E8-AD34669AB871}" srcOrd="3" destOrd="0" presId="urn:microsoft.com/office/officeart/2018/2/layout/IconLabelList"/>
    <dgm:cxn modelId="{0E1B5AB2-AC43-4B84-B2A3-D6EFF9BD0C9F}" type="presParOf" srcId="{DBACD65E-F4BA-4AC1-A534-11F9F50CA47F}" destId="{62EBF3A4-27DC-4ADA-B4D3-7C9CDD7464E6}" srcOrd="4" destOrd="0" presId="urn:microsoft.com/office/officeart/2018/2/layout/IconLabelList"/>
    <dgm:cxn modelId="{BBAFCF3B-26C8-4E47-A330-5745B105B9CF}" type="presParOf" srcId="{62EBF3A4-27DC-4ADA-B4D3-7C9CDD7464E6}" destId="{306E029D-B36E-4594-9482-71CFEFD57E6B}" srcOrd="0" destOrd="0" presId="urn:microsoft.com/office/officeart/2018/2/layout/IconLabelList"/>
    <dgm:cxn modelId="{C1BCD51F-5476-4A46-BEE6-41C9B1061755}" type="presParOf" srcId="{62EBF3A4-27DC-4ADA-B4D3-7C9CDD7464E6}" destId="{CDDD7411-3BB7-4B57-BDC5-67FFD72858C4}" srcOrd="1" destOrd="0" presId="urn:microsoft.com/office/officeart/2018/2/layout/IconLabelList"/>
    <dgm:cxn modelId="{4C26E8CF-0ADF-4F67-9C13-FB1323DB7AE5}" type="presParOf" srcId="{62EBF3A4-27DC-4ADA-B4D3-7C9CDD7464E6}" destId="{A9A15426-E45B-4DA1-AFB1-4BC76CFCDD65}" srcOrd="2" destOrd="0" presId="urn:microsoft.com/office/officeart/2018/2/layout/IconLabelList"/>
    <dgm:cxn modelId="{0B256814-0E12-4472-922E-B748D6F9ABC7}" type="presParOf" srcId="{DBACD65E-F4BA-4AC1-A534-11F9F50CA47F}" destId="{F186178A-A90E-4599-A206-0C4A13BDB5A3}" srcOrd="5" destOrd="0" presId="urn:microsoft.com/office/officeart/2018/2/layout/IconLabelList"/>
    <dgm:cxn modelId="{598F30D5-DAA5-451B-BC30-76D0D6DBB767}" type="presParOf" srcId="{DBACD65E-F4BA-4AC1-A534-11F9F50CA47F}" destId="{1C45E2A4-55B8-4B0B-A2F7-A3D13F1A2870}" srcOrd="6" destOrd="0" presId="urn:microsoft.com/office/officeart/2018/2/layout/IconLabelList"/>
    <dgm:cxn modelId="{940D69C2-E612-420D-84D4-0E7538B857FC}" type="presParOf" srcId="{1C45E2A4-55B8-4B0B-A2F7-A3D13F1A2870}" destId="{FC91E72C-5E80-465A-8D61-7AC53108883A}" srcOrd="0" destOrd="0" presId="urn:microsoft.com/office/officeart/2018/2/layout/IconLabelList"/>
    <dgm:cxn modelId="{DD714937-26DD-45A4-9574-F10D69490B14}" type="presParOf" srcId="{1C45E2A4-55B8-4B0B-A2F7-A3D13F1A2870}" destId="{54AA51D1-6A30-410C-A026-92F5EBFA6950}" srcOrd="1" destOrd="0" presId="urn:microsoft.com/office/officeart/2018/2/layout/IconLabelList"/>
    <dgm:cxn modelId="{432C914B-9F90-4C63-A1F9-F8D362F5314F}" type="presParOf" srcId="{1C45E2A4-55B8-4B0B-A2F7-A3D13F1A2870}" destId="{565218FB-236F-4ED5-A5CA-A28EE9AFEDDD}" srcOrd="2" destOrd="0" presId="urn:microsoft.com/office/officeart/2018/2/layout/IconLabelList"/>
    <dgm:cxn modelId="{CE068635-8A8E-4FC6-8D17-B4428EE40B91}" type="presParOf" srcId="{DBACD65E-F4BA-4AC1-A534-11F9F50CA47F}" destId="{813E30A7-8BD8-4F28-A0A6-125A47FA7B32}" srcOrd="7" destOrd="0" presId="urn:microsoft.com/office/officeart/2018/2/layout/IconLabelList"/>
    <dgm:cxn modelId="{07586E8A-DC40-4FFB-846E-FFF37AED0608}" type="presParOf" srcId="{DBACD65E-F4BA-4AC1-A534-11F9F50CA47F}" destId="{90C5835A-EE18-4E03-80DA-363D102A9955}" srcOrd="8" destOrd="0" presId="urn:microsoft.com/office/officeart/2018/2/layout/IconLabelList"/>
    <dgm:cxn modelId="{81BF5247-E43D-4B56-9DEA-996A056DB2D0}" type="presParOf" srcId="{90C5835A-EE18-4E03-80DA-363D102A9955}" destId="{122F30ED-BEAA-414B-B9B6-74296956D48F}" srcOrd="0" destOrd="0" presId="urn:microsoft.com/office/officeart/2018/2/layout/IconLabelList"/>
    <dgm:cxn modelId="{B3ABD327-0032-4FF3-9530-161435840B41}" type="presParOf" srcId="{90C5835A-EE18-4E03-80DA-363D102A9955}" destId="{0B9D333A-BD6B-42C0-9AD9-BB5C89807751}" srcOrd="1" destOrd="0" presId="urn:microsoft.com/office/officeart/2018/2/layout/IconLabelList"/>
    <dgm:cxn modelId="{25B98444-A5E7-4CC4-AE33-0405A70DA78F}" type="presParOf" srcId="{90C5835A-EE18-4E03-80DA-363D102A9955}" destId="{2F1E78D3-C46C-4568-A270-4F2B05834F78}" srcOrd="2" destOrd="0" presId="urn:microsoft.com/office/officeart/2018/2/layout/IconLabelList"/>
    <dgm:cxn modelId="{3D779872-BB08-490E-9D0A-EB7913FA80DF}" type="presParOf" srcId="{DBACD65E-F4BA-4AC1-A534-11F9F50CA47F}" destId="{02C9C93E-8C2E-499C-A22D-3C58F743D2DF}" srcOrd="9" destOrd="0" presId="urn:microsoft.com/office/officeart/2018/2/layout/IconLabelList"/>
    <dgm:cxn modelId="{19560A00-4EF5-45C6-9BA2-3E32FD52F8BA}" type="presParOf" srcId="{DBACD65E-F4BA-4AC1-A534-11F9F50CA47F}" destId="{F9D410BD-D61B-4F47-8355-13156BF4308F}" srcOrd="10" destOrd="0" presId="urn:microsoft.com/office/officeart/2018/2/layout/IconLabelList"/>
    <dgm:cxn modelId="{87E7B80C-09BA-4A3A-8C8B-9AD8BB469AC7}" type="presParOf" srcId="{F9D410BD-D61B-4F47-8355-13156BF4308F}" destId="{60AE0631-458B-459A-B3E3-FD60B0F4E64B}" srcOrd="0" destOrd="0" presId="urn:microsoft.com/office/officeart/2018/2/layout/IconLabelList"/>
    <dgm:cxn modelId="{AE3A788C-450D-4E6D-9570-B995864B76DC}" type="presParOf" srcId="{F9D410BD-D61B-4F47-8355-13156BF4308F}" destId="{5CB93B23-0095-4B71-84E5-FEC79A58A473}" srcOrd="1" destOrd="0" presId="urn:microsoft.com/office/officeart/2018/2/layout/IconLabelList"/>
    <dgm:cxn modelId="{154F120D-1630-448D-B3AC-4F35C31A1234}" type="presParOf" srcId="{F9D410BD-D61B-4F47-8355-13156BF4308F}" destId="{4509A38A-73A1-43E1-A2D6-81D7A7D3E8BF}" srcOrd="2" destOrd="0" presId="urn:microsoft.com/office/officeart/2018/2/layout/IconLabelList"/>
    <dgm:cxn modelId="{7820C86E-F736-4301-8C13-EF88230FDAD7}" type="presParOf" srcId="{DBACD65E-F4BA-4AC1-A534-11F9F50CA47F}" destId="{3BF1E46F-DD29-4373-B668-3174277D8CA1}" srcOrd="11" destOrd="0" presId="urn:microsoft.com/office/officeart/2018/2/layout/IconLabelList"/>
    <dgm:cxn modelId="{B37B2302-A837-4677-BE92-5888507A4971}" type="presParOf" srcId="{DBACD65E-F4BA-4AC1-A534-11F9F50CA47F}" destId="{0626FC9C-C223-405E-B496-B4339FD83076}" srcOrd="12" destOrd="0" presId="urn:microsoft.com/office/officeart/2018/2/layout/IconLabelList"/>
    <dgm:cxn modelId="{7877140E-6204-4CD1-817D-DE4EDFE552DE}" type="presParOf" srcId="{0626FC9C-C223-405E-B496-B4339FD83076}" destId="{231C15CB-5263-45B0-9EDF-13675A415DC6}" srcOrd="0" destOrd="0" presId="urn:microsoft.com/office/officeart/2018/2/layout/IconLabelList"/>
    <dgm:cxn modelId="{E2C3C5BD-D99E-411E-A2D1-8F287E5752E0}" type="presParOf" srcId="{0626FC9C-C223-405E-B496-B4339FD83076}" destId="{18C5E728-3629-45F6-8813-0DB3B227C584}" srcOrd="1" destOrd="0" presId="urn:microsoft.com/office/officeart/2018/2/layout/IconLabelList"/>
    <dgm:cxn modelId="{2B9F0BA4-7A20-44A3-8E5B-FA09BFCF5448}" type="presParOf" srcId="{0626FC9C-C223-405E-B496-B4339FD83076}" destId="{783D7B89-59E9-48B3-A043-59C9A096DE3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82D31CC-501C-49B8-B444-234C6C41FDE1}"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9D27AB9-9ED9-4809-9212-B4E282DF387B}">
      <dgm:prSet/>
      <dgm:spPr/>
      <dgm:t>
        <a:bodyPr/>
        <a:lstStyle/>
        <a:p>
          <a:r>
            <a:rPr lang="en-US" b="0" i="0" dirty="0"/>
            <a:t>Historical analysis of the uninsured rate data provides valuable context for interpreting the model predictions and understanding long-term trends.</a:t>
          </a:r>
          <a:endParaRPr lang="en-US" dirty="0"/>
        </a:p>
      </dgm:t>
    </dgm:pt>
    <dgm:pt modelId="{FDCC49EF-F6F0-4C39-91C8-F579AAE9A8E7}" type="parTrans" cxnId="{EF4B3E90-0156-4DC3-BFCC-0D65E2675932}">
      <dgm:prSet/>
      <dgm:spPr/>
      <dgm:t>
        <a:bodyPr/>
        <a:lstStyle/>
        <a:p>
          <a:endParaRPr lang="en-US"/>
        </a:p>
      </dgm:t>
    </dgm:pt>
    <dgm:pt modelId="{83E07F27-BBA0-4B05-8368-BC8DFBDF682D}" type="sibTrans" cxnId="{EF4B3E90-0156-4DC3-BFCC-0D65E2675932}">
      <dgm:prSet/>
      <dgm:spPr/>
      <dgm:t>
        <a:bodyPr/>
        <a:lstStyle/>
        <a:p>
          <a:endParaRPr lang="en-US"/>
        </a:p>
      </dgm:t>
    </dgm:pt>
    <dgm:pt modelId="{0AB49313-BDA5-428A-83A5-C5154D439E9E}">
      <dgm:prSet/>
      <dgm:spPr/>
      <dgm:t>
        <a:bodyPr/>
        <a:lstStyle/>
        <a:p>
          <a:r>
            <a:rPr lang="en-US" b="0" i="0"/>
            <a:t>The performance evaluation of the predictive model helps assess its reliability and accuracy in predicting the uninsured rate.</a:t>
          </a:r>
          <a:endParaRPr lang="en-US"/>
        </a:p>
      </dgm:t>
    </dgm:pt>
    <dgm:pt modelId="{ABB00520-CE82-4DB4-8F65-F74657B09652}" type="parTrans" cxnId="{4C53F98F-CFA5-43C1-B735-F12BF2ACCD90}">
      <dgm:prSet/>
      <dgm:spPr/>
      <dgm:t>
        <a:bodyPr/>
        <a:lstStyle/>
        <a:p>
          <a:endParaRPr lang="en-US"/>
        </a:p>
      </dgm:t>
    </dgm:pt>
    <dgm:pt modelId="{06D05381-60B1-48A5-A3B3-888B9BEA4E5C}" type="sibTrans" cxnId="{4C53F98F-CFA5-43C1-B735-F12BF2ACCD90}">
      <dgm:prSet/>
      <dgm:spPr/>
      <dgm:t>
        <a:bodyPr/>
        <a:lstStyle/>
        <a:p>
          <a:endParaRPr lang="en-US"/>
        </a:p>
      </dgm:t>
    </dgm:pt>
    <dgm:pt modelId="{A620DADB-193B-45D6-9506-0C97B79E0D63}">
      <dgm:prSet/>
      <dgm:spPr/>
      <dgm:t>
        <a:bodyPr/>
        <a:lstStyle/>
        <a:p>
          <a:r>
            <a:rPr lang="en-US" b="0" i="0"/>
            <a:t>Future projections indicate potential changes and trends in the uninsured rate, which can be influenced by factors such as policy changes and economic conditions. </a:t>
          </a:r>
          <a:endParaRPr lang="en-US"/>
        </a:p>
      </dgm:t>
    </dgm:pt>
    <dgm:pt modelId="{8686EC04-327E-40A8-9327-2A88AA6CDC09}" type="parTrans" cxnId="{886F6195-5FB8-45CC-BDAA-846C2C2EE404}">
      <dgm:prSet/>
      <dgm:spPr/>
      <dgm:t>
        <a:bodyPr/>
        <a:lstStyle/>
        <a:p>
          <a:endParaRPr lang="en-US"/>
        </a:p>
      </dgm:t>
    </dgm:pt>
    <dgm:pt modelId="{2620034A-1126-45B4-846B-8EC8988EA4B4}" type="sibTrans" cxnId="{886F6195-5FB8-45CC-BDAA-846C2C2EE404}">
      <dgm:prSet/>
      <dgm:spPr/>
      <dgm:t>
        <a:bodyPr/>
        <a:lstStyle/>
        <a:p>
          <a:endParaRPr lang="en-US"/>
        </a:p>
      </dgm:t>
    </dgm:pt>
    <dgm:pt modelId="{A0D5C475-796F-443D-B957-B5CEDACDF2D7}">
      <dgm:prSet/>
      <dgm:spPr/>
      <dgm:t>
        <a:bodyPr/>
        <a:lstStyle/>
        <a:p>
          <a:r>
            <a:rPr lang="en-US" b="0" i="0"/>
            <a:t>The predicted uninsured rates have important policy implications and can inform decision-making regarding policy interventions and reforms.</a:t>
          </a:r>
          <a:endParaRPr lang="en-US"/>
        </a:p>
      </dgm:t>
    </dgm:pt>
    <dgm:pt modelId="{95F07A1A-B645-41A5-A02E-E668E1254E09}" type="parTrans" cxnId="{8867AE8F-FF18-44B9-930D-6F1E28E338E6}">
      <dgm:prSet/>
      <dgm:spPr/>
      <dgm:t>
        <a:bodyPr/>
        <a:lstStyle/>
        <a:p>
          <a:endParaRPr lang="en-US"/>
        </a:p>
      </dgm:t>
    </dgm:pt>
    <dgm:pt modelId="{665EA1BF-9B08-4D6B-A3AE-8A954D1ADE1D}" type="sibTrans" cxnId="{8867AE8F-FF18-44B9-930D-6F1E28E338E6}">
      <dgm:prSet/>
      <dgm:spPr/>
      <dgm:t>
        <a:bodyPr/>
        <a:lstStyle/>
        <a:p>
          <a:endParaRPr lang="en-US"/>
        </a:p>
      </dgm:t>
    </dgm:pt>
    <dgm:pt modelId="{D0F37CE7-5974-4837-9BEE-02A573CA859D}">
      <dgm:prSet/>
      <dgm:spPr/>
      <dgm:t>
        <a:bodyPr/>
        <a:lstStyle/>
        <a:p>
          <a:r>
            <a:rPr lang="en-US" b="0" i="0"/>
            <a:t>Targeted interventions based on the predicted uninsured rates can help address specific populations or regions that are at higher risk of being uninsured.</a:t>
          </a:r>
          <a:endParaRPr lang="en-US"/>
        </a:p>
      </dgm:t>
    </dgm:pt>
    <dgm:pt modelId="{828580C8-AC5A-482A-A0AF-E6C686D3FE8B}" type="parTrans" cxnId="{540F0B4A-6899-4BC7-A7B2-79DE055DFDDC}">
      <dgm:prSet/>
      <dgm:spPr/>
      <dgm:t>
        <a:bodyPr/>
        <a:lstStyle/>
        <a:p>
          <a:endParaRPr lang="en-US"/>
        </a:p>
      </dgm:t>
    </dgm:pt>
    <dgm:pt modelId="{66261F9A-3CBB-4B6B-9ED3-08EFD22F5505}" type="sibTrans" cxnId="{540F0B4A-6899-4BC7-A7B2-79DE055DFDDC}">
      <dgm:prSet/>
      <dgm:spPr/>
      <dgm:t>
        <a:bodyPr/>
        <a:lstStyle/>
        <a:p>
          <a:endParaRPr lang="en-US"/>
        </a:p>
      </dgm:t>
    </dgm:pt>
    <dgm:pt modelId="{250D4894-EC9D-4BA0-A28D-DDA944358A68}">
      <dgm:prSet/>
      <dgm:spPr/>
      <dgm:t>
        <a:bodyPr/>
        <a:lstStyle/>
        <a:p>
          <a:r>
            <a:rPr lang="en-US" b="0" i="0"/>
            <a:t>Collaboration and engagement with stakeholders enhance the development of effective strategies and initiatives to address uninsured rate challenges.</a:t>
          </a:r>
          <a:endParaRPr lang="en-US"/>
        </a:p>
      </dgm:t>
    </dgm:pt>
    <dgm:pt modelId="{944E8A01-204D-44A8-913C-11BDFDEAD632}" type="parTrans" cxnId="{20CD9C7E-A510-4C75-808E-1B113CEBA008}">
      <dgm:prSet/>
      <dgm:spPr/>
      <dgm:t>
        <a:bodyPr/>
        <a:lstStyle/>
        <a:p>
          <a:endParaRPr lang="en-US"/>
        </a:p>
      </dgm:t>
    </dgm:pt>
    <dgm:pt modelId="{744C681E-02B0-4A33-9003-3B751C2C85DF}" type="sibTrans" cxnId="{20CD9C7E-A510-4C75-808E-1B113CEBA008}">
      <dgm:prSet/>
      <dgm:spPr/>
      <dgm:t>
        <a:bodyPr/>
        <a:lstStyle/>
        <a:p>
          <a:endParaRPr lang="en-US"/>
        </a:p>
      </dgm:t>
    </dgm:pt>
    <dgm:pt modelId="{DC7BED8C-6B06-45FB-A8CC-57159833D49A}" type="pres">
      <dgm:prSet presAssocID="{B82D31CC-501C-49B8-B444-234C6C41FDE1}" presName="root" presStyleCnt="0">
        <dgm:presLayoutVars>
          <dgm:dir/>
          <dgm:resizeHandles val="exact"/>
        </dgm:presLayoutVars>
      </dgm:prSet>
      <dgm:spPr/>
    </dgm:pt>
    <dgm:pt modelId="{DE36ACA4-FD3B-4B05-A305-0494828797D4}" type="pres">
      <dgm:prSet presAssocID="{B82D31CC-501C-49B8-B444-234C6C41FDE1}" presName="container" presStyleCnt="0">
        <dgm:presLayoutVars>
          <dgm:dir/>
          <dgm:resizeHandles val="exact"/>
        </dgm:presLayoutVars>
      </dgm:prSet>
      <dgm:spPr/>
    </dgm:pt>
    <dgm:pt modelId="{12042AC6-464B-446F-809E-A6D16BC6697D}" type="pres">
      <dgm:prSet presAssocID="{89D27AB9-9ED9-4809-9212-B4E282DF387B}" presName="compNode" presStyleCnt="0"/>
      <dgm:spPr/>
    </dgm:pt>
    <dgm:pt modelId="{65EB119E-216E-4929-99D3-AECF8A7A0D0C}" type="pres">
      <dgm:prSet presAssocID="{89D27AB9-9ED9-4809-9212-B4E282DF387B}" presName="iconBgRect" presStyleLbl="bgShp" presStyleIdx="0" presStyleCnt="6"/>
      <dgm:spPr/>
    </dgm:pt>
    <dgm:pt modelId="{91C23363-E92A-44CB-A32A-730E601A576C}" type="pres">
      <dgm:prSet presAssocID="{89D27AB9-9ED9-4809-9212-B4E282DF387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5E89B733-2D87-4F30-9807-8939307C053A}" type="pres">
      <dgm:prSet presAssocID="{89D27AB9-9ED9-4809-9212-B4E282DF387B}" presName="spaceRect" presStyleCnt="0"/>
      <dgm:spPr/>
    </dgm:pt>
    <dgm:pt modelId="{78EE4FF0-F440-425F-8C9C-8E7BCD325A49}" type="pres">
      <dgm:prSet presAssocID="{89D27AB9-9ED9-4809-9212-B4E282DF387B}" presName="textRect" presStyleLbl="revTx" presStyleIdx="0" presStyleCnt="6">
        <dgm:presLayoutVars>
          <dgm:chMax val="1"/>
          <dgm:chPref val="1"/>
        </dgm:presLayoutVars>
      </dgm:prSet>
      <dgm:spPr/>
    </dgm:pt>
    <dgm:pt modelId="{5B3A2CD5-BF14-4B4B-B298-D31368EB3D50}" type="pres">
      <dgm:prSet presAssocID="{83E07F27-BBA0-4B05-8368-BC8DFBDF682D}" presName="sibTrans" presStyleLbl="sibTrans2D1" presStyleIdx="0" presStyleCnt="0"/>
      <dgm:spPr/>
    </dgm:pt>
    <dgm:pt modelId="{14C0CF74-3699-4FB5-BF8A-9053BB782409}" type="pres">
      <dgm:prSet presAssocID="{0AB49313-BDA5-428A-83A5-C5154D439E9E}" presName="compNode" presStyleCnt="0"/>
      <dgm:spPr/>
    </dgm:pt>
    <dgm:pt modelId="{B70D9AE1-FB97-4EE2-A48F-27C5B91A7B25}" type="pres">
      <dgm:prSet presAssocID="{0AB49313-BDA5-428A-83A5-C5154D439E9E}" presName="iconBgRect" presStyleLbl="bgShp" presStyleIdx="1" presStyleCnt="6"/>
      <dgm:spPr/>
    </dgm:pt>
    <dgm:pt modelId="{5B77406D-5B47-4974-A4E4-E3B38807FF5C}" type="pres">
      <dgm:prSet presAssocID="{0AB49313-BDA5-428A-83A5-C5154D439E9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E97C882E-12CA-4CF3-84F3-14FD1F7511C3}" type="pres">
      <dgm:prSet presAssocID="{0AB49313-BDA5-428A-83A5-C5154D439E9E}" presName="spaceRect" presStyleCnt="0"/>
      <dgm:spPr/>
    </dgm:pt>
    <dgm:pt modelId="{985E50B3-CA6B-45FD-9F28-E1B827289724}" type="pres">
      <dgm:prSet presAssocID="{0AB49313-BDA5-428A-83A5-C5154D439E9E}" presName="textRect" presStyleLbl="revTx" presStyleIdx="1" presStyleCnt="6">
        <dgm:presLayoutVars>
          <dgm:chMax val="1"/>
          <dgm:chPref val="1"/>
        </dgm:presLayoutVars>
      </dgm:prSet>
      <dgm:spPr/>
    </dgm:pt>
    <dgm:pt modelId="{E96FDB30-E62F-4A1A-BDB6-0A81457F4295}" type="pres">
      <dgm:prSet presAssocID="{06D05381-60B1-48A5-A3B3-888B9BEA4E5C}" presName="sibTrans" presStyleLbl="sibTrans2D1" presStyleIdx="0" presStyleCnt="0"/>
      <dgm:spPr/>
    </dgm:pt>
    <dgm:pt modelId="{A7465895-2B64-4FEA-A2CD-5772257CE34A}" type="pres">
      <dgm:prSet presAssocID="{A620DADB-193B-45D6-9506-0C97B79E0D63}" presName="compNode" presStyleCnt="0"/>
      <dgm:spPr/>
    </dgm:pt>
    <dgm:pt modelId="{0D132304-0072-49E7-8C6F-9EFED4051324}" type="pres">
      <dgm:prSet presAssocID="{A620DADB-193B-45D6-9506-0C97B79E0D63}" presName="iconBgRect" presStyleLbl="bgShp" presStyleIdx="2" presStyleCnt="6"/>
      <dgm:spPr/>
    </dgm:pt>
    <dgm:pt modelId="{B05243DC-5424-45A2-91E3-1EC43B372915}" type="pres">
      <dgm:prSet presAssocID="{A620DADB-193B-45D6-9506-0C97B79E0D6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B9FD7382-BFD0-40DB-B2D7-636C7B4D5024}" type="pres">
      <dgm:prSet presAssocID="{A620DADB-193B-45D6-9506-0C97B79E0D63}" presName="spaceRect" presStyleCnt="0"/>
      <dgm:spPr/>
    </dgm:pt>
    <dgm:pt modelId="{6B3472C6-7D6B-4002-B908-482FEC905A91}" type="pres">
      <dgm:prSet presAssocID="{A620DADB-193B-45D6-9506-0C97B79E0D63}" presName="textRect" presStyleLbl="revTx" presStyleIdx="2" presStyleCnt="6">
        <dgm:presLayoutVars>
          <dgm:chMax val="1"/>
          <dgm:chPref val="1"/>
        </dgm:presLayoutVars>
      </dgm:prSet>
      <dgm:spPr/>
    </dgm:pt>
    <dgm:pt modelId="{15DE595A-6AB9-44BD-A652-C814DECC5967}" type="pres">
      <dgm:prSet presAssocID="{2620034A-1126-45B4-846B-8EC8988EA4B4}" presName="sibTrans" presStyleLbl="sibTrans2D1" presStyleIdx="0" presStyleCnt="0"/>
      <dgm:spPr/>
    </dgm:pt>
    <dgm:pt modelId="{8B7FFDB5-29CB-4F96-9398-E15A98691ED7}" type="pres">
      <dgm:prSet presAssocID="{A0D5C475-796F-443D-B957-B5CEDACDF2D7}" presName="compNode" presStyleCnt="0"/>
      <dgm:spPr/>
    </dgm:pt>
    <dgm:pt modelId="{B7FE9084-C483-4D5E-9D00-DAA64C7B90FB}" type="pres">
      <dgm:prSet presAssocID="{A0D5C475-796F-443D-B957-B5CEDACDF2D7}" presName="iconBgRect" presStyleLbl="bgShp" presStyleIdx="3" presStyleCnt="6"/>
      <dgm:spPr/>
    </dgm:pt>
    <dgm:pt modelId="{4E2ADA27-19E7-4162-AE6A-7105F76EA604}" type="pres">
      <dgm:prSet presAssocID="{A0D5C475-796F-443D-B957-B5CEDACDF2D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tor"/>
        </a:ext>
      </dgm:extLst>
    </dgm:pt>
    <dgm:pt modelId="{90ED8CD1-E974-45F5-B87D-F2E9CEB7E2A6}" type="pres">
      <dgm:prSet presAssocID="{A0D5C475-796F-443D-B957-B5CEDACDF2D7}" presName="spaceRect" presStyleCnt="0"/>
      <dgm:spPr/>
    </dgm:pt>
    <dgm:pt modelId="{79B46FB9-6D5B-46D9-8F12-57FD8BCEE345}" type="pres">
      <dgm:prSet presAssocID="{A0D5C475-796F-443D-B957-B5CEDACDF2D7}" presName="textRect" presStyleLbl="revTx" presStyleIdx="3" presStyleCnt="6">
        <dgm:presLayoutVars>
          <dgm:chMax val="1"/>
          <dgm:chPref val="1"/>
        </dgm:presLayoutVars>
      </dgm:prSet>
      <dgm:spPr/>
    </dgm:pt>
    <dgm:pt modelId="{01CE37BE-5475-4492-A5E7-DBA727D6E0B9}" type="pres">
      <dgm:prSet presAssocID="{665EA1BF-9B08-4D6B-A3AE-8A954D1ADE1D}" presName="sibTrans" presStyleLbl="sibTrans2D1" presStyleIdx="0" presStyleCnt="0"/>
      <dgm:spPr/>
    </dgm:pt>
    <dgm:pt modelId="{AEA0BEDA-1363-4D51-A54F-646A9CE96E41}" type="pres">
      <dgm:prSet presAssocID="{D0F37CE7-5974-4837-9BEE-02A573CA859D}" presName="compNode" presStyleCnt="0"/>
      <dgm:spPr/>
    </dgm:pt>
    <dgm:pt modelId="{D06FD50F-E7DF-4473-8515-DE0C56955210}" type="pres">
      <dgm:prSet presAssocID="{D0F37CE7-5974-4837-9BEE-02A573CA859D}" presName="iconBgRect" presStyleLbl="bgShp" presStyleIdx="4" presStyleCnt="6"/>
      <dgm:spPr/>
    </dgm:pt>
    <dgm:pt modelId="{91B2CB4E-90EC-48F6-A34E-F015C5F838CB}" type="pres">
      <dgm:prSet presAssocID="{D0F37CE7-5974-4837-9BEE-02A573CA859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ethoscope"/>
        </a:ext>
      </dgm:extLst>
    </dgm:pt>
    <dgm:pt modelId="{8FECFA42-FD4E-4847-A841-8B570A32379E}" type="pres">
      <dgm:prSet presAssocID="{D0F37CE7-5974-4837-9BEE-02A573CA859D}" presName="spaceRect" presStyleCnt="0"/>
      <dgm:spPr/>
    </dgm:pt>
    <dgm:pt modelId="{5317D41B-92C1-4B84-A025-AB97255BCE98}" type="pres">
      <dgm:prSet presAssocID="{D0F37CE7-5974-4837-9BEE-02A573CA859D}" presName="textRect" presStyleLbl="revTx" presStyleIdx="4" presStyleCnt="6">
        <dgm:presLayoutVars>
          <dgm:chMax val="1"/>
          <dgm:chPref val="1"/>
        </dgm:presLayoutVars>
      </dgm:prSet>
      <dgm:spPr/>
    </dgm:pt>
    <dgm:pt modelId="{DFE52525-8E24-4672-B6A4-2C0426152EBC}" type="pres">
      <dgm:prSet presAssocID="{66261F9A-3CBB-4B6B-9ED3-08EFD22F5505}" presName="sibTrans" presStyleLbl="sibTrans2D1" presStyleIdx="0" presStyleCnt="0"/>
      <dgm:spPr/>
    </dgm:pt>
    <dgm:pt modelId="{78D4403E-5F40-4D78-8985-51609DEED362}" type="pres">
      <dgm:prSet presAssocID="{250D4894-EC9D-4BA0-A28D-DDA944358A68}" presName="compNode" presStyleCnt="0"/>
      <dgm:spPr/>
    </dgm:pt>
    <dgm:pt modelId="{557D2809-4F2B-4608-976E-462160EC415A}" type="pres">
      <dgm:prSet presAssocID="{250D4894-EC9D-4BA0-A28D-DDA944358A68}" presName="iconBgRect" presStyleLbl="bgShp" presStyleIdx="5" presStyleCnt="6"/>
      <dgm:spPr/>
    </dgm:pt>
    <dgm:pt modelId="{B1AAFBF3-7532-454E-B011-A3E8F4448521}" type="pres">
      <dgm:prSet presAssocID="{250D4894-EC9D-4BA0-A28D-DDA944358A6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andshake"/>
        </a:ext>
      </dgm:extLst>
    </dgm:pt>
    <dgm:pt modelId="{17B4B81D-D070-4300-8E2D-6AAA4FAA203C}" type="pres">
      <dgm:prSet presAssocID="{250D4894-EC9D-4BA0-A28D-DDA944358A68}" presName="spaceRect" presStyleCnt="0"/>
      <dgm:spPr/>
    </dgm:pt>
    <dgm:pt modelId="{1933E585-A70D-4BE0-97B3-1674B201B20D}" type="pres">
      <dgm:prSet presAssocID="{250D4894-EC9D-4BA0-A28D-DDA944358A68}" presName="textRect" presStyleLbl="revTx" presStyleIdx="5" presStyleCnt="6">
        <dgm:presLayoutVars>
          <dgm:chMax val="1"/>
          <dgm:chPref val="1"/>
        </dgm:presLayoutVars>
      </dgm:prSet>
      <dgm:spPr/>
    </dgm:pt>
  </dgm:ptLst>
  <dgm:cxnLst>
    <dgm:cxn modelId="{F79BB202-14E8-4BA2-9BC6-B43C032C757A}" type="presOf" srcId="{89D27AB9-9ED9-4809-9212-B4E282DF387B}" destId="{78EE4FF0-F440-425F-8C9C-8E7BCD325A49}" srcOrd="0" destOrd="0" presId="urn:microsoft.com/office/officeart/2018/2/layout/IconCircleList"/>
    <dgm:cxn modelId="{3FFC501A-C106-41FA-A32C-09372DA9E136}" type="presOf" srcId="{D0F37CE7-5974-4837-9BEE-02A573CA859D}" destId="{5317D41B-92C1-4B84-A025-AB97255BCE98}" srcOrd="0" destOrd="0" presId="urn:microsoft.com/office/officeart/2018/2/layout/IconCircleList"/>
    <dgm:cxn modelId="{DADBE224-C108-4E3F-A746-51A83D6C5134}" type="presOf" srcId="{250D4894-EC9D-4BA0-A28D-DDA944358A68}" destId="{1933E585-A70D-4BE0-97B3-1674B201B20D}" srcOrd="0" destOrd="0" presId="urn:microsoft.com/office/officeart/2018/2/layout/IconCircleList"/>
    <dgm:cxn modelId="{5D1C3D2B-F54C-406C-8693-D91DEC9AE9A7}" type="presOf" srcId="{A0D5C475-796F-443D-B957-B5CEDACDF2D7}" destId="{79B46FB9-6D5B-46D9-8F12-57FD8BCEE345}" srcOrd="0" destOrd="0" presId="urn:microsoft.com/office/officeart/2018/2/layout/IconCircleList"/>
    <dgm:cxn modelId="{9FF66C42-4616-4C90-8D93-2FF7FFFEB7F5}" type="presOf" srcId="{06D05381-60B1-48A5-A3B3-888B9BEA4E5C}" destId="{E96FDB30-E62F-4A1A-BDB6-0A81457F4295}" srcOrd="0" destOrd="0" presId="urn:microsoft.com/office/officeart/2018/2/layout/IconCircleList"/>
    <dgm:cxn modelId="{A26AF967-425A-4C09-AFBD-4D18D2632FC4}" type="presOf" srcId="{66261F9A-3CBB-4B6B-9ED3-08EFD22F5505}" destId="{DFE52525-8E24-4672-B6A4-2C0426152EBC}" srcOrd="0" destOrd="0" presId="urn:microsoft.com/office/officeart/2018/2/layout/IconCircleList"/>
    <dgm:cxn modelId="{540F0B4A-6899-4BC7-A7B2-79DE055DFDDC}" srcId="{B82D31CC-501C-49B8-B444-234C6C41FDE1}" destId="{D0F37CE7-5974-4837-9BEE-02A573CA859D}" srcOrd="4" destOrd="0" parTransId="{828580C8-AC5A-482A-A0AF-E6C686D3FE8B}" sibTransId="{66261F9A-3CBB-4B6B-9ED3-08EFD22F5505}"/>
    <dgm:cxn modelId="{C545F956-193D-42FF-ACB4-E2C6B34D68AF}" type="presOf" srcId="{B82D31CC-501C-49B8-B444-234C6C41FDE1}" destId="{DC7BED8C-6B06-45FB-A8CC-57159833D49A}" srcOrd="0" destOrd="0" presId="urn:microsoft.com/office/officeart/2018/2/layout/IconCircleList"/>
    <dgm:cxn modelId="{19976A79-D957-4CFC-8434-41D4C035B107}" type="presOf" srcId="{2620034A-1126-45B4-846B-8EC8988EA4B4}" destId="{15DE595A-6AB9-44BD-A652-C814DECC5967}" srcOrd="0" destOrd="0" presId="urn:microsoft.com/office/officeart/2018/2/layout/IconCircleList"/>
    <dgm:cxn modelId="{20CD9C7E-A510-4C75-808E-1B113CEBA008}" srcId="{B82D31CC-501C-49B8-B444-234C6C41FDE1}" destId="{250D4894-EC9D-4BA0-A28D-DDA944358A68}" srcOrd="5" destOrd="0" parTransId="{944E8A01-204D-44A8-913C-11BDFDEAD632}" sibTransId="{744C681E-02B0-4A33-9003-3B751C2C85DF}"/>
    <dgm:cxn modelId="{8867AE8F-FF18-44B9-930D-6F1E28E338E6}" srcId="{B82D31CC-501C-49B8-B444-234C6C41FDE1}" destId="{A0D5C475-796F-443D-B957-B5CEDACDF2D7}" srcOrd="3" destOrd="0" parTransId="{95F07A1A-B645-41A5-A02E-E668E1254E09}" sibTransId="{665EA1BF-9B08-4D6B-A3AE-8A954D1ADE1D}"/>
    <dgm:cxn modelId="{4C53F98F-CFA5-43C1-B735-F12BF2ACCD90}" srcId="{B82D31CC-501C-49B8-B444-234C6C41FDE1}" destId="{0AB49313-BDA5-428A-83A5-C5154D439E9E}" srcOrd="1" destOrd="0" parTransId="{ABB00520-CE82-4DB4-8F65-F74657B09652}" sibTransId="{06D05381-60B1-48A5-A3B3-888B9BEA4E5C}"/>
    <dgm:cxn modelId="{EF4B3E90-0156-4DC3-BFCC-0D65E2675932}" srcId="{B82D31CC-501C-49B8-B444-234C6C41FDE1}" destId="{89D27AB9-9ED9-4809-9212-B4E282DF387B}" srcOrd="0" destOrd="0" parTransId="{FDCC49EF-F6F0-4C39-91C8-F579AAE9A8E7}" sibTransId="{83E07F27-BBA0-4B05-8368-BC8DFBDF682D}"/>
    <dgm:cxn modelId="{2572ED94-9205-44A0-843F-79D17E17D087}" type="presOf" srcId="{A620DADB-193B-45D6-9506-0C97B79E0D63}" destId="{6B3472C6-7D6B-4002-B908-482FEC905A91}" srcOrd="0" destOrd="0" presId="urn:microsoft.com/office/officeart/2018/2/layout/IconCircleList"/>
    <dgm:cxn modelId="{886F6195-5FB8-45CC-BDAA-846C2C2EE404}" srcId="{B82D31CC-501C-49B8-B444-234C6C41FDE1}" destId="{A620DADB-193B-45D6-9506-0C97B79E0D63}" srcOrd="2" destOrd="0" parTransId="{8686EC04-327E-40A8-9327-2A88AA6CDC09}" sibTransId="{2620034A-1126-45B4-846B-8EC8988EA4B4}"/>
    <dgm:cxn modelId="{8E52DDA6-35D6-44C6-91D2-85CE6631A7CA}" type="presOf" srcId="{665EA1BF-9B08-4D6B-A3AE-8A954D1ADE1D}" destId="{01CE37BE-5475-4492-A5E7-DBA727D6E0B9}" srcOrd="0" destOrd="0" presId="urn:microsoft.com/office/officeart/2018/2/layout/IconCircleList"/>
    <dgm:cxn modelId="{75DE7DDA-2ADB-4962-B002-CAD4A1123ED6}" type="presOf" srcId="{0AB49313-BDA5-428A-83A5-C5154D439E9E}" destId="{985E50B3-CA6B-45FD-9F28-E1B827289724}" srcOrd="0" destOrd="0" presId="urn:microsoft.com/office/officeart/2018/2/layout/IconCircleList"/>
    <dgm:cxn modelId="{3E1485F1-6006-4373-9B2E-8E640EE00FEC}" type="presOf" srcId="{83E07F27-BBA0-4B05-8368-BC8DFBDF682D}" destId="{5B3A2CD5-BF14-4B4B-B298-D31368EB3D50}" srcOrd="0" destOrd="0" presId="urn:microsoft.com/office/officeart/2018/2/layout/IconCircleList"/>
    <dgm:cxn modelId="{695BFDBF-8E2C-45E5-8C62-68D3FBA02CC7}" type="presParOf" srcId="{DC7BED8C-6B06-45FB-A8CC-57159833D49A}" destId="{DE36ACA4-FD3B-4B05-A305-0494828797D4}" srcOrd="0" destOrd="0" presId="urn:microsoft.com/office/officeart/2018/2/layout/IconCircleList"/>
    <dgm:cxn modelId="{E60D94E0-9B6D-4156-A284-B0CFA3F010F2}" type="presParOf" srcId="{DE36ACA4-FD3B-4B05-A305-0494828797D4}" destId="{12042AC6-464B-446F-809E-A6D16BC6697D}" srcOrd="0" destOrd="0" presId="urn:microsoft.com/office/officeart/2018/2/layout/IconCircleList"/>
    <dgm:cxn modelId="{964828D1-A499-4539-AF7A-EB7FEFC00DD2}" type="presParOf" srcId="{12042AC6-464B-446F-809E-A6D16BC6697D}" destId="{65EB119E-216E-4929-99D3-AECF8A7A0D0C}" srcOrd="0" destOrd="0" presId="urn:microsoft.com/office/officeart/2018/2/layout/IconCircleList"/>
    <dgm:cxn modelId="{903572C4-3890-4E66-8D7D-CADDD2D6E165}" type="presParOf" srcId="{12042AC6-464B-446F-809E-A6D16BC6697D}" destId="{91C23363-E92A-44CB-A32A-730E601A576C}" srcOrd="1" destOrd="0" presId="urn:microsoft.com/office/officeart/2018/2/layout/IconCircleList"/>
    <dgm:cxn modelId="{61F1FB9B-B6D3-4178-A784-CE3A960426EB}" type="presParOf" srcId="{12042AC6-464B-446F-809E-A6D16BC6697D}" destId="{5E89B733-2D87-4F30-9807-8939307C053A}" srcOrd="2" destOrd="0" presId="urn:microsoft.com/office/officeart/2018/2/layout/IconCircleList"/>
    <dgm:cxn modelId="{945A793C-D745-43E3-B72D-9F54F3B85173}" type="presParOf" srcId="{12042AC6-464B-446F-809E-A6D16BC6697D}" destId="{78EE4FF0-F440-425F-8C9C-8E7BCD325A49}" srcOrd="3" destOrd="0" presId="urn:microsoft.com/office/officeart/2018/2/layout/IconCircleList"/>
    <dgm:cxn modelId="{7515E304-F664-4F4A-91E1-41670892E12A}" type="presParOf" srcId="{DE36ACA4-FD3B-4B05-A305-0494828797D4}" destId="{5B3A2CD5-BF14-4B4B-B298-D31368EB3D50}" srcOrd="1" destOrd="0" presId="urn:microsoft.com/office/officeart/2018/2/layout/IconCircleList"/>
    <dgm:cxn modelId="{17C8F162-0A94-4EFC-94ED-E35FC927EC65}" type="presParOf" srcId="{DE36ACA4-FD3B-4B05-A305-0494828797D4}" destId="{14C0CF74-3699-4FB5-BF8A-9053BB782409}" srcOrd="2" destOrd="0" presId="urn:microsoft.com/office/officeart/2018/2/layout/IconCircleList"/>
    <dgm:cxn modelId="{4D0B4E43-1101-49B8-9655-46D1E48B2763}" type="presParOf" srcId="{14C0CF74-3699-4FB5-BF8A-9053BB782409}" destId="{B70D9AE1-FB97-4EE2-A48F-27C5B91A7B25}" srcOrd="0" destOrd="0" presId="urn:microsoft.com/office/officeart/2018/2/layout/IconCircleList"/>
    <dgm:cxn modelId="{2543DF9A-43FA-4A56-8ADE-622F3DD3F055}" type="presParOf" srcId="{14C0CF74-3699-4FB5-BF8A-9053BB782409}" destId="{5B77406D-5B47-4974-A4E4-E3B38807FF5C}" srcOrd="1" destOrd="0" presId="urn:microsoft.com/office/officeart/2018/2/layout/IconCircleList"/>
    <dgm:cxn modelId="{5BFACA4B-3906-49A3-AC75-A554A34FEB3F}" type="presParOf" srcId="{14C0CF74-3699-4FB5-BF8A-9053BB782409}" destId="{E97C882E-12CA-4CF3-84F3-14FD1F7511C3}" srcOrd="2" destOrd="0" presId="urn:microsoft.com/office/officeart/2018/2/layout/IconCircleList"/>
    <dgm:cxn modelId="{17EC0AB8-AC57-44E5-AA0B-DB42AA6A18D3}" type="presParOf" srcId="{14C0CF74-3699-4FB5-BF8A-9053BB782409}" destId="{985E50B3-CA6B-45FD-9F28-E1B827289724}" srcOrd="3" destOrd="0" presId="urn:microsoft.com/office/officeart/2018/2/layout/IconCircleList"/>
    <dgm:cxn modelId="{7311CE0F-175F-4141-AD24-527AAD6253AE}" type="presParOf" srcId="{DE36ACA4-FD3B-4B05-A305-0494828797D4}" destId="{E96FDB30-E62F-4A1A-BDB6-0A81457F4295}" srcOrd="3" destOrd="0" presId="urn:microsoft.com/office/officeart/2018/2/layout/IconCircleList"/>
    <dgm:cxn modelId="{CFCF9F8D-58FC-450B-8DA9-37D74E9F5A8A}" type="presParOf" srcId="{DE36ACA4-FD3B-4B05-A305-0494828797D4}" destId="{A7465895-2B64-4FEA-A2CD-5772257CE34A}" srcOrd="4" destOrd="0" presId="urn:microsoft.com/office/officeart/2018/2/layout/IconCircleList"/>
    <dgm:cxn modelId="{EA62B2B5-F4D9-40FC-AC31-1312EA776AA6}" type="presParOf" srcId="{A7465895-2B64-4FEA-A2CD-5772257CE34A}" destId="{0D132304-0072-49E7-8C6F-9EFED4051324}" srcOrd="0" destOrd="0" presId="urn:microsoft.com/office/officeart/2018/2/layout/IconCircleList"/>
    <dgm:cxn modelId="{D286ECE6-BE54-43FB-88FD-FF03B7F64D79}" type="presParOf" srcId="{A7465895-2B64-4FEA-A2CD-5772257CE34A}" destId="{B05243DC-5424-45A2-91E3-1EC43B372915}" srcOrd="1" destOrd="0" presId="urn:microsoft.com/office/officeart/2018/2/layout/IconCircleList"/>
    <dgm:cxn modelId="{4F7EF68E-3813-48FE-8CAD-0E3523153227}" type="presParOf" srcId="{A7465895-2B64-4FEA-A2CD-5772257CE34A}" destId="{B9FD7382-BFD0-40DB-B2D7-636C7B4D5024}" srcOrd="2" destOrd="0" presId="urn:microsoft.com/office/officeart/2018/2/layout/IconCircleList"/>
    <dgm:cxn modelId="{5BD5A16B-77CB-4320-AB89-07516C2551A6}" type="presParOf" srcId="{A7465895-2B64-4FEA-A2CD-5772257CE34A}" destId="{6B3472C6-7D6B-4002-B908-482FEC905A91}" srcOrd="3" destOrd="0" presId="urn:microsoft.com/office/officeart/2018/2/layout/IconCircleList"/>
    <dgm:cxn modelId="{517F0154-6BFB-47F3-B45A-63D92FBFF88E}" type="presParOf" srcId="{DE36ACA4-FD3B-4B05-A305-0494828797D4}" destId="{15DE595A-6AB9-44BD-A652-C814DECC5967}" srcOrd="5" destOrd="0" presId="urn:microsoft.com/office/officeart/2018/2/layout/IconCircleList"/>
    <dgm:cxn modelId="{75EA3B84-8CA7-4034-BAD2-A1A283F82E5C}" type="presParOf" srcId="{DE36ACA4-FD3B-4B05-A305-0494828797D4}" destId="{8B7FFDB5-29CB-4F96-9398-E15A98691ED7}" srcOrd="6" destOrd="0" presId="urn:microsoft.com/office/officeart/2018/2/layout/IconCircleList"/>
    <dgm:cxn modelId="{289E7F80-77AB-4405-B8DE-3F3E8247C3CF}" type="presParOf" srcId="{8B7FFDB5-29CB-4F96-9398-E15A98691ED7}" destId="{B7FE9084-C483-4D5E-9D00-DAA64C7B90FB}" srcOrd="0" destOrd="0" presId="urn:microsoft.com/office/officeart/2018/2/layout/IconCircleList"/>
    <dgm:cxn modelId="{48493C07-00D9-4D2F-9591-D413D31B4122}" type="presParOf" srcId="{8B7FFDB5-29CB-4F96-9398-E15A98691ED7}" destId="{4E2ADA27-19E7-4162-AE6A-7105F76EA604}" srcOrd="1" destOrd="0" presId="urn:microsoft.com/office/officeart/2018/2/layout/IconCircleList"/>
    <dgm:cxn modelId="{4B61C343-F760-4B22-A084-4ED42935B934}" type="presParOf" srcId="{8B7FFDB5-29CB-4F96-9398-E15A98691ED7}" destId="{90ED8CD1-E974-45F5-B87D-F2E9CEB7E2A6}" srcOrd="2" destOrd="0" presId="urn:microsoft.com/office/officeart/2018/2/layout/IconCircleList"/>
    <dgm:cxn modelId="{0CFD5C57-1144-4DA9-9832-27A8E27963DA}" type="presParOf" srcId="{8B7FFDB5-29CB-4F96-9398-E15A98691ED7}" destId="{79B46FB9-6D5B-46D9-8F12-57FD8BCEE345}" srcOrd="3" destOrd="0" presId="urn:microsoft.com/office/officeart/2018/2/layout/IconCircleList"/>
    <dgm:cxn modelId="{2534840E-E467-43C2-B05E-238A07C1B725}" type="presParOf" srcId="{DE36ACA4-FD3B-4B05-A305-0494828797D4}" destId="{01CE37BE-5475-4492-A5E7-DBA727D6E0B9}" srcOrd="7" destOrd="0" presId="urn:microsoft.com/office/officeart/2018/2/layout/IconCircleList"/>
    <dgm:cxn modelId="{04D0B4BC-CDD2-4D5A-AA6D-56F13E927595}" type="presParOf" srcId="{DE36ACA4-FD3B-4B05-A305-0494828797D4}" destId="{AEA0BEDA-1363-4D51-A54F-646A9CE96E41}" srcOrd="8" destOrd="0" presId="urn:microsoft.com/office/officeart/2018/2/layout/IconCircleList"/>
    <dgm:cxn modelId="{B4173F1B-AF8F-4676-9F8B-86577D42B1B1}" type="presParOf" srcId="{AEA0BEDA-1363-4D51-A54F-646A9CE96E41}" destId="{D06FD50F-E7DF-4473-8515-DE0C56955210}" srcOrd="0" destOrd="0" presId="urn:microsoft.com/office/officeart/2018/2/layout/IconCircleList"/>
    <dgm:cxn modelId="{39E2C0D1-A334-4758-AC1C-1EA6C7EF2466}" type="presParOf" srcId="{AEA0BEDA-1363-4D51-A54F-646A9CE96E41}" destId="{91B2CB4E-90EC-48F6-A34E-F015C5F838CB}" srcOrd="1" destOrd="0" presId="urn:microsoft.com/office/officeart/2018/2/layout/IconCircleList"/>
    <dgm:cxn modelId="{6C9D851B-1DF1-4E12-82F7-0636D6B3A043}" type="presParOf" srcId="{AEA0BEDA-1363-4D51-A54F-646A9CE96E41}" destId="{8FECFA42-FD4E-4847-A841-8B570A32379E}" srcOrd="2" destOrd="0" presId="urn:microsoft.com/office/officeart/2018/2/layout/IconCircleList"/>
    <dgm:cxn modelId="{2B8698B8-0B19-4742-B61E-A0CB6ED37846}" type="presParOf" srcId="{AEA0BEDA-1363-4D51-A54F-646A9CE96E41}" destId="{5317D41B-92C1-4B84-A025-AB97255BCE98}" srcOrd="3" destOrd="0" presId="urn:microsoft.com/office/officeart/2018/2/layout/IconCircleList"/>
    <dgm:cxn modelId="{D750FC33-B045-4092-A802-8F875AEEFD35}" type="presParOf" srcId="{DE36ACA4-FD3B-4B05-A305-0494828797D4}" destId="{DFE52525-8E24-4672-B6A4-2C0426152EBC}" srcOrd="9" destOrd="0" presId="urn:microsoft.com/office/officeart/2018/2/layout/IconCircleList"/>
    <dgm:cxn modelId="{DE4EEC26-7516-41D0-B2B9-8BD1E076AAF1}" type="presParOf" srcId="{DE36ACA4-FD3B-4B05-A305-0494828797D4}" destId="{78D4403E-5F40-4D78-8985-51609DEED362}" srcOrd="10" destOrd="0" presId="urn:microsoft.com/office/officeart/2018/2/layout/IconCircleList"/>
    <dgm:cxn modelId="{9C4B3E5E-A5EF-42FC-89C8-ED66B0060E00}" type="presParOf" srcId="{78D4403E-5F40-4D78-8985-51609DEED362}" destId="{557D2809-4F2B-4608-976E-462160EC415A}" srcOrd="0" destOrd="0" presId="urn:microsoft.com/office/officeart/2018/2/layout/IconCircleList"/>
    <dgm:cxn modelId="{258CB4CA-68A6-464D-9DD0-9FC3B4161D4B}" type="presParOf" srcId="{78D4403E-5F40-4D78-8985-51609DEED362}" destId="{B1AAFBF3-7532-454E-B011-A3E8F4448521}" srcOrd="1" destOrd="0" presId="urn:microsoft.com/office/officeart/2018/2/layout/IconCircleList"/>
    <dgm:cxn modelId="{E2FA4801-C186-43E6-83D9-3C84572058F3}" type="presParOf" srcId="{78D4403E-5F40-4D78-8985-51609DEED362}" destId="{17B4B81D-D070-4300-8E2D-6AAA4FAA203C}" srcOrd="2" destOrd="0" presId="urn:microsoft.com/office/officeart/2018/2/layout/IconCircleList"/>
    <dgm:cxn modelId="{1422FA88-AF9F-4835-9082-6723248FB399}" type="presParOf" srcId="{78D4403E-5F40-4D78-8985-51609DEED362}" destId="{1933E585-A70D-4BE0-97B3-1674B201B20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FED51-8531-46CC-AE53-59EF5BB02958}">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96D8EC-D3AF-41BD-931F-3DF9DEB3CFA1}">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51E252-63EA-4F83-B34C-8A688E526BE7}">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800100">
            <a:lnSpc>
              <a:spcPct val="90000"/>
            </a:lnSpc>
            <a:spcBef>
              <a:spcPct val="0"/>
            </a:spcBef>
            <a:spcAft>
              <a:spcPct val="35000"/>
            </a:spcAft>
            <a:buNone/>
          </a:pPr>
          <a:r>
            <a:rPr lang="en-US" sz="1800" b="0" i="0" kern="1200"/>
            <a:t>Today, we will explore the critical task of predicting the uninsured rate, a key indicator of healthcare accessibility and affordability.</a:t>
          </a:r>
          <a:endParaRPr lang="en-US" sz="1800" kern="1200"/>
        </a:p>
      </dsp:txBody>
      <dsp:txXfrm>
        <a:off x="1509882" y="708097"/>
        <a:ext cx="9005717" cy="1307257"/>
      </dsp:txXfrm>
    </dsp:sp>
    <dsp:sp modelId="{64C9BA11-2DA2-4AA5-825E-730D1E5E9314}">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9C7C79-BE13-4592-BA8F-CEFAC0E3735C}">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C399EB-6DC4-4C75-87DF-1B52488C87FD}">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800100">
            <a:lnSpc>
              <a:spcPct val="90000"/>
            </a:lnSpc>
            <a:spcBef>
              <a:spcPct val="0"/>
            </a:spcBef>
            <a:spcAft>
              <a:spcPct val="35000"/>
            </a:spcAft>
            <a:buNone/>
          </a:pPr>
          <a:r>
            <a:rPr lang="en-US" sz="1800" b="0" i="0" kern="1200" dirty="0"/>
            <a:t>By analyzing a comprehensive set of variables, including year, FIPS codes, county and state information, demographic factors, and uninsured population data, we aim to develop a robust predictive model that can inform decision-making and drive positive change in healthcare policy.</a:t>
          </a:r>
          <a:endParaRPr lang="en-US" sz="1800" kern="1200" dirty="0"/>
        </a:p>
      </dsp:txBody>
      <dsp:txXfrm>
        <a:off x="1509882" y="2342169"/>
        <a:ext cx="9005717" cy="1307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F3ECB2-29EB-492A-B592-F5C3B862E753}">
      <dsp:nvSpPr>
        <dsp:cNvPr id="0" name=""/>
        <dsp:cNvSpPr/>
      </dsp:nvSpPr>
      <dsp:spPr>
        <a:xfrm>
          <a:off x="0" y="543923"/>
          <a:ext cx="10515600" cy="78316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t>The problem at hand is to develop a robust predictive model that accurately forecasts the uninsured rate based on a comprehensive set of variables, including year, FIPS codes, county and state information, demographic factors, and uninsured population data.</a:t>
          </a:r>
          <a:endParaRPr lang="en-US" sz="1400" kern="1200" dirty="0"/>
        </a:p>
      </dsp:txBody>
      <dsp:txXfrm>
        <a:off x="38231" y="582154"/>
        <a:ext cx="10439138" cy="706706"/>
      </dsp:txXfrm>
    </dsp:sp>
    <dsp:sp modelId="{8C03025D-7F0E-4FFD-AFD2-D007397D010B}">
      <dsp:nvSpPr>
        <dsp:cNvPr id="0" name=""/>
        <dsp:cNvSpPr/>
      </dsp:nvSpPr>
      <dsp:spPr>
        <a:xfrm>
          <a:off x="0" y="1375433"/>
          <a:ext cx="10515600" cy="783168"/>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The uninsured rate is a critical indicator of healthcare accessibility and affordability, and predicting it can inform decision-making, resource allocation, and targeted interventions to reduce the number of uninsured individuals and improve healthcare outcomes.</a:t>
          </a:r>
          <a:endParaRPr lang="en-US" sz="1400" kern="1200"/>
        </a:p>
      </dsp:txBody>
      <dsp:txXfrm>
        <a:off x="38231" y="1413664"/>
        <a:ext cx="10439138" cy="706706"/>
      </dsp:txXfrm>
    </dsp:sp>
    <dsp:sp modelId="{6579A7E9-A531-4FE8-819D-43623B885646}">
      <dsp:nvSpPr>
        <dsp:cNvPr id="0" name=""/>
        <dsp:cNvSpPr/>
      </dsp:nvSpPr>
      <dsp:spPr>
        <a:xfrm>
          <a:off x="0" y="2198921"/>
          <a:ext cx="10515600" cy="783168"/>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t>The goal is to identify the key demographic, geographic, and factors influencing the uninsured rate and uncover insights and patterns within the data. </a:t>
          </a:r>
          <a:endParaRPr lang="en-US" sz="1400" kern="1200" dirty="0"/>
        </a:p>
      </dsp:txBody>
      <dsp:txXfrm>
        <a:off x="38231" y="2237152"/>
        <a:ext cx="10439138" cy="706706"/>
      </dsp:txXfrm>
    </dsp:sp>
    <dsp:sp modelId="{F64515B2-FF01-4F88-BDB4-E24283B0036E}">
      <dsp:nvSpPr>
        <dsp:cNvPr id="0" name=""/>
        <dsp:cNvSpPr/>
      </dsp:nvSpPr>
      <dsp:spPr>
        <a:xfrm>
          <a:off x="0" y="3022410"/>
          <a:ext cx="10515600" cy="78316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t>By addressing this problem, we aim to contribute to the ongoing efforts in reducing the uninsured rate and promoting equitable healthcare access for all. The developed predictive model and derived insights will provide valuable guidance to policymakers, healthcare providers, and insurers in making informed decisions and implementing effective strategies to address healthcare disparities.</a:t>
          </a:r>
          <a:endParaRPr lang="en-US" sz="1400" kern="1200" dirty="0"/>
        </a:p>
      </dsp:txBody>
      <dsp:txXfrm>
        <a:off x="38231" y="3060641"/>
        <a:ext cx="10439138" cy="7067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789F4-17CC-4C7F-96BB-53CB7EB36D00}">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910A24-23EA-4F7C-B6F4-CD5205707E5D}">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67B499-5BB3-4CA1-A04E-DBBD33C18C9B}">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0" i="0" kern="1200"/>
            <a:t>The uninsured rate is a vital metric that directly impacts individuals' access to healthcare services and influences the overall health of a population.</a:t>
          </a:r>
          <a:endParaRPr lang="en-US" sz="2300" kern="1200"/>
        </a:p>
      </dsp:txBody>
      <dsp:txXfrm>
        <a:off x="1437631" y="531"/>
        <a:ext cx="9077968" cy="1244702"/>
      </dsp:txXfrm>
    </dsp:sp>
    <dsp:sp modelId="{4982373F-6F7F-49A9-BD44-EE6BF33F13A5}">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CBCCD0-9991-49F9-B953-7D2D22D85280}">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56FB75-ABD6-463B-8556-DA9991C65BE5}">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0" i="0" kern="1200"/>
            <a:t>Predicting the uninsured rate allows us to proactively allocate resources, identify at-risk populations, and design targeted interventions to reduce the number of uninsured individuals and improve healthcare outcomes.</a:t>
          </a:r>
          <a:endParaRPr lang="en-US" sz="2300" kern="1200"/>
        </a:p>
      </dsp:txBody>
      <dsp:txXfrm>
        <a:off x="1437631" y="1556410"/>
        <a:ext cx="9077968" cy="1244702"/>
      </dsp:txXfrm>
    </dsp:sp>
    <dsp:sp modelId="{0A438E9B-1F30-4FE3-A0AA-6F98D13C503D}">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92C1C0-D827-4B67-BD89-6DA14203D6ED}">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52EDC0-3D99-4D0D-BC9C-84AAF0554FA9}">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0" i="0" kern="1200"/>
            <a:t>Through our comprehensive analysis, we endeavor to provide insights that empower policymakers, healthcare providers, and insurers to make informed decisions and address healthcare disparities</a:t>
          </a:r>
          <a:endParaRPr lang="en-US" sz="2300" kern="1200"/>
        </a:p>
      </dsp:txBody>
      <dsp:txXfrm>
        <a:off x="1437631" y="3112289"/>
        <a:ext cx="9077968" cy="12447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6C43E-D889-4814-921B-A4C3A87F5A41}">
      <dsp:nvSpPr>
        <dsp:cNvPr id="0" name=""/>
        <dsp:cNvSpPr/>
      </dsp:nvSpPr>
      <dsp:spPr>
        <a:xfrm>
          <a:off x="0" y="0"/>
          <a:ext cx="10757084" cy="307632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defRPr b="1"/>
          </a:pPr>
          <a:r>
            <a:rPr lang="en-US" sz="2400" kern="1200" dirty="0"/>
            <a:t>Features:</a:t>
          </a:r>
        </a:p>
      </dsp:txBody>
      <dsp:txXfrm>
        <a:off x="0" y="0"/>
        <a:ext cx="10757084" cy="1661215"/>
      </dsp:txXfrm>
    </dsp:sp>
    <dsp:sp modelId="{3FDE460C-0BAC-4907-9239-5F7EA26EF26D}">
      <dsp:nvSpPr>
        <dsp:cNvPr id="0" name=""/>
        <dsp:cNvSpPr/>
      </dsp:nvSpPr>
      <dsp:spPr>
        <a:xfrm>
          <a:off x="5252" y="1599688"/>
          <a:ext cx="895548" cy="141510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kern="1200" dirty="0"/>
            <a:t>Year: The year of observation</a:t>
          </a:r>
          <a:endParaRPr lang="en-US" sz="900" kern="1200" dirty="0"/>
        </a:p>
      </dsp:txBody>
      <dsp:txXfrm>
        <a:off x="5252" y="1599688"/>
        <a:ext cx="895548" cy="1415109"/>
      </dsp:txXfrm>
    </dsp:sp>
    <dsp:sp modelId="{D4CC8C35-C318-4055-8F00-80A362CC8534}">
      <dsp:nvSpPr>
        <dsp:cNvPr id="0" name=""/>
        <dsp:cNvSpPr/>
      </dsp:nvSpPr>
      <dsp:spPr>
        <a:xfrm>
          <a:off x="900800" y="1599688"/>
          <a:ext cx="895548" cy="141510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kern="1200" dirty="0"/>
            <a:t>FIPS: Federal Information Processing Standards code, uniquely identifying each county in the United States</a:t>
          </a:r>
          <a:endParaRPr lang="en-US" sz="900" kern="1200" dirty="0"/>
        </a:p>
      </dsp:txBody>
      <dsp:txXfrm>
        <a:off x="900800" y="1599688"/>
        <a:ext cx="895548" cy="1415109"/>
      </dsp:txXfrm>
    </dsp:sp>
    <dsp:sp modelId="{DEF4896B-20F0-4403-8DE8-369C991A2B6E}">
      <dsp:nvSpPr>
        <dsp:cNvPr id="0" name=""/>
        <dsp:cNvSpPr/>
      </dsp:nvSpPr>
      <dsp:spPr>
        <a:xfrm>
          <a:off x="1796349" y="1599688"/>
          <a:ext cx="895548" cy="141510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kern="1200"/>
            <a:t>State FIPS: FIPS code specific to each state</a:t>
          </a:r>
          <a:endParaRPr lang="en-US" sz="900" kern="1200"/>
        </a:p>
      </dsp:txBody>
      <dsp:txXfrm>
        <a:off x="1796349" y="1599688"/>
        <a:ext cx="895548" cy="1415109"/>
      </dsp:txXfrm>
    </dsp:sp>
    <dsp:sp modelId="{ABBCEB71-2ECE-4E09-B852-F3382A7E2C42}">
      <dsp:nvSpPr>
        <dsp:cNvPr id="0" name=""/>
        <dsp:cNvSpPr/>
      </dsp:nvSpPr>
      <dsp:spPr>
        <a:xfrm>
          <a:off x="2691897" y="1599688"/>
          <a:ext cx="895548" cy="141510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kern="1200"/>
            <a:t>County FIPS: FIPS code specific to each county</a:t>
          </a:r>
          <a:endParaRPr lang="en-US" sz="900" kern="1200"/>
        </a:p>
      </dsp:txBody>
      <dsp:txXfrm>
        <a:off x="2691897" y="1599688"/>
        <a:ext cx="895548" cy="1415109"/>
      </dsp:txXfrm>
    </dsp:sp>
    <dsp:sp modelId="{CA77C2ED-F660-4C4A-B4FF-4CE27338AC68}">
      <dsp:nvSpPr>
        <dsp:cNvPr id="0" name=""/>
        <dsp:cNvSpPr/>
      </dsp:nvSpPr>
      <dsp:spPr>
        <a:xfrm>
          <a:off x="3587445" y="1599688"/>
          <a:ext cx="895548" cy="1415109"/>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kern="1200"/>
            <a:t>County Name: Name of the county</a:t>
          </a:r>
          <a:endParaRPr lang="en-US" sz="900" kern="1200"/>
        </a:p>
      </dsp:txBody>
      <dsp:txXfrm>
        <a:off x="3587445" y="1599688"/>
        <a:ext cx="895548" cy="1415109"/>
      </dsp:txXfrm>
    </dsp:sp>
    <dsp:sp modelId="{D3134B69-D1AE-4E94-AE20-29106E7BC493}">
      <dsp:nvSpPr>
        <dsp:cNvPr id="0" name=""/>
        <dsp:cNvSpPr/>
      </dsp:nvSpPr>
      <dsp:spPr>
        <a:xfrm>
          <a:off x="4482994" y="1599688"/>
          <a:ext cx="895548" cy="141510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kern="1200"/>
            <a:t>State Name: Name of the state</a:t>
          </a:r>
          <a:endParaRPr lang="en-US" sz="900" kern="1200"/>
        </a:p>
      </dsp:txBody>
      <dsp:txXfrm>
        <a:off x="4482994" y="1599688"/>
        <a:ext cx="895548" cy="1415109"/>
      </dsp:txXfrm>
    </dsp:sp>
    <dsp:sp modelId="{56966B66-3F43-440E-A3CC-67038426A88D}">
      <dsp:nvSpPr>
        <dsp:cNvPr id="0" name=""/>
        <dsp:cNvSpPr/>
      </dsp:nvSpPr>
      <dsp:spPr>
        <a:xfrm>
          <a:off x="5378542" y="1599688"/>
          <a:ext cx="895548" cy="141510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kern="1200"/>
            <a:t>State Abbreviation: Abbreviation of the state name</a:t>
          </a:r>
          <a:endParaRPr lang="en-US" sz="900" kern="1200"/>
        </a:p>
      </dsp:txBody>
      <dsp:txXfrm>
        <a:off x="5378542" y="1599688"/>
        <a:ext cx="895548" cy="1415109"/>
      </dsp:txXfrm>
    </dsp:sp>
    <dsp:sp modelId="{ED8BF777-7F59-4C25-B9A6-D7C0803D1E13}">
      <dsp:nvSpPr>
        <dsp:cNvPr id="0" name=""/>
        <dsp:cNvSpPr/>
      </dsp:nvSpPr>
      <dsp:spPr>
        <a:xfrm>
          <a:off x="6274090" y="1599688"/>
          <a:ext cx="895548" cy="141510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kern="1200" dirty="0"/>
            <a:t>Metro/Non-Metro: Classification indicating whether the county is metropolitan or non-metropolitan</a:t>
          </a:r>
          <a:endParaRPr lang="en-US" sz="900" kern="1200" dirty="0"/>
        </a:p>
      </dsp:txBody>
      <dsp:txXfrm>
        <a:off x="6274090" y="1599688"/>
        <a:ext cx="895548" cy="1415109"/>
      </dsp:txXfrm>
    </dsp:sp>
    <dsp:sp modelId="{FC45E8DD-1CB7-4187-9D01-62E5DBE3820B}">
      <dsp:nvSpPr>
        <dsp:cNvPr id="0" name=""/>
        <dsp:cNvSpPr/>
      </dsp:nvSpPr>
      <dsp:spPr>
        <a:xfrm>
          <a:off x="7169639" y="1599688"/>
          <a:ext cx="895548" cy="141510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kern="1200"/>
            <a:t>Uninsured 18 and under: Number of individuals aged 18 and under without health insurance</a:t>
          </a:r>
          <a:endParaRPr lang="en-US" sz="900" kern="1200"/>
        </a:p>
      </dsp:txBody>
      <dsp:txXfrm>
        <a:off x="7169639" y="1599688"/>
        <a:ext cx="895548" cy="1415109"/>
      </dsp:txXfrm>
    </dsp:sp>
    <dsp:sp modelId="{9252F6FB-666E-4C09-82EA-7702B4A03F2E}">
      <dsp:nvSpPr>
        <dsp:cNvPr id="0" name=""/>
        <dsp:cNvSpPr/>
      </dsp:nvSpPr>
      <dsp:spPr>
        <a:xfrm>
          <a:off x="8065187" y="1599688"/>
          <a:ext cx="895548" cy="1415109"/>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kern="1200"/>
            <a:t>Population 18 and under: Total population aged 18 and under</a:t>
          </a:r>
          <a:endParaRPr lang="en-US" sz="900" kern="1200"/>
        </a:p>
      </dsp:txBody>
      <dsp:txXfrm>
        <a:off x="8065187" y="1599688"/>
        <a:ext cx="895548" cy="1415109"/>
      </dsp:txXfrm>
    </dsp:sp>
    <dsp:sp modelId="{F7D5FED9-3384-443B-B82E-70DE169C6F3F}">
      <dsp:nvSpPr>
        <dsp:cNvPr id="0" name=""/>
        <dsp:cNvSpPr/>
      </dsp:nvSpPr>
      <dsp:spPr>
        <a:xfrm>
          <a:off x="8960735" y="1599688"/>
          <a:ext cx="895548" cy="141510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kern="1200"/>
            <a:t>Uninsured 18-64: Number of individuals aged 18-64 without health insurance</a:t>
          </a:r>
          <a:endParaRPr lang="en-US" sz="900" kern="1200"/>
        </a:p>
      </dsp:txBody>
      <dsp:txXfrm>
        <a:off x="8960735" y="1599688"/>
        <a:ext cx="895548" cy="1415109"/>
      </dsp:txXfrm>
    </dsp:sp>
    <dsp:sp modelId="{AD7E5675-B062-491D-908F-EA5F41DAC347}">
      <dsp:nvSpPr>
        <dsp:cNvPr id="0" name=""/>
        <dsp:cNvSpPr/>
      </dsp:nvSpPr>
      <dsp:spPr>
        <a:xfrm>
          <a:off x="9856284" y="1599688"/>
          <a:ext cx="895548" cy="141510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kern="1200" dirty="0"/>
            <a:t>Population 18-64: Total population aged 18-64</a:t>
          </a:r>
          <a:endParaRPr lang="en-US" sz="900" kern="1200" dirty="0"/>
        </a:p>
      </dsp:txBody>
      <dsp:txXfrm>
        <a:off x="9856284" y="1599688"/>
        <a:ext cx="895548" cy="14151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E816D4-83CE-48EB-82A1-1551AEC26CBE}">
      <dsp:nvSpPr>
        <dsp:cNvPr id="0" name=""/>
        <dsp:cNvSpPr/>
      </dsp:nvSpPr>
      <dsp:spPr>
        <a:xfrm>
          <a:off x="1149651" y="496185"/>
          <a:ext cx="607499" cy="6074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12EFCD-F234-40C6-8C6B-6AC128CACF5C}">
      <dsp:nvSpPr>
        <dsp:cNvPr id="0" name=""/>
        <dsp:cNvSpPr/>
      </dsp:nvSpPr>
      <dsp:spPr>
        <a:xfrm>
          <a:off x="778401" y="1350836"/>
          <a:ext cx="1349999"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a:t>Data Collection</a:t>
          </a:r>
          <a:endParaRPr lang="en-US" sz="1400" kern="1200"/>
        </a:p>
      </dsp:txBody>
      <dsp:txXfrm>
        <a:off x="778401" y="1350836"/>
        <a:ext cx="1349999" cy="540000"/>
      </dsp:txXfrm>
    </dsp:sp>
    <dsp:sp modelId="{32B1EC93-9181-44B4-A2E9-4DFD2F091C49}">
      <dsp:nvSpPr>
        <dsp:cNvPr id="0" name=""/>
        <dsp:cNvSpPr/>
      </dsp:nvSpPr>
      <dsp:spPr>
        <a:xfrm>
          <a:off x="2735901" y="496185"/>
          <a:ext cx="607499" cy="6074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81590B-4029-4B89-AEB9-0BB08DB91999}">
      <dsp:nvSpPr>
        <dsp:cNvPr id="0" name=""/>
        <dsp:cNvSpPr/>
      </dsp:nvSpPr>
      <dsp:spPr>
        <a:xfrm>
          <a:off x="2364651" y="1350836"/>
          <a:ext cx="1349999"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a:t>Data Preprocessing</a:t>
          </a:r>
          <a:endParaRPr lang="en-US" sz="1400" kern="1200"/>
        </a:p>
      </dsp:txBody>
      <dsp:txXfrm>
        <a:off x="2364651" y="1350836"/>
        <a:ext cx="1349999" cy="540000"/>
      </dsp:txXfrm>
    </dsp:sp>
    <dsp:sp modelId="{306E029D-B36E-4594-9482-71CFEFD57E6B}">
      <dsp:nvSpPr>
        <dsp:cNvPr id="0" name=""/>
        <dsp:cNvSpPr/>
      </dsp:nvSpPr>
      <dsp:spPr>
        <a:xfrm>
          <a:off x="4322151" y="496185"/>
          <a:ext cx="607499" cy="6074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A15426-E45B-4DA1-AFB1-4BC76CFCDD65}">
      <dsp:nvSpPr>
        <dsp:cNvPr id="0" name=""/>
        <dsp:cNvSpPr/>
      </dsp:nvSpPr>
      <dsp:spPr>
        <a:xfrm>
          <a:off x="3950901" y="1350836"/>
          <a:ext cx="1349999"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dirty="0"/>
            <a:t>Exploratory Data Analysis</a:t>
          </a:r>
          <a:endParaRPr lang="en-US" sz="1400" kern="1200" dirty="0"/>
        </a:p>
      </dsp:txBody>
      <dsp:txXfrm>
        <a:off x="3950901" y="1350836"/>
        <a:ext cx="1349999" cy="540000"/>
      </dsp:txXfrm>
    </dsp:sp>
    <dsp:sp modelId="{FC91E72C-5E80-465A-8D61-7AC53108883A}">
      <dsp:nvSpPr>
        <dsp:cNvPr id="0" name=""/>
        <dsp:cNvSpPr/>
      </dsp:nvSpPr>
      <dsp:spPr>
        <a:xfrm>
          <a:off x="5908401" y="496185"/>
          <a:ext cx="607499" cy="6074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5218FB-236F-4ED5-A5CA-A28EE9AFEDDD}">
      <dsp:nvSpPr>
        <dsp:cNvPr id="0" name=""/>
        <dsp:cNvSpPr/>
      </dsp:nvSpPr>
      <dsp:spPr>
        <a:xfrm>
          <a:off x="5537151" y="1350836"/>
          <a:ext cx="1349999"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dirty="0"/>
            <a:t>Feature Engineering</a:t>
          </a:r>
          <a:endParaRPr lang="en-US" sz="1400" kern="1200" dirty="0"/>
        </a:p>
      </dsp:txBody>
      <dsp:txXfrm>
        <a:off x="5537151" y="1350836"/>
        <a:ext cx="1349999" cy="540000"/>
      </dsp:txXfrm>
    </dsp:sp>
    <dsp:sp modelId="{122F30ED-BEAA-414B-B9B6-74296956D48F}">
      <dsp:nvSpPr>
        <dsp:cNvPr id="0" name=""/>
        <dsp:cNvSpPr/>
      </dsp:nvSpPr>
      <dsp:spPr>
        <a:xfrm>
          <a:off x="7494651" y="496185"/>
          <a:ext cx="607499" cy="60749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1E78D3-C46C-4568-A270-4F2B05834F78}">
      <dsp:nvSpPr>
        <dsp:cNvPr id="0" name=""/>
        <dsp:cNvSpPr/>
      </dsp:nvSpPr>
      <dsp:spPr>
        <a:xfrm>
          <a:off x="7123401" y="1350836"/>
          <a:ext cx="1349999"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a:t>Model Development</a:t>
          </a:r>
          <a:endParaRPr lang="en-US" sz="1400" kern="1200"/>
        </a:p>
      </dsp:txBody>
      <dsp:txXfrm>
        <a:off x="7123401" y="1350836"/>
        <a:ext cx="1349999" cy="540000"/>
      </dsp:txXfrm>
    </dsp:sp>
    <dsp:sp modelId="{60AE0631-458B-459A-B3E3-FD60B0F4E64B}">
      <dsp:nvSpPr>
        <dsp:cNvPr id="0" name=""/>
        <dsp:cNvSpPr/>
      </dsp:nvSpPr>
      <dsp:spPr>
        <a:xfrm>
          <a:off x="9080901" y="496185"/>
          <a:ext cx="607499" cy="60749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09A38A-73A1-43E1-A2D6-81D7A7D3E8BF}">
      <dsp:nvSpPr>
        <dsp:cNvPr id="0" name=""/>
        <dsp:cNvSpPr/>
      </dsp:nvSpPr>
      <dsp:spPr>
        <a:xfrm>
          <a:off x="8709651" y="1350836"/>
          <a:ext cx="1349999"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dirty="0"/>
            <a:t>Model Evaluation</a:t>
          </a:r>
          <a:endParaRPr lang="en-US" sz="1400" kern="1200" dirty="0"/>
        </a:p>
      </dsp:txBody>
      <dsp:txXfrm>
        <a:off x="8709651" y="1350836"/>
        <a:ext cx="1349999" cy="540000"/>
      </dsp:txXfrm>
    </dsp:sp>
    <dsp:sp modelId="{231C15CB-5263-45B0-9EDF-13675A415DC6}">
      <dsp:nvSpPr>
        <dsp:cNvPr id="0" name=""/>
        <dsp:cNvSpPr/>
      </dsp:nvSpPr>
      <dsp:spPr>
        <a:xfrm>
          <a:off x="5115276" y="2228336"/>
          <a:ext cx="607499" cy="60749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3D7B89-59E9-48B3-A043-59C9A096DE35}">
      <dsp:nvSpPr>
        <dsp:cNvPr id="0" name=""/>
        <dsp:cNvSpPr/>
      </dsp:nvSpPr>
      <dsp:spPr>
        <a:xfrm>
          <a:off x="4744026" y="3082986"/>
          <a:ext cx="1349999"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dirty="0"/>
            <a:t>Insights and Recommendations</a:t>
          </a:r>
          <a:endParaRPr lang="en-US" sz="1400" kern="1200" dirty="0"/>
        </a:p>
      </dsp:txBody>
      <dsp:txXfrm>
        <a:off x="4744026" y="3082986"/>
        <a:ext cx="1349999" cy="54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B119E-216E-4929-99D3-AECF8A7A0D0C}">
      <dsp:nvSpPr>
        <dsp:cNvPr id="0" name=""/>
        <dsp:cNvSpPr/>
      </dsp:nvSpPr>
      <dsp:spPr>
        <a:xfrm>
          <a:off x="26939" y="488346"/>
          <a:ext cx="885466" cy="88546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C23363-E92A-44CB-A32A-730E601A576C}">
      <dsp:nvSpPr>
        <dsp:cNvPr id="0" name=""/>
        <dsp:cNvSpPr/>
      </dsp:nvSpPr>
      <dsp:spPr>
        <a:xfrm>
          <a:off x="212888" y="674294"/>
          <a:ext cx="513570" cy="5135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EE4FF0-F440-425F-8C9C-8E7BCD325A49}">
      <dsp:nvSpPr>
        <dsp:cNvPr id="0" name=""/>
        <dsp:cNvSpPr/>
      </dsp:nvSpPr>
      <dsp:spPr>
        <a:xfrm>
          <a:off x="1102149" y="488346"/>
          <a:ext cx="2087172" cy="885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dirty="0"/>
            <a:t>Historical analysis of the uninsured rate data provides valuable context for interpreting the model predictions and understanding long-term trends.</a:t>
          </a:r>
          <a:endParaRPr lang="en-US" sz="1100" kern="1200" dirty="0"/>
        </a:p>
      </dsp:txBody>
      <dsp:txXfrm>
        <a:off x="1102149" y="488346"/>
        <a:ext cx="2087172" cy="885466"/>
      </dsp:txXfrm>
    </dsp:sp>
    <dsp:sp modelId="{B70D9AE1-FB97-4EE2-A48F-27C5B91A7B25}">
      <dsp:nvSpPr>
        <dsp:cNvPr id="0" name=""/>
        <dsp:cNvSpPr/>
      </dsp:nvSpPr>
      <dsp:spPr>
        <a:xfrm>
          <a:off x="3552995" y="488346"/>
          <a:ext cx="885466" cy="88546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77406D-5B47-4974-A4E4-E3B38807FF5C}">
      <dsp:nvSpPr>
        <dsp:cNvPr id="0" name=""/>
        <dsp:cNvSpPr/>
      </dsp:nvSpPr>
      <dsp:spPr>
        <a:xfrm>
          <a:off x="3738944" y="674294"/>
          <a:ext cx="513570" cy="5135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5E50B3-CA6B-45FD-9F28-E1B827289724}">
      <dsp:nvSpPr>
        <dsp:cNvPr id="0" name=""/>
        <dsp:cNvSpPr/>
      </dsp:nvSpPr>
      <dsp:spPr>
        <a:xfrm>
          <a:off x="4628205" y="488346"/>
          <a:ext cx="2087172" cy="885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The performance evaluation of the predictive model helps assess its reliability and accuracy in predicting the uninsured rate.</a:t>
          </a:r>
          <a:endParaRPr lang="en-US" sz="1100" kern="1200"/>
        </a:p>
      </dsp:txBody>
      <dsp:txXfrm>
        <a:off x="4628205" y="488346"/>
        <a:ext cx="2087172" cy="885466"/>
      </dsp:txXfrm>
    </dsp:sp>
    <dsp:sp modelId="{0D132304-0072-49E7-8C6F-9EFED4051324}">
      <dsp:nvSpPr>
        <dsp:cNvPr id="0" name=""/>
        <dsp:cNvSpPr/>
      </dsp:nvSpPr>
      <dsp:spPr>
        <a:xfrm>
          <a:off x="26939" y="2309610"/>
          <a:ext cx="885466" cy="88546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5243DC-5424-45A2-91E3-1EC43B372915}">
      <dsp:nvSpPr>
        <dsp:cNvPr id="0" name=""/>
        <dsp:cNvSpPr/>
      </dsp:nvSpPr>
      <dsp:spPr>
        <a:xfrm>
          <a:off x="212888" y="2495558"/>
          <a:ext cx="513570" cy="5135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3472C6-7D6B-4002-B908-482FEC905A91}">
      <dsp:nvSpPr>
        <dsp:cNvPr id="0" name=""/>
        <dsp:cNvSpPr/>
      </dsp:nvSpPr>
      <dsp:spPr>
        <a:xfrm>
          <a:off x="1102149" y="2309610"/>
          <a:ext cx="2087172" cy="885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Future projections indicate potential changes and trends in the uninsured rate, which can be influenced by factors such as policy changes and economic conditions. </a:t>
          </a:r>
          <a:endParaRPr lang="en-US" sz="1100" kern="1200"/>
        </a:p>
      </dsp:txBody>
      <dsp:txXfrm>
        <a:off x="1102149" y="2309610"/>
        <a:ext cx="2087172" cy="885466"/>
      </dsp:txXfrm>
    </dsp:sp>
    <dsp:sp modelId="{B7FE9084-C483-4D5E-9D00-DAA64C7B90FB}">
      <dsp:nvSpPr>
        <dsp:cNvPr id="0" name=""/>
        <dsp:cNvSpPr/>
      </dsp:nvSpPr>
      <dsp:spPr>
        <a:xfrm>
          <a:off x="3552995" y="2309610"/>
          <a:ext cx="885466" cy="88546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2ADA27-19E7-4162-AE6A-7105F76EA604}">
      <dsp:nvSpPr>
        <dsp:cNvPr id="0" name=""/>
        <dsp:cNvSpPr/>
      </dsp:nvSpPr>
      <dsp:spPr>
        <a:xfrm>
          <a:off x="3738944" y="2495558"/>
          <a:ext cx="513570" cy="5135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B46FB9-6D5B-46D9-8F12-57FD8BCEE345}">
      <dsp:nvSpPr>
        <dsp:cNvPr id="0" name=""/>
        <dsp:cNvSpPr/>
      </dsp:nvSpPr>
      <dsp:spPr>
        <a:xfrm>
          <a:off x="4628205" y="2309610"/>
          <a:ext cx="2087172" cy="885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The predicted uninsured rates have important policy implications and can inform decision-making regarding policy interventions and reforms.</a:t>
          </a:r>
          <a:endParaRPr lang="en-US" sz="1100" kern="1200"/>
        </a:p>
      </dsp:txBody>
      <dsp:txXfrm>
        <a:off x="4628205" y="2309610"/>
        <a:ext cx="2087172" cy="885466"/>
      </dsp:txXfrm>
    </dsp:sp>
    <dsp:sp modelId="{D06FD50F-E7DF-4473-8515-DE0C56955210}">
      <dsp:nvSpPr>
        <dsp:cNvPr id="0" name=""/>
        <dsp:cNvSpPr/>
      </dsp:nvSpPr>
      <dsp:spPr>
        <a:xfrm>
          <a:off x="26939" y="4130874"/>
          <a:ext cx="885466" cy="88546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B2CB4E-90EC-48F6-A34E-F015C5F838CB}">
      <dsp:nvSpPr>
        <dsp:cNvPr id="0" name=""/>
        <dsp:cNvSpPr/>
      </dsp:nvSpPr>
      <dsp:spPr>
        <a:xfrm>
          <a:off x="212888" y="4316822"/>
          <a:ext cx="513570" cy="5135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17D41B-92C1-4B84-A025-AB97255BCE98}">
      <dsp:nvSpPr>
        <dsp:cNvPr id="0" name=""/>
        <dsp:cNvSpPr/>
      </dsp:nvSpPr>
      <dsp:spPr>
        <a:xfrm>
          <a:off x="1102149" y="4130874"/>
          <a:ext cx="2087172" cy="885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Targeted interventions based on the predicted uninsured rates can help address specific populations or regions that are at higher risk of being uninsured.</a:t>
          </a:r>
          <a:endParaRPr lang="en-US" sz="1100" kern="1200"/>
        </a:p>
      </dsp:txBody>
      <dsp:txXfrm>
        <a:off x="1102149" y="4130874"/>
        <a:ext cx="2087172" cy="885466"/>
      </dsp:txXfrm>
    </dsp:sp>
    <dsp:sp modelId="{557D2809-4F2B-4608-976E-462160EC415A}">
      <dsp:nvSpPr>
        <dsp:cNvPr id="0" name=""/>
        <dsp:cNvSpPr/>
      </dsp:nvSpPr>
      <dsp:spPr>
        <a:xfrm>
          <a:off x="3552995" y="4130874"/>
          <a:ext cx="885466" cy="88546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AAFBF3-7532-454E-B011-A3E8F4448521}">
      <dsp:nvSpPr>
        <dsp:cNvPr id="0" name=""/>
        <dsp:cNvSpPr/>
      </dsp:nvSpPr>
      <dsp:spPr>
        <a:xfrm>
          <a:off x="3738944" y="4316822"/>
          <a:ext cx="513570" cy="51357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33E585-A70D-4BE0-97B3-1674B201B20D}">
      <dsp:nvSpPr>
        <dsp:cNvPr id="0" name=""/>
        <dsp:cNvSpPr/>
      </dsp:nvSpPr>
      <dsp:spPr>
        <a:xfrm>
          <a:off x="4628205" y="4130874"/>
          <a:ext cx="2087172" cy="885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Collaboration and engagement with stakeholders enhance the development of effective strategies and initiatives to address uninsured rate challenges.</a:t>
          </a:r>
          <a:endParaRPr lang="en-US" sz="1100" kern="1200"/>
        </a:p>
      </dsp:txBody>
      <dsp:txXfrm>
        <a:off x="4628205" y="4130874"/>
        <a:ext cx="2087172" cy="8854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09424-4E72-655D-88C1-E2A855C060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9AA28E-2BC6-E754-E514-608201BBCB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80120F-4787-402B-93DF-3DFD769B508A}"/>
              </a:ext>
            </a:extLst>
          </p:cNvPr>
          <p:cNvSpPr>
            <a:spLocks noGrp="1"/>
          </p:cNvSpPr>
          <p:nvPr>
            <p:ph type="dt" sz="half" idx="10"/>
          </p:nvPr>
        </p:nvSpPr>
        <p:spPr/>
        <p:txBody>
          <a:bodyPr/>
          <a:lstStyle/>
          <a:p>
            <a:fld id="{774EE69E-FAE6-4062-974F-6D705B5B8394}" type="datetimeFigureOut">
              <a:rPr lang="en-US" smtClean="0"/>
              <a:t>11/30/2023</a:t>
            </a:fld>
            <a:endParaRPr lang="en-US"/>
          </a:p>
        </p:txBody>
      </p:sp>
      <p:sp>
        <p:nvSpPr>
          <p:cNvPr id="5" name="Footer Placeholder 4">
            <a:extLst>
              <a:ext uri="{FF2B5EF4-FFF2-40B4-BE49-F238E27FC236}">
                <a16:creationId xmlns:a16="http://schemas.microsoft.com/office/drawing/2014/main" id="{50EF3EFA-0657-61AF-B09D-5E7BE7D85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43114-6552-1E01-24D3-B43DE64A32B7}"/>
              </a:ext>
            </a:extLst>
          </p:cNvPr>
          <p:cNvSpPr>
            <a:spLocks noGrp="1"/>
          </p:cNvSpPr>
          <p:nvPr>
            <p:ph type="sldNum" sz="quarter" idx="12"/>
          </p:nvPr>
        </p:nvSpPr>
        <p:spPr/>
        <p:txBody>
          <a:bodyPr/>
          <a:lstStyle/>
          <a:p>
            <a:fld id="{49FF1F8C-FF50-4DC0-B3FA-96EDCED477F0}" type="slidenum">
              <a:rPr lang="en-US" smtClean="0"/>
              <a:t>‹#›</a:t>
            </a:fld>
            <a:endParaRPr lang="en-US"/>
          </a:p>
        </p:txBody>
      </p:sp>
    </p:spTree>
    <p:extLst>
      <p:ext uri="{BB962C8B-B14F-4D97-AF65-F5344CB8AC3E}">
        <p14:creationId xmlns:p14="http://schemas.microsoft.com/office/powerpoint/2010/main" val="3840883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473F4-08BE-DFA1-A34A-6B1D390675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2E8928-384D-F633-A93A-089982B4E3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506D91-FF35-AD1C-961A-3931CD8260BF}"/>
              </a:ext>
            </a:extLst>
          </p:cNvPr>
          <p:cNvSpPr>
            <a:spLocks noGrp="1"/>
          </p:cNvSpPr>
          <p:nvPr>
            <p:ph type="dt" sz="half" idx="10"/>
          </p:nvPr>
        </p:nvSpPr>
        <p:spPr/>
        <p:txBody>
          <a:bodyPr/>
          <a:lstStyle/>
          <a:p>
            <a:fld id="{774EE69E-FAE6-4062-974F-6D705B5B8394}" type="datetimeFigureOut">
              <a:rPr lang="en-US" smtClean="0"/>
              <a:t>11/30/2023</a:t>
            </a:fld>
            <a:endParaRPr lang="en-US"/>
          </a:p>
        </p:txBody>
      </p:sp>
      <p:sp>
        <p:nvSpPr>
          <p:cNvPr id="5" name="Footer Placeholder 4">
            <a:extLst>
              <a:ext uri="{FF2B5EF4-FFF2-40B4-BE49-F238E27FC236}">
                <a16:creationId xmlns:a16="http://schemas.microsoft.com/office/drawing/2014/main" id="{87536BB8-5D6A-AB9A-00B5-C82A257F9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02084-A919-B29E-2819-2A059E6E742B}"/>
              </a:ext>
            </a:extLst>
          </p:cNvPr>
          <p:cNvSpPr>
            <a:spLocks noGrp="1"/>
          </p:cNvSpPr>
          <p:nvPr>
            <p:ph type="sldNum" sz="quarter" idx="12"/>
          </p:nvPr>
        </p:nvSpPr>
        <p:spPr/>
        <p:txBody>
          <a:bodyPr/>
          <a:lstStyle/>
          <a:p>
            <a:fld id="{49FF1F8C-FF50-4DC0-B3FA-96EDCED477F0}" type="slidenum">
              <a:rPr lang="en-US" smtClean="0"/>
              <a:t>‹#›</a:t>
            </a:fld>
            <a:endParaRPr lang="en-US"/>
          </a:p>
        </p:txBody>
      </p:sp>
    </p:spTree>
    <p:extLst>
      <p:ext uri="{BB962C8B-B14F-4D97-AF65-F5344CB8AC3E}">
        <p14:creationId xmlns:p14="http://schemas.microsoft.com/office/powerpoint/2010/main" val="4207305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824422-1013-F6C5-40C0-E13735C1FB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CD3BCB-6BFA-2ACB-BC02-18FB073A01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444877-F363-6569-7E12-18906614A86B}"/>
              </a:ext>
            </a:extLst>
          </p:cNvPr>
          <p:cNvSpPr>
            <a:spLocks noGrp="1"/>
          </p:cNvSpPr>
          <p:nvPr>
            <p:ph type="dt" sz="half" idx="10"/>
          </p:nvPr>
        </p:nvSpPr>
        <p:spPr/>
        <p:txBody>
          <a:bodyPr/>
          <a:lstStyle/>
          <a:p>
            <a:fld id="{774EE69E-FAE6-4062-974F-6D705B5B8394}" type="datetimeFigureOut">
              <a:rPr lang="en-US" smtClean="0"/>
              <a:t>11/30/2023</a:t>
            </a:fld>
            <a:endParaRPr lang="en-US"/>
          </a:p>
        </p:txBody>
      </p:sp>
      <p:sp>
        <p:nvSpPr>
          <p:cNvPr id="5" name="Footer Placeholder 4">
            <a:extLst>
              <a:ext uri="{FF2B5EF4-FFF2-40B4-BE49-F238E27FC236}">
                <a16:creationId xmlns:a16="http://schemas.microsoft.com/office/drawing/2014/main" id="{EDE4138B-052C-114B-92E9-18F7894394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3E246-197E-7273-C3E8-3FF7C212E451}"/>
              </a:ext>
            </a:extLst>
          </p:cNvPr>
          <p:cNvSpPr>
            <a:spLocks noGrp="1"/>
          </p:cNvSpPr>
          <p:nvPr>
            <p:ph type="sldNum" sz="quarter" idx="12"/>
          </p:nvPr>
        </p:nvSpPr>
        <p:spPr/>
        <p:txBody>
          <a:bodyPr/>
          <a:lstStyle/>
          <a:p>
            <a:fld id="{49FF1F8C-FF50-4DC0-B3FA-96EDCED477F0}" type="slidenum">
              <a:rPr lang="en-US" smtClean="0"/>
              <a:t>‹#›</a:t>
            </a:fld>
            <a:endParaRPr lang="en-US"/>
          </a:p>
        </p:txBody>
      </p:sp>
    </p:spTree>
    <p:extLst>
      <p:ext uri="{BB962C8B-B14F-4D97-AF65-F5344CB8AC3E}">
        <p14:creationId xmlns:p14="http://schemas.microsoft.com/office/powerpoint/2010/main" val="4032351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14CB-6676-7D77-8415-5113DF476D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D9C5C2-0230-8369-F3FD-A1B8ACFB69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FB002-3754-B643-AB55-3BA1FFAD3121}"/>
              </a:ext>
            </a:extLst>
          </p:cNvPr>
          <p:cNvSpPr>
            <a:spLocks noGrp="1"/>
          </p:cNvSpPr>
          <p:nvPr>
            <p:ph type="dt" sz="half" idx="10"/>
          </p:nvPr>
        </p:nvSpPr>
        <p:spPr/>
        <p:txBody>
          <a:bodyPr/>
          <a:lstStyle/>
          <a:p>
            <a:fld id="{774EE69E-FAE6-4062-974F-6D705B5B8394}" type="datetimeFigureOut">
              <a:rPr lang="en-US" smtClean="0"/>
              <a:t>11/30/2023</a:t>
            </a:fld>
            <a:endParaRPr lang="en-US"/>
          </a:p>
        </p:txBody>
      </p:sp>
      <p:sp>
        <p:nvSpPr>
          <p:cNvPr id="5" name="Footer Placeholder 4">
            <a:extLst>
              <a:ext uri="{FF2B5EF4-FFF2-40B4-BE49-F238E27FC236}">
                <a16:creationId xmlns:a16="http://schemas.microsoft.com/office/drawing/2014/main" id="{22E25B17-A5DC-F2B2-813F-55528A812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D1E7C-4DC2-9A27-1472-A0B2BF8880DD}"/>
              </a:ext>
            </a:extLst>
          </p:cNvPr>
          <p:cNvSpPr>
            <a:spLocks noGrp="1"/>
          </p:cNvSpPr>
          <p:nvPr>
            <p:ph type="sldNum" sz="quarter" idx="12"/>
          </p:nvPr>
        </p:nvSpPr>
        <p:spPr/>
        <p:txBody>
          <a:bodyPr/>
          <a:lstStyle/>
          <a:p>
            <a:fld id="{49FF1F8C-FF50-4DC0-B3FA-96EDCED477F0}" type="slidenum">
              <a:rPr lang="en-US" smtClean="0"/>
              <a:t>‹#›</a:t>
            </a:fld>
            <a:endParaRPr lang="en-US"/>
          </a:p>
        </p:txBody>
      </p:sp>
    </p:spTree>
    <p:extLst>
      <p:ext uri="{BB962C8B-B14F-4D97-AF65-F5344CB8AC3E}">
        <p14:creationId xmlns:p14="http://schemas.microsoft.com/office/powerpoint/2010/main" val="844893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C1E0A-CE08-E78A-7212-2E253B463B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65C5BC-7EF3-E2B6-2EE5-DDF45B8481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98333B-571D-042A-BB64-AEE45B416774}"/>
              </a:ext>
            </a:extLst>
          </p:cNvPr>
          <p:cNvSpPr>
            <a:spLocks noGrp="1"/>
          </p:cNvSpPr>
          <p:nvPr>
            <p:ph type="dt" sz="half" idx="10"/>
          </p:nvPr>
        </p:nvSpPr>
        <p:spPr/>
        <p:txBody>
          <a:bodyPr/>
          <a:lstStyle/>
          <a:p>
            <a:fld id="{774EE69E-FAE6-4062-974F-6D705B5B8394}" type="datetimeFigureOut">
              <a:rPr lang="en-US" smtClean="0"/>
              <a:t>11/30/2023</a:t>
            </a:fld>
            <a:endParaRPr lang="en-US"/>
          </a:p>
        </p:txBody>
      </p:sp>
      <p:sp>
        <p:nvSpPr>
          <p:cNvPr id="5" name="Footer Placeholder 4">
            <a:extLst>
              <a:ext uri="{FF2B5EF4-FFF2-40B4-BE49-F238E27FC236}">
                <a16:creationId xmlns:a16="http://schemas.microsoft.com/office/drawing/2014/main" id="{2309B484-453E-F626-93A6-F3F5C5DA4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D2B3B-A7B7-8106-50E4-0BEC146DCDD7}"/>
              </a:ext>
            </a:extLst>
          </p:cNvPr>
          <p:cNvSpPr>
            <a:spLocks noGrp="1"/>
          </p:cNvSpPr>
          <p:nvPr>
            <p:ph type="sldNum" sz="quarter" idx="12"/>
          </p:nvPr>
        </p:nvSpPr>
        <p:spPr/>
        <p:txBody>
          <a:bodyPr/>
          <a:lstStyle/>
          <a:p>
            <a:fld id="{49FF1F8C-FF50-4DC0-B3FA-96EDCED477F0}" type="slidenum">
              <a:rPr lang="en-US" smtClean="0"/>
              <a:t>‹#›</a:t>
            </a:fld>
            <a:endParaRPr lang="en-US"/>
          </a:p>
        </p:txBody>
      </p:sp>
    </p:spTree>
    <p:extLst>
      <p:ext uri="{BB962C8B-B14F-4D97-AF65-F5344CB8AC3E}">
        <p14:creationId xmlns:p14="http://schemas.microsoft.com/office/powerpoint/2010/main" val="3038648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FF503-299B-1D85-E255-3D14FD9A88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FA0B46-40DC-2EE8-F6BC-8E446230D0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D50EAB-C7CC-F801-E28F-0D50483A2B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3DA013-0566-81F8-5655-876055D0F8DC}"/>
              </a:ext>
            </a:extLst>
          </p:cNvPr>
          <p:cNvSpPr>
            <a:spLocks noGrp="1"/>
          </p:cNvSpPr>
          <p:nvPr>
            <p:ph type="dt" sz="half" idx="10"/>
          </p:nvPr>
        </p:nvSpPr>
        <p:spPr/>
        <p:txBody>
          <a:bodyPr/>
          <a:lstStyle/>
          <a:p>
            <a:fld id="{774EE69E-FAE6-4062-974F-6D705B5B8394}" type="datetimeFigureOut">
              <a:rPr lang="en-US" smtClean="0"/>
              <a:t>11/30/2023</a:t>
            </a:fld>
            <a:endParaRPr lang="en-US"/>
          </a:p>
        </p:txBody>
      </p:sp>
      <p:sp>
        <p:nvSpPr>
          <p:cNvPr id="6" name="Footer Placeholder 5">
            <a:extLst>
              <a:ext uri="{FF2B5EF4-FFF2-40B4-BE49-F238E27FC236}">
                <a16:creationId xmlns:a16="http://schemas.microsoft.com/office/drawing/2014/main" id="{E62EFD97-A932-376D-7AAB-9CB1133A6E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EE4948-562E-02DB-82CC-2F4A8FA7A4A6}"/>
              </a:ext>
            </a:extLst>
          </p:cNvPr>
          <p:cNvSpPr>
            <a:spLocks noGrp="1"/>
          </p:cNvSpPr>
          <p:nvPr>
            <p:ph type="sldNum" sz="quarter" idx="12"/>
          </p:nvPr>
        </p:nvSpPr>
        <p:spPr/>
        <p:txBody>
          <a:bodyPr/>
          <a:lstStyle/>
          <a:p>
            <a:fld id="{49FF1F8C-FF50-4DC0-B3FA-96EDCED477F0}" type="slidenum">
              <a:rPr lang="en-US" smtClean="0"/>
              <a:t>‹#›</a:t>
            </a:fld>
            <a:endParaRPr lang="en-US"/>
          </a:p>
        </p:txBody>
      </p:sp>
    </p:spTree>
    <p:extLst>
      <p:ext uri="{BB962C8B-B14F-4D97-AF65-F5344CB8AC3E}">
        <p14:creationId xmlns:p14="http://schemas.microsoft.com/office/powerpoint/2010/main" val="4064524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EE11-960F-A5AA-B823-9C617221B2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FAFCD-6503-F62A-1B1F-5DAF48FDD7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DC0CA2-8088-99E7-B2E5-9ED02B459A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B6BF1D-6761-F54B-342E-6D89213D62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6666F6-C4E2-3340-332A-3875167100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D5CDEC-C1D7-CBB9-02BF-53C8A51C305C}"/>
              </a:ext>
            </a:extLst>
          </p:cNvPr>
          <p:cNvSpPr>
            <a:spLocks noGrp="1"/>
          </p:cNvSpPr>
          <p:nvPr>
            <p:ph type="dt" sz="half" idx="10"/>
          </p:nvPr>
        </p:nvSpPr>
        <p:spPr/>
        <p:txBody>
          <a:bodyPr/>
          <a:lstStyle/>
          <a:p>
            <a:fld id="{774EE69E-FAE6-4062-974F-6D705B5B8394}" type="datetimeFigureOut">
              <a:rPr lang="en-US" smtClean="0"/>
              <a:t>11/30/2023</a:t>
            </a:fld>
            <a:endParaRPr lang="en-US"/>
          </a:p>
        </p:txBody>
      </p:sp>
      <p:sp>
        <p:nvSpPr>
          <p:cNvPr id="8" name="Footer Placeholder 7">
            <a:extLst>
              <a:ext uri="{FF2B5EF4-FFF2-40B4-BE49-F238E27FC236}">
                <a16:creationId xmlns:a16="http://schemas.microsoft.com/office/drawing/2014/main" id="{C3CF79B4-1A9B-D8C3-6945-07316C1B5D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4C3FE9-6B07-C84E-08AC-9A93961D5B21}"/>
              </a:ext>
            </a:extLst>
          </p:cNvPr>
          <p:cNvSpPr>
            <a:spLocks noGrp="1"/>
          </p:cNvSpPr>
          <p:nvPr>
            <p:ph type="sldNum" sz="quarter" idx="12"/>
          </p:nvPr>
        </p:nvSpPr>
        <p:spPr/>
        <p:txBody>
          <a:bodyPr/>
          <a:lstStyle/>
          <a:p>
            <a:fld id="{49FF1F8C-FF50-4DC0-B3FA-96EDCED477F0}" type="slidenum">
              <a:rPr lang="en-US" smtClean="0"/>
              <a:t>‹#›</a:t>
            </a:fld>
            <a:endParaRPr lang="en-US"/>
          </a:p>
        </p:txBody>
      </p:sp>
    </p:spTree>
    <p:extLst>
      <p:ext uri="{BB962C8B-B14F-4D97-AF65-F5344CB8AC3E}">
        <p14:creationId xmlns:p14="http://schemas.microsoft.com/office/powerpoint/2010/main" val="384288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BAEE1-64DC-8CE7-DE17-C5C8FC43AE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51359F-ECE7-CB76-3BC7-D9098C93007E}"/>
              </a:ext>
            </a:extLst>
          </p:cNvPr>
          <p:cNvSpPr>
            <a:spLocks noGrp="1"/>
          </p:cNvSpPr>
          <p:nvPr>
            <p:ph type="dt" sz="half" idx="10"/>
          </p:nvPr>
        </p:nvSpPr>
        <p:spPr/>
        <p:txBody>
          <a:bodyPr/>
          <a:lstStyle/>
          <a:p>
            <a:fld id="{774EE69E-FAE6-4062-974F-6D705B5B8394}" type="datetimeFigureOut">
              <a:rPr lang="en-US" smtClean="0"/>
              <a:t>11/30/2023</a:t>
            </a:fld>
            <a:endParaRPr lang="en-US"/>
          </a:p>
        </p:txBody>
      </p:sp>
      <p:sp>
        <p:nvSpPr>
          <p:cNvPr id="4" name="Footer Placeholder 3">
            <a:extLst>
              <a:ext uri="{FF2B5EF4-FFF2-40B4-BE49-F238E27FC236}">
                <a16:creationId xmlns:a16="http://schemas.microsoft.com/office/drawing/2014/main" id="{0F430991-EC8B-7275-F0FA-8EDFBAB4CA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02C73B-176C-2076-F578-E3C3E9CECB98}"/>
              </a:ext>
            </a:extLst>
          </p:cNvPr>
          <p:cNvSpPr>
            <a:spLocks noGrp="1"/>
          </p:cNvSpPr>
          <p:nvPr>
            <p:ph type="sldNum" sz="quarter" idx="12"/>
          </p:nvPr>
        </p:nvSpPr>
        <p:spPr/>
        <p:txBody>
          <a:bodyPr/>
          <a:lstStyle/>
          <a:p>
            <a:fld id="{49FF1F8C-FF50-4DC0-B3FA-96EDCED477F0}" type="slidenum">
              <a:rPr lang="en-US" smtClean="0"/>
              <a:t>‹#›</a:t>
            </a:fld>
            <a:endParaRPr lang="en-US"/>
          </a:p>
        </p:txBody>
      </p:sp>
    </p:spTree>
    <p:extLst>
      <p:ext uri="{BB962C8B-B14F-4D97-AF65-F5344CB8AC3E}">
        <p14:creationId xmlns:p14="http://schemas.microsoft.com/office/powerpoint/2010/main" val="2707693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EF5A5C-2BC0-D601-BDA2-E34B0E7F98B9}"/>
              </a:ext>
            </a:extLst>
          </p:cNvPr>
          <p:cNvSpPr>
            <a:spLocks noGrp="1"/>
          </p:cNvSpPr>
          <p:nvPr>
            <p:ph type="dt" sz="half" idx="10"/>
          </p:nvPr>
        </p:nvSpPr>
        <p:spPr/>
        <p:txBody>
          <a:bodyPr/>
          <a:lstStyle/>
          <a:p>
            <a:fld id="{774EE69E-FAE6-4062-974F-6D705B5B8394}" type="datetimeFigureOut">
              <a:rPr lang="en-US" smtClean="0"/>
              <a:t>11/30/2023</a:t>
            </a:fld>
            <a:endParaRPr lang="en-US"/>
          </a:p>
        </p:txBody>
      </p:sp>
      <p:sp>
        <p:nvSpPr>
          <p:cNvPr id="3" name="Footer Placeholder 2">
            <a:extLst>
              <a:ext uri="{FF2B5EF4-FFF2-40B4-BE49-F238E27FC236}">
                <a16:creationId xmlns:a16="http://schemas.microsoft.com/office/drawing/2014/main" id="{8041B687-C6F1-33BA-6232-4557C9D41A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09929E-1924-196A-D23C-05EB50A185E1}"/>
              </a:ext>
            </a:extLst>
          </p:cNvPr>
          <p:cNvSpPr>
            <a:spLocks noGrp="1"/>
          </p:cNvSpPr>
          <p:nvPr>
            <p:ph type="sldNum" sz="quarter" idx="12"/>
          </p:nvPr>
        </p:nvSpPr>
        <p:spPr/>
        <p:txBody>
          <a:bodyPr/>
          <a:lstStyle/>
          <a:p>
            <a:fld id="{49FF1F8C-FF50-4DC0-B3FA-96EDCED477F0}" type="slidenum">
              <a:rPr lang="en-US" smtClean="0"/>
              <a:t>‹#›</a:t>
            </a:fld>
            <a:endParaRPr lang="en-US"/>
          </a:p>
        </p:txBody>
      </p:sp>
    </p:spTree>
    <p:extLst>
      <p:ext uri="{BB962C8B-B14F-4D97-AF65-F5344CB8AC3E}">
        <p14:creationId xmlns:p14="http://schemas.microsoft.com/office/powerpoint/2010/main" val="3064340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18F1B-BA2C-CC79-0DE1-006CFFB91D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966EF7-278A-709F-4324-553A4B1735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C8CE46-2650-1C39-4AF2-711630A33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2D82CD-F7AD-7514-2B65-140DCC5050F6}"/>
              </a:ext>
            </a:extLst>
          </p:cNvPr>
          <p:cNvSpPr>
            <a:spLocks noGrp="1"/>
          </p:cNvSpPr>
          <p:nvPr>
            <p:ph type="dt" sz="half" idx="10"/>
          </p:nvPr>
        </p:nvSpPr>
        <p:spPr/>
        <p:txBody>
          <a:bodyPr/>
          <a:lstStyle/>
          <a:p>
            <a:fld id="{774EE69E-FAE6-4062-974F-6D705B5B8394}" type="datetimeFigureOut">
              <a:rPr lang="en-US" smtClean="0"/>
              <a:t>11/30/2023</a:t>
            </a:fld>
            <a:endParaRPr lang="en-US"/>
          </a:p>
        </p:txBody>
      </p:sp>
      <p:sp>
        <p:nvSpPr>
          <p:cNvPr id="6" name="Footer Placeholder 5">
            <a:extLst>
              <a:ext uri="{FF2B5EF4-FFF2-40B4-BE49-F238E27FC236}">
                <a16:creationId xmlns:a16="http://schemas.microsoft.com/office/drawing/2014/main" id="{0D7D3615-9C04-E9E2-7834-D48B55D524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404B1C-1D15-E3FE-E0D7-484DC92D5C9D}"/>
              </a:ext>
            </a:extLst>
          </p:cNvPr>
          <p:cNvSpPr>
            <a:spLocks noGrp="1"/>
          </p:cNvSpPr>
          <p:nvPr>
            <p:ph type="sldNum" sz="quarter" idx="12"/>
          </p:nvPr>
        </p:nvSpPr>
        <p:spPr/>
        <p:txBody>
          <a:bodyPr/>
          <a:lstStyle/>
          <a:p>
            <a:fld id="{49FF1F8C-FF50-4DC0-B3FA-96EDCED477F0}" type="slidenum">
              <a:rPr lang="en-US" smtClean="0"/>
              <a:t>‹#›</a:t>
            </a:fld>
            <a:endParaRPr lang="en-US"/>
          </a:p>
        </p:txBody>
      </p:sp>
    </p:spTree>
    <p:extLst>
      <p:ext uri="{BB962C8B-B14F-4D97-AF65-F5344CB8AC3E}">
        <p14:creationId xmlns:p14="http://schemas.microsoft.com/office/powerpoint/2010/main" val="1588204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83D2-C7A9-B065-0694-EBC48116DB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D3D738-B897-1428-909B-FE22EFF3ED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018A16-B052-0D24-9500-11A575654B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A83EE9-E246-0C28-451F-2F23C184DA86}"/>
              </a:ext>
            </a:extLst>
          </p:cNvPr>
          <p:cNvSpPr>
            <a:spLocks noGrp="1"/>
          </p:cNvSpPr>
          <p:nvPr>
            <p:ph type="dt" sz="half" idx="10"/>
          </p:nvPr>
        </p:nvSpPr>
        <p:spPr/>
        <p:txBody>
          <a:bodyPr/>
          <a:lstStyle/>
          <a:p>
            <a:fld id="{774EE69E-FAE6-4062-974F-6D705B5B8394}" type="datetimeFigureOut">
              <a:rPr lang="en-US" smtClean="0"/>
              <a:t>11/30/2023</a:t>
            </a:fld>
            <a:endParaRPr lang="en-US"/>
          </a:p>
        </p:txBody>
      </p:sp>
      <p:sp>
        <p:nvSpPr>
          <p:cNvPr id="6" name="Footer Placeholder 5">
            <a:extLst>
              <a:ext uri="{FF2B5EF4-FFF2-40B4-BE49-F238E27FC236}">
                <a16:creationId xmlns:a16="http://schemas.microsoft.com/office/drawing/2014/main" id="{BB22D856-4855-B5B3-D84E-C92C2F3D87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526A6A-1C1F-D302-86A3-CF577248C939}"/>
              </a:ext>
            </a:extLst>
          </p:cNvPr>
          <p:cNvSpPr>
            <a:spLocks noGrp="1"/>
          </p:cNvSpPr>
          <p:nvPr>
            <p:ph type="sldNum" sz="quarter" idx="12"/>
          </p:nvPr>
        </p:nvSpPr>
        <p:spPr/>
        <p:txBody>
          <a:bodyPr/>
          <a:lstStyle/>
          <a:p>
            <a:fld id="{49FF1F8C-FF50-4DC0-B3FA-96EDCED477F0}" type="slidenum">
              <a:rPr lang="en-US" smtClean="0"/>
              <a:t>‹#›</a:t>
            </a:fld>
            <a:endParaRPr lang="en-US"/>
          </a:p>
        </p:txBody>
      </p:sp>
    </p:spTree>
    <p:extLst>
      <p:ext uri="{BB962C8B-B14F-4D97-AF65-F5344CB8AC3E}">
        <p14:creationId xmlns:p14="http://schemas.microsoft.com/office/powerpoint/2010/main" val="577020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CAED99-145B-0FE0-4F7B-CA458E1AF6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2EF2B6-5562-37A9-01A7-FB82AB806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21486-2D66-2E1F-32E8-74198C655E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EE69E-FAE6-4062-974F-6D705B5B8394}" type="datetimeFigureOut">
              <a:rPr lang="en-US" smtClean="0"/>
              <a:t>11/30/2023</a:t>
            </a:fld>
            <a:endParaRPr lang="en-US"/>
          </a:p>
        </p:txBody>
      </p:sp>
      <p:sp>
        <p:nvSpPr>
          <p:cNvPr id="5" name="Footer Placeholder 4">
            <a:extLst>
              <a:ext uri="{FF2B5EF4-FFF2-40B4-BE49-F238E27FC236}">
                <a16:creationId xmlns:a16="http://schemas.microsoft.com/office/drawing/2014/main" id="{0B1B44C2-F282-CBB6-4DF0-D4503C0681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8B3BC6-B261-0787-C319-3782B0B466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FF1F8C-FF50-4DC0-B3FA-96EDCED477F0}" type="slidenum">
              <a:rPr lang="en-US" smtClean="0"/>
              <a:t>‹#›</a:t>
            </a:fld>
            <a:endParaRPr lang="en-US"/>
          </a:p>
        </p:txBody>
      </p:sp>
    </p:spTree>
    <p:extLst>
      <p:ext uri="{BB962C8B-B14F-4D97-AF65-F5344CB8AC3E}">
        <p14:creationId xmlns:p14="http://schemas.microsoft.com/office/powerpoint/2010/main" val="3621298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hyperlink" Target="https://data.world/dc-data-journalism/urban-rural-health-and-demographic-data/workspace/introThe%20variables%20included%20in%20our%20analysis%20are%20as%20follows:" TargetMode="Externa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Graph on document with pen">
            <a:extLst>
              <a:ext uri="{FF2B5EF4-FFF2-40B4-BE49-F238E27FC236}">
                <a16:creationId xmlns:a16="http://schemas.microsoft.com/office/drawing/2014/main" id="{2B01D03A-82B4-8E5C-8369-3A15D7150C63}"/>
              </a:ext>
            </a:extLst>
          </p:cNvPr>
          <p:cNvPicPr>
            <a:picLocks noChangeAspect="1"/>
          </p:cNvPicPr>
          <p:nvPr/>
        </p:nvPicPr>
        <p:blipFill rotWithShape="1">
          <a:blip r:embed="rId2">
            <a:alphaModFix amt="50000"/>
          </a:blip>
          <a:srcRect t="1510" b="14220"/>
          <a:stretch/>
        </p:blipFill>
        <p:spPr>
          <a:xfrm>
            <a:off x="20" y="1"/>
            <a:ext cx="12191980" cy="6857999"/>
          </a:xfrm>
          <a:prstGeom prst="rect">
            <a:avLst/>
          </a:prstGeom>
        </p:spPr>
      </p:pic>
      <p:sp>
        <p:nvSpPr>
          <p:cNvPr id="2" name="Title 1">
            <a:extLst>
              <a:ext uri="{FF2B5EF4-FFF2-40B4-BE49-F238E27FC236}">
                <a16:creationId xmlns:a16="http://schemas.microsoft.com/office/drawing/2014/main" id="{9B2E91F7-EC26-1B2B-6BD8-B9980F78E7B7}"/>
              </a:ext>
            </a:extLst>
          </p:cNvPr>
          <p:cNvSpPr>
            <a:spLocks noGrp="1"/>
          </p:cNvSpPr>
          <p:nvPr>
            <p:ph type="ctrTitle"/>
          </p:nvPr>
        </p:nvSpPr>
        <p:spPr>
          <a:xfrm>
            <a:off x="1524000" y="1122362"/>
            <a:ext cx="9144000" cy="2900518"/>
          </a:xfrm>
        </p:spPr>
        <p:txBody>
          <a:bodyPr>
            <a:normAutofit/>
          </a:bodyPr>
          <a:lstStyle/>
          <a:p>
            <a:pPr fontAlgn="base"/>
            <a:r>
              <a:rPr lang="en-US" sz="5600" b="1" dirty="0">
                <a:solidFill>
                  <a:srgbClr val="FFFFFF"/>
                </a:solidFill>
              </a:rPr>
              <a:t>Predicting the Uninsured Rate: A Comprehensive Analysis</a:t>
            </a:r>
            <a:br>
              <a:rPr lang="en-US" sz="5600" b="1" dirty="0">
                <a:solidFill>
                  <a:srgbClr val="FFFFFF"/>
                </a:solidFill>
              </a:rPr>
            </a:br>
            <a:endParaRPr lang="en-US" sz="5600" dirty="0">
              <a:solidFill>
                <a:srgbClr val="FFFFFF"/>
              </a:solidFill>
            </a:endParaRPr>
          </a:p>
        </p:txBody>
      </p:sp>
      <p:sp>
        <p:nvSpPr>
          <p:cNvPr id="3" name="Subtitle 2">
            <a:extLst>
              <a:ext uri="{FF2B5EF4-FFF2-40B4-BE49-F238E27FC236}">
                <a16:creationId xmlns:a16="http://schemas.microsoft.com/office/drawing/2014/main" id="{AC936955-37A7-A4E2-7BC8-CF5D5C36B1F7}"/>
              </a:ext>
            </a:extLst>
          </p:cNvPr>
          <p:cNvSpPr>
            <a:spLocks noGrp="1"/>
          </p:cNvSpPr>
          <p:nvPr>
            <p:ph type="subTitle" idx="1"/>
          </p:nvPr>
        </p:nvSpPr>
        <p:spPr>
          <a:xfrm>
            <a:off x="1443790" y="3253025"/>
            <a:ext cx="9144000" cy="1098395"/>
          </a:xfrm>
        </p:spPr>
        <p:txBody>
          <a:bodyPr>
            <a:normAutofit/>
          </a:bodyPr>
          <a:lstStyle/>
          <a:p>
            <a:r>
              <a:rPr lang="en-US" dirty="0">
                <a:solidFill>
                  <a:srgbClr val="FFFFFF"/>
                </a:solidFill>
              </a:rPr>
              <a:t>Introduction to the topic of predicting uninsured rates</a:t>
            </a:r>
          </a:p>
          <a:p>
            <a:endParaRPr lang="en-US" dirty="0">
              <a:solidFill>
                <a:srgbClr val="FFFFFF"/>
              </a:solidFill>
            </a:endParaRPr>
          </a:p>
        </p:txBody>
      </p:sp>
    </p:spTree>
    <p:extLst>
      <p:ext uri="{BB962C8B-B14F-4D97-AF65-F5344CB8AC3E}">
        <p14:creationId xmlns:p14="http://schemas.microsoft.com/office/powerpoint/2010/main" val="11691839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A8A051-F911-5ECE-61E5-1C0794549674}"/>
              </a:ext>
            </a:extLst>
          </p:cNvPr>
          <p:cNvSpPr txBox="1"/>
          <p:nvPr/>
        </p:nvSpPr>
        <p:spPr>
          <a:xfrm>
            <a:off x="600068" y="444654"/>
            <a:ext cx="5846396" cy="3400931"/>
          </a:xfrm>
          <a:prstGeom prst="rect">
            <a:avLst/>
          </a:prstGeom>
          <a:noFill/>
        </p:spPr>
        <p:txBody>
          <a:bodyPr wrap="square">
            <a:spAutoFit/>
          </a:bodyPr>
          <a:lstStyle/>
          <a:p>
            <a:pPr lvl="0"/>
            <a:r>
              <a:rPr lang="en-US" sz="4000" b="0" i="0" dirty="0">
                <a:latin typeface="-apple-system"/>
              </a:rPr>
              <a:t>Exploratory Data Analysis</a:t>
            </a:r>
            <a:endParaRPr lang="en-US" sz="4000" dirty="0">
              <a:latin typeface="-apple-system"/>
            </a:endParaRPr>
          </a:p>
          <a:p>
            <a:pPr marL="246888" indent="-246888" defTabSz="658368">
              <a:spcAft>
                <a:spcPts val="600"/>
              </a:spcAft>
              <a:buFont typeface="Arial" panose="020B0604020202020204" pitchFamily="34" charset="0"/>
              <a:buChar char="•"/>
            </a:pPr>
            <a:endParaRPr lang="en-US" sz="4000" kern="1200" dirty="0">
              <a:solidFill>
                <a:srgbClr val="000000"/>
              </a:solidFill>
              <a:latin typeface="-apple-system"/>
            </a:endParaRPr>
          </a:p>
          <a:p>
            <a:pPr marL="246888" indent="-246888" defTabSz="658368">
              <a:spcAft>
                <a:spcPts val="600"/>
              </a:spcAft>
              <a:buFont typeface="Arial" panose="020B0604020202020204" pitchFamily="34" charset="0"/>
              <a:buChar char="•"/>
            </a:pPr>
            <a:endParaRPr lang="en-US" sz="4000" kern="1200" dirty="0">
              <a:solidFill>
                <a:srgbClr val="000000"/>
              </a:solidFill>
              <a:latin typeface="-apple-system"/>
            </a:endParaRPr>
          </a:p>
          <a:p>
            <a:pPr marL="246888" indent="-246888" defTabSz="658368">
              <a:spcAft>
                <a:spcPts val="600"/>
              </a:spcAft>
              <a:buFont typeface="Arial" panose="020B0604020202020204" pitchFamily="34" charset="0"/>
              <a:buChar char="•"/>
            </a:pPr>
            <a:endParaRPr lang="en-US" sz="4000" kern="1200" dirty="0">
              <a:solidFill>
                <a:srgbClr val="000000"/>
              </a:solidFill>
              <a:latin typeface="-apple-system"/>
            </a:endParaRPr>
          </a:p>
          <a:p>
            <a:pPr>
              <a:spcAft>
                <a:spcPts val="600"/>
              </a:spcAft>
            </a:pPr>
            <a:endParaRPr lang="en-US" sz="4000" dirty="0">
              <a:latin typeface="-apple-system"/>
            </a:endParaRPr>
          </a:p>
        </p:txBody>
      </p:sp>
      <p:pic>
        <p:nvPicPr>
          <p:cNvPr id="3" name="Picture 2">
            <a:extLst>
              <a:ext uri="{FF2B5EF4-FFF2-40B4-BE49-F238E27FC236}">
                <a16:creationId xmlns:a16="http://schemas.microsoft.com/office/drawing/2014/main" id="{6E00BB2E-622F-0252-AC90-E4BA7A7DF0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793" y="1091476"/>
            <a:ext cx="5846395" cy="357931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CB8D98DF-2C83-CF61-EB58-B565838000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188" y="1091476"/>
            <a:ext cx="5719088" cy="35679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484B931-BD74-518B-2843-EAFF5F95C3C6}"/>
              </a:ext>
            </a:extLst>
          </p:cNvPr>
          <p:cNvSpPr txBox="1"/>
          <p:nvPr/>
        </p:nvSpPr>
        <p:spPr>
          <a:xfrm>
            <a:off x="629179" y="4782130"/>
            <a:ext cx="11208018" cy="1631216"/>
          </a:xfrm>
          <a:prstGeom prst="rect">
            <a:avLst/>
          </a:prstGeom>
          <a:noFill/>
        </p:spPr>
        <p:txBody>
          <a:bodyPr wrap="square">
            <a:spAutoFit/>
          </a:bodyPr>
          <a:lstStyle/>
          <a:p>
            <a:pPr>
              <a:spcAft>
                <a:spcPts val="600"/>
              </a:spcAft>
            </a:pPr>
            <a:r>
              <a:rPr lang="en-US" sz="1600" b="1" dirty="0"/>
              <a:t>Insights: </a:t>
            </a:r>
          </a:p>
          <a:p>
            <a:pPr marL="285750" indent="-285750">
              <a:spcAft>
                <a:spcPts val="600"/>
              </a:spcAft>
              <a:buFont typeface="Wingdings" panose="05000000000000000000" pitchFamily="2" charset="2"/>
              <a:buChar char="ü"/>
            </a:pPr>
            <a:r>
              <a:rPr lang="en-US" sz="1600" b="0" i="0" dirty="0">
                <a:solidFill>
                  <a:srgbClr val="212121"/>
                </a:solidFill>
                <a:effectLst/>
              </a:rPr>
              <a:t>Maximum Uninsured Rate 18under: State: Nevada, Value: 17.427279411764708 </a:t>
            </a:r>
          </a:p>
          <a:p>
            <a:pPr marL="285750" indent="-285750">
              <a:spcAft>
                <a:spcPts val="600"/>
              </a:spcAft>
              <a:buFont typeface="Wingdings" panose="05000000000000000000" pitchFamily="2" charset="2"/>
              <a:buChar char="ü"/>
            </a:pPr>
            <a:r>
              <a:rPr lang="en-US" sz="1600" b="0" i="0" dirty="0">
                <a:solidFill>
                  <a:srgbClr val="212121"/>
                </a:solidFill>
                <a:effectLst/>
              </a:rPr>
              <a:t>Minimum Uninsured Rate 18under: State: Massachusetts, Value: 1.8259821428571428 </a:t>
            </a:r>
          </a:p>
          <a:p>
            <a:pPr marL="285750" indent="-285750">
              <a:spcAft>
                <a:spcPts val="600"/>
              </a:spcAft>
              <a:buFont typeface="Wingdings" panose="05000000000000000000" pitchFamily="2" charset="2"/>
              <a:buChar char="ü"/>
            </a:pPr>
            <a:r>
              <a:rPr lang="en-US" sz="1600" b="0" i="0" dirty="0">
                <a:solidFill>
                  <a:srgbClr val="212121"/>
                </a:solidFill>
                <a:effectLst/>
              </a:rPr>
              <a:t>Maximum Uninsured Rate 18to64: State: Alaska, Value: 30.568874458874458 </a:t>
            </a:r>
          </a:p>
          <a:p>
            <a:pPr marL="285750" indent="-285750">
              <a:spcAft>
                <a:spcPts val="600"/>
              </a:spcAft>
              <a:buFont typeface="Wingdings" panose="05000000000000000000" pitchFamily="2" charset="2"/>
              <a:buChar char="ü"/>
            </a:pPr>
            <a:r>
              <a:rPr lang="en-US" sz="1600" b="0" i="0" dirty="0">
                <a:solidFill>
                  <a:srgbClr val="212121"/>
                </a:solidFill>
                <a:effectLst/>
              </a:rPr>
              <a:t>Minimum Uninsured Rate 18to64: State: Massachusetts, Value: 5.689821428571428</a:t>
            </a:r>
            <a:endParaRPr lang="en-US" sz="1600" dirty="0"/>
          </a:p>
        </p:txBody>
      </p:sp>
    </p:spTree>
    <p:extLst>
      <p:ext uri="{BB962C8B-B14F-4D97-AF65-F5344CB8AC3E}">
        <p14:creationId xmlns:p14="http://schemas.microsoft.com/office/powerpoint/2010/main" val="2642280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2AC9136-7491-6ED8-3969-3649FECCF5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21" y="321734"/>
            <a:ext cx="5282126" cy="290517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6478ACD-265C-AFC2-C7F8-385935676E62}"/>
              </a:ext>
            </a:extLst>
          </p:cNvPr>
          <p:cNvPicPr>
            <a:picLocks noChangeAspect="1"/>
          </p:cNvPicPr>
          <p:nvPr/>
        </p:nvPicPr>
        <p:blipFill>
          <a:blip r:embed="rId3"/>
          <a:stretch>
            <a:fillRect/>
          </a:stretch>
        </p:blipFill>
        <p:spPr>
          <a:xfrm>
            <a:off x="649523" y="3631096"/>
            <a:ext cx="5042119" cy="2760560"/>
          </a:xfrm>
          <a:prstGeom prst="rect">
            <a:avLst/>
          </a:prstGeom>
        </p:spPr>
      </p:pic>
      <p:sp>
        <p:nvSpPr>
          <p:cNvPr id="4132" name="Rectangle 4131">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4" name="Rectangle 4133">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360AE2F-F73A-83EE-FCB7-4EA1C422A820}"/>
              </a:ext>
            </a:extLst>
          </p:cNvPr>
          <p:cNvPicPr>
            <a:picLocks noChangeAspect="1"/>
          </p:cNvPicPr>
          <p:nvPr/>
        </p:nvPicPr>
        <p:blipFill>
          <a:blip r:embed="rId4"/>
          <a:stretch>
            <a:fillRect/>
          </a:stretch>
        </p:blipFill>
        <p:spPr>
          <a:xfrm>
            <a:off x="6380353" y="82598"/>
            <a:ext cx="5426764" cy="4327843"/>
          </a:xfrm>
          <a:prstGeom prst="rect">
            <a:avLst/>
          </a:prstGeom>
        </p:spPr>
      </p:pic>
      <p:sp>
        <p:nvSpPr>
          <p:cNvPr id="5" name="TextBox 4">
            <a:extLst>
              <a:ext uri="{FF2B5EF4-FFF2-40B4-BE49-F238E27FC236}">
                <a16:creationId xmlns:a16="http://schemas.microsoft.com/office/drawing/2014/main" id="{5168D2C9-F703-8526-4CE1-209A6F5C6020}"/>
              </a:ext>
            </a:extLst>
          </p:cNvPr>
          <p:cNvSpPr txBox="1"/>
          <p:nvPr/>
        </p:nvSpPr>
        <p:spPr>
          <a:xfrm>
            <a:off x="6283896" y="4480793"/>
            <a:ext cx="5619677" cy="1277273"/>
          </a:xfrm>
          <a:prstGeom prst="rect">
            <a:avLst/>
          </a:prstGeom>
          <a:noFill/>
        </p:spPr>
        <p:txBody>
          <a:bodyPr wrap="square">
            <a:spAutoFit/>
          </a:bodyPr>
          <a:lstStyle/>
          <a:p>
            <a:pPr>
              <a:spcAft>
                <a:spcPts val="600"/>
              </a:spcAft>
            </a:pPr>
            <a:r>
              <a:rPr lang="en-US" sz="1800" b="1" dirty="0"/>
              <a:t>Insights: </a:t>
            </a:r>
          </a:p>
          <a:p>
            <a:pPr marL="285750" indent="-285750">
              <a:spcAft>
                <a:spcPts val="600"/>
              </a:spcAft>
              <a:buFont typeface="Wingdings" panose="05000000000000000000" pitchFamily="2" charset="2"/>
              <a:buChar char="ü"/>
            </a:pPr>
            <a:r>
              <a:rPr lang="en-US" b="0" i="0" dirty="0">
                <a:solidFill>
                  <a:srgbClr val="000000"/>
                </a:solidFill>
                <a:effectLst/>
                <a:latin typeface="-apple-system"/>
              </a:rPr>
              <a:t>The box plot reveals the existence of outlier values in the uninsured rate for individuals aged 18 and under, as well as those aged 18 to 64.</a:t>
            </a:r>
            <a:endParaRPr lang="en-US" sz="1800" b="0" i="0" dirty="0">
              <a:solidFill>
                <a:srgbClr val="212121"/>
              </a:solidFill>
              <a:effectLst/>
            </a:endParaRPr>
          </a:p>
        </p:txBody>
      </p:sp>
    </p:spTree>
    <p:extLst>
      <p:ext uri="{BB962C8B-B14F-4D97-AF65-F5344CB8AC3E}">
        <p14:creationId xmlns:p14="http://schemas.microsoft.com/office/powerpoint/2010/main" val="27300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AA6D438A-79AC-9895-6739-DF330E0DF2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669" y="112294"/>
            <a:ext cx="3898468" cy="31339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F4270609-FE0F-2538-F0F7-61874A6FED99}"/>
              </a:ext>
            </a:extLst>
          </p:cNvPr>
          <p:cNvPicPr>
            <a:picLocks noChangeAspect="1"/>
          </p:cNvPicPr>
          <p:nvPr/>
        </p:nvPicPr>
        <p:blipFill>
          <a:blip r:embed="rId3"/>
          <a:stretch>
            <a:fillRect/>
          </a:stretch>
        </p:blipFill>
        <p:spPr>
          <a:xfrm>
            <a:off x="4724400" y="112294"/>
            <a:ext cx="4275222" cy="3133975"/>
          </a:xfrm>
          <a:prstGeom prst="rect">
            <a:avLst/>
          </a:prstGeom>
        </p:spPr>
      </p:pic>
      <p:pic>
        <p:nvPicPr>
          <p:cNvPr id="7172" name="Picture 4">
            <a:extLst>
              <a:ext uri="{FF2B5EF4-FFF2-40B4-BE49-F238E27FC236}">
                <a16:creationId xmlns:a16="http://schemas.microsoft.com/office/drawing/2014/main" id="{408698A0-EB3E-9237-04E3-D45D26FFDF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246270"/>
            <a:ext cx="4275223" cy="34994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3D8CDB6-F0D1-EAA4-5A50-694DCC606849}"/>
              </a:ext>
            </a:extLst>
          </p:cNvPr>
          <p:cNvSpPr txBox="1"/>
          <p:nvPr/>
        </p:nvSpPr>
        <p:spPr>
          <a:xfrm>
            <a:off x="9189886" y="112294"/>
            <a:ext cx="2753462" cy="5339923"/>
          </a:xfrm>
          <a:prstGeom prst="rect">
            <a:avLst/>
          </a:prstGeom>
          <a:noFill/>
        </p:spPr>
        <p:txBody>
          <a:bodyPr wrap="square">
            <a:spAutoFit/>
          </a:bodyPr>
          <a:lstStyle/>
          <a:p>
            <a:pPr>
              <a:spcAft>
                <a:spcPts val="600"/>
              </a:spcAft>
            </a:pPr>
            <a:r>
              <a:rPr lang="en-US" sz="1800" b="1" dirty="0"/>
              <a:t>Insights: </a:t>
            </a:r>
            <a:endParaRPr lang="en-US" b="1" dirty="0"/>
          </a:p>
          <a:p>
            <a:pPr marL="285750" indent="-285750">
              <a:spcAft>
                <a:spcPts val="600"/>
              </a:spcAft>
              <a:buFont typeface="Wingdings" panose="05000000000000000000" pitchFamily="2" charset="2"/>
              <a:buChar char="ü"/>
            </a:pPr>
            <a:r>
              <a:rPr lang="en-US" b="0" dirty="0">
                <a:effectLst/>
              </a:rPr>
              <a:t>Uninsured vs. Population 18 and Under has no correlation</a:t>
            </a:r>
          </a:p>
          <a:p>
            <a:pPr marL="285750" indent="-285750">
              <a:spcAft>
                <a:spcPts val="600"/>
              </a:spcAft>
              <a:buFont typeface="Wingdings" panose="05000000000000000000" pitchFamily="2" charset="2"/>
              <a:buChar char="ü"/>
            </a:pPr>
            <a:r>
              <a:rPr lang="en-US" b="0" dirty="0">
                <a:effectLst/>
              </a:rPr>
              <a:t>Uninsured vs. Population 18 to 64 has no correlation</a:t>
            </a:r>
          </a:p>
          <a:p>
            <a:pPr marL="285750" indent="-285750">
              <a:spcAft>
                <a:spcPts val="600"/>
              </a:spcAft>
              <a:buFont typeface="Wingdings" panose="05000000000000000000" pitchFamily="2" charset="2"/>
              <a:buChar char="ü"/>
            </a:pPr>
            <a:r>
              <a:rPr lang="en-US" b="0" dirty="0">
                <a:effectLst/>
              </a:rPr>
              <a:t>Uninsured_Rate_18under vs Uninsured_Rate_18to64 has low positive correlation</a:t>
            </a:r>
          </a:p>
          <a:p>
            <a:pPr marL="285750" indent="-285750">
              <a:spcAft>
                <a:spcPts val="600"/>
              </a:spcAft>
              <a:buFont typeface="Wingdings" panose="05000000000000000000" pitchFamily="2" charset="2"/>
              <a:buChar char="ü"/>
            </a:pPr>
            <a:endParaRPr lang="en-US" b="0" dirty="0">
              <a:effectLst/>
            </a:endParaRPr>
          </a:p>
          <a:p>
            <a:pPr marL="285750" indent="-285750">
              <a:spcAft>
                <a:spcPts val="600"/>
              </a:spcAft>
              <a:buFont typeface="Wingdings" panose="05000000000000000000" pitchFamily="2" charset="2"/>
              <a:buChar char="ü"/>
            </a:pPr>
            <a:endParaRPr lang="en-US" b="0" dirty="0">
              <a:effectLst/>
            </a:endParaRPr>
          </a:p>
          <a:p>
            <a:pPr>
              <a:spcAft>
                <a:spcPts val="600"/>
              </a:spcAft>
            </a:pPr>
            <a:endParaRPr lang="en-US" b="0" dirty="0">
              <a:effectLst/>
            </a:endParaRPr>
          </a:p>
          <a:p>
            <a:pPr>
              <a:spcAft>
                <a:spcPts val="600"/>
              </a:spcAft>
            </a:pPr>
            <a:endParaRPr lang="en-US" sz="1800" b="1" dirty="0"/>
          </a:p>
        </p:txBody>
      </p:sp>
      <p:pic>
        <p:nvPicPr>
          <p:cNvPr id="5" name="Picture 4">
            <a:extLst>
              <a:ext uri="{FF2B5EF4-FFF2-40B4-BE49-F238E27FC236}">
                <a16:creationId xmlns:a16="http://schemas.microsoft.com/office/drawing/2014/main" id="{8D0C5815-82D2-FDCC-F23F-5D540E1C5593}"/>
              </a:ext>
            </a:extLst>
          </p:cNvPr>
          <p:cNvPicPr>
            <a:picLocks noChangeAspect="1"/>
          </p:cNvPicPr>
          <p:nvPr/>
        </p:nvPicPr>
        <p:blipFill>
          <a:blip r:embed="rId5"/>
          <a:stretch>
            <a:fillRect/>
          </a:stretch>
        </p:blipFill>
        <p:spPr>
          <a:xfrm>
            <a:off x="433136" y="3246269"/>
            <a:ext cx="4366217" cy="3540397"/>
          </a:xfrm>
          <a:prstGeom prst="rect">
            <a:avLst/>
          </a:prstGeom>
        </p:spPr>
      </p:pic>
    </p:spTree>
    <p:extLst>
      <p:ext uri="{BB962C8B-B14F-4D97-AF65-F5344CB8AC3E}">
        <p14:creationId xmlns:p14="http://schemas.microsoft.com/office/powerpoint/2010/main" val="4079606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AA02D-5DBE-8846-8944-755C4E2B591B}"/>
              </a:ext>
            </a:extLst>
          </p:cNvPr>
          <p:cNvSpPr>
            <a:spLocks noGrp="1"/>
          </p:cNvSpPr>
          <p:nvPr>
            <p:ph type="title"/>
          </p:nvPr>
        </p:nvSpPr>
        <p:spPr>
          <a:xfrm>
            <a:off x="838200" y="509504"/>
            <a:ext cx="4888832" cy="813970"/>
          </a:xfrm>
        </p:spPr>
        <p:txBody>
          <a:bodyPr>
            <a:normAutofit fontScale="90000"/>
          </a:bodyPr>
          <a:lstStyle/>
          <a:p>
            <a:r>
              <a:rPr lang="en-US" b="0" i="0" dirty="0">
                <a:latin typeface="-apple-system"/>
              </a:rPr>
              <a:t>Feature Engineering</a:t>
            </a:r>
            <a:br>
              <a:rPr lang="en-US" dirty="0">
                <a:latin typeface="-apple-system"/>
              </a:rPr>
            </a:br>
            <a:endParaRPr lang="en-US" dirty="0">
              <a:latin typeface="-apple-system"/>
            </a:endParaRPr>
          </a:p>
        </p:txBody>
      </p:sp>
      <p:sp>
        <p:nvSpPr>
          <p:cNvPr id="3" name="Content Placeholder 2">
            <a:extLst>
              <a:ext uri="{FF2B5EF4-FFF2-40B4-BE49-F238E27FC236}">
                <a16:creationId xmlns:a16="http://schemas.microsoft.com/office/drawing/2014/main" id="{E08582DE-A756-38C8-60F4-26B7AA1B1DEE}"/>
              </a:ext>
            </a:extLst>
          </p:cNvPr>
          <p:cNvSpPr>
            <a:spLocks noGrp="1"/>
          </p:cNvSpPr>
          <p:nvPr>
            <p:ph idx="1"/>
          </p:nvPr>
        </p:nvSpPr>
        <p:spPr>
          <a:xfrm>
            <a:off x="690664" y="1125036"/>
            <a:ext cx="5036368" cy="1829942"/>
          </a:xfrm>
        </p:spPr>
        <p:txBody>
          <a:bodyPr>
            <a:noAutofit/>
          </a:bodyPr>
          <a:lstStyle/>
          <a:p>
            <a:r>
              <a:rPr lang="en-US" sz="1400" b="0" i="0" dirty="0">
                <a:solidFill>
                  <a:srgbClr val="000000"/>
                </a:solidFill>
                <a:effectLst/>
              </a:rPr>
              <a:t>Dropping the '</a:t>
            </a:r>
            <a:r>
              <a:rPr lang="en-US" sz="1400" b="0" i="0" dirty="0" err="1">
                <a:solidFill>
                  <a:srgbClr val="000000"/>
                </a:solidFill>
                <a:effectLst/>
              </a:rPr>
              <a:t>state_fips</a:t>
            </a:r>
            <a:r>
              <a:rPr lang="en-US" sz="1400" b="0" i="0" dirty="0">
                <a:solidFill>
                  <a:srgbClr val="000000"/>
                </a:solidFill>
                <a:effectLst/>
              </a:rPr>
              <a:t>', '</a:t>
            </a:r>
            <a:r>
              <a:rPr lang="en-US" sz="1400" b="0" i="0" dirty="0" err="1">
                <a:solidFill>
                  <a:srgbClr val="000000"/>
                </a:solidFill>
                <a:effectLst/>
              </a:rPr>
              <a:t>county_fips</a:t>
            </a:r>
            <a:r>
              <a:rPr lang="en-US" sz="1400" b="0" i="0" dirty="0">
                <a:solidFill>
                  <a:srgbClr val="000000"/>
                </a:solidFill>
                <a:effectLst/>
              </a:rPr>
              <a:t>', and '</a:t>
            </a:r>
            <a:r>
              <a:rPr lang="en-US" sz="1400" b="0" i="0" dirty="0" err="1">
                <a:solidFill>
                  <a:srgbClr val="000000"/>
                </a:solidFill>
                <a:effectLst/>
              </a:rPr>
              <a:t>state_abbr</a:t>
            </a:r>
            <a:r>
              <a:rPr lang="en-US" sz="1400" b="0" i="0" dirty="0">
                <a:solidFill>
                  <a:srgbClr val="000000"/>
                </a:solidFill>
                <a:effectLst/>
              </a:rPr>
              <a:t>' columns during feature engineering where these columns do not provide meaningful or useful information for the specific analysis or machine learning task at hand. </a:t>
            </a:r>
          </a:p>
          <a:p>
            <a:r>
              <a:rPr lang="en-US" sz="1400" dirty="0"/>
              <a:t>Separate the dataset into input features (X) and the target variable (y).</a:t>
            </a:r>
          </a:p>
          <a:p>
            <a:r>
              <a:rPr lang="en-US" sz="1400" dirty="0"/>
              <a:t>Split the data into training and testing subsets using functions like </a:t>
            </a:r>
            <a:r>
              <a:rPr lang="en-US" sz="1400" dirty="0" err="1"/>
              <a:t>train_test_split</a:t>
            </a:r>
            <a:r>
              <a:rPr lang="en-US" sz="1400" dirty="0"/>
              <a:t>() from scikit-learn.</a:t>
            </a:r>
          </a:p>
        </p:txBody>
      </p:sp>
      <p:sp>
        <p:nvSpPr>
          <p:cNvPr id="4" name="Title 1">
            <a:extLst>
              <a:ext uri="{FF2B5EF4-FFF2-40B4-BE49-F238E27FC236}">
                <a16:creationId xmlns:a16="http://schemas.microsoft.com/office/drawing/2014/main" id="{4751FDC5-26B1-678D-E743-FE174B834519}"/>
              </a:ext>
            </a:extLst>
          </p:cNvPr>
          <p:cNvSpPr txBox="1">
            <a:spLocks/>
          </p:cNvSpPr>
          <p:nvPr/>
        </p:nvSpPr>
        <p:spPr>
          <a:xfrm>
            <a:off x="7126705" y="1329344"/>
            <a:ext cx="4680284" cy="81397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pple-system"/>
              </a:rPr>
              <a:t>Model Development</a:t>
            </a:r>
          </a:p>
        </p:txBody>
      </p:sp>
      <p:sp>
        <p:nvSpPr>
          <p:cNvPr id="5" name="Content Placeholder 2">
            <a:extLst>
              <a:ext uri="{FF2B5EF4-FFF2-40B4-BE49-F238E27FC236}">
                <a16:creationId xmlns:a16="http://schemas.microsoft.com/office/drawing/2014/main" id="{F3C91A1E-BD70-5CE8-7F88-63BB31159DF3}"/>
              </a:ext>
            </a:extLst>
          </p:cNvPr>
          <p:cNvSpPr txBox="1">
            <a:spLocks/>
          </p:cNvSpPr>
          <p:nvPr/>
        </p:nvSpPr>
        <p:spPr>
          <a:xfrm>
            <a:off x="838200" y="3782094"/>
            <a:ext cx="10515600" cy="1427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p:txBody>
      </p:sp>
      <p:sp>
        <p:nvSpPr>
          <p:cNvPr id="7" name="TextBox 6">
            <a:extLst>
              <a:ext uri="{FF2B5EF4-FFF2-40B4-BE49-F238E27FC236}">
                <a16:creationId xmlns:a16="http://schemas.microsoft.com/office/drawing/2014/main" id="{8A7F16A5-6C5F-7842-F307-8A22B75348A9}"/>
              </a:ext>
            </a:extLst>
          </p:cNvPr>
          <p:cNvSpPr txBox="1"/>
          <p:nvPr/>
        </p:nvSpPr>
        <p:spPr>
          <a:xfrm>
            <a:off x="7126705" y="2213331"/>
            <a:ext cx="4756484" cy="954107"/>
          </a:xfrm>
          <a:prstGeom prst="rect">
            <a:avLst/>
          </a:prstGeom>
          <a:noFill/>
        </p:spPr>
        <p:txBody>
          <a:bodyPr wrap="square">
            <a:spAutoFit/>
          </a:bodyPr>
          <a:lstStyle/>
          <a:p>
            <a:pPr marL="285750" indent="-285750">
              <a:buFont typeface="Arial" panose="020B0604020202020204" pitchFamily="34" charset="0"/>
              <a:buChar char="•"/>
            </a:pPr>
            <a:r>
              <a:rPr lang="en-US" sz="1400" dirty="0"/>
              <a:t>Model development is done using regression algorithms </a:t>
            </a:r>
            <a:r>
              <a:rPr lang="en-US" sz="1400" b="0" i="0" dirty="0">
                <a:solidFill>
                  <a:srgbClr val="000000"/>
                </a:solidFill>
                <a:effectLst/>
              </a:rPr>
              <a:t>such as Decision Tree Regressor, Linear Regression, Random Forest Regressor, K-Neighbors, Bagging Regressor, Linear SVR, Lasso, and AdaBoost Regressor.</a:t>
            </a:r>
            <a:endParaRPr lang="en-US" sz="1400" dirty="0"/>
          </a:p>
        </p:txBody>
      </p:sp>
      <p:sp>
        <p:nvSpPr>
          <p:cNvPr id="8" name="Arrow: Right 7">
            <a:extLst>
              <a:ext uri="{FF2B5EF4-FFF2-40B4-BE49-F238E27FC236}">
                <a16:creationId xmlns:a16="http://schemas.microsoft.com/office/drawing/2014/main" id="{CDA348DB-609A-6550-52D1-BA0101721B51}"/>
              </a:ext>
            </a:extLst>
          </p:cNvPr>
          <p:cNvSpPr/>
          <p:nvPr/>
        </p:nvSpPr>
        <p:spPr>
          <a:xfrm rot="1833314">
            <a:off x="5634864" y="1024032"/>
            <a:ext cx="1431609" cy="484632"/>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4B0F2C5-699E-040C-93C8-FF5566B1BF6F}"/>
              </a:ext>
            </a:extLst>
          </p:cNvPr>
          <p:cNvSpPr txBox="1">
            <a:spLocks/>
          </p:cNvSpPr>
          <p:nvPr/>
        </p:nvSpPr>
        <p:spPr>
          <a:xfrm>
            <a:off x="1073633" y="3429000"/>
            <a:ext cx="4417965" cy="81397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pple-system"/>
              </a:rPr>
              <a:t>Model Evaluation</a:t>
            </a:r>
          </a:p>
        </p:txBody>
      </p:sp>
      <p:sp>
        <p:nvSpPr>
          <p:cNvPr id="10" name="Arrow: Right 9">
            <a:extLst>
              <a:ext uri="{FF2B5EF4-FFF2-40B4-BE49-F238E27FC236}">
                <a16:creationId xmlns:a16="http://schemas.microsoft.com/office/drawing/2014/main" id="{B39583BD-3BC3-23F4-9B33-56B5B6ED0553}"/>
              </a:ext>
            </a:extLst>
          </p:cNvPr>
          <p:cNvSpPr/>
          <p:nvPr/>
        </p:nvSpPr>
        <p:spPr>
          <a:xfrm rot="8645301">
            <a:off x="5497667" y="3039813"/>
            <a:ext cx="1431609" cy="484632"/>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6D95AC02-C71C-30A1-3AFD-8F059D0F9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664" y="4071047"/>
            <a:ext cx="5405336" cy="26857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065D767A-416D-9581-9796-5E8E51F67F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6420" y="4086499"/>
            <a:ext cx="5550569" cy="268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527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25" name="Rectangle 922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5F40A7-13E1-1808-2D1D-197B44427E48}"/>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Predictions</a:t>
            </a:r>
          </a:p>
        </p:txBody>
      </p:sp>
      <p:sp>
        <p:nvSpPr>
          <p:cNvPr id="9227" name="Rectangle 922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229" name="Rectangle 922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B74863D-A750-65EB-9468-FAFB49AA0EEC}"/>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Random Forest has shown promising performance in terms of RMSE value, indicating that it has been successful in capturing the underlying patterns and relationships in the data.</a:t>
            </a:r>
          </a:p>
          <a:p>
            <a:pPr indent="-228600">
              <a:lnSpc>
                <a:spcPct val="90000"/>
              </a:lnSpc>
              <a:spcAft>
                <a:spcPts val="600"/>
              </a:spcAft>
              <a:buFont typeface="Arial" panose="020B0604020202020204" pitchFamily="34" charset="0"/>
              <a:buChar char="•"/>
            </a:pPr>
            <a:r>
              <a:rPr lang="en-US" b="0" i="0" dirty="0">
                <a:solidFill>
                  <a:srgbClr val="000000"/>
                </a:solidFill>
                <a:effectLst/>
                <a:latin typeface="-apple-system"/>
              </a:rPr>
              <a:t>Random Forest is relatively robust to outliers and noise in the data.</a:t>
            </a:r>
            <a:r>
              <a:rPr lang="en-US" dirty="0"/>
              <a:t> </a:t>
            </a:r>
          </a:p>
        </p:txBody>
      </p:sp>
      <p:pic>
        <p:nvPicPr>
          <p:cNvPr id="9218" name="Picture 2">
            <a:extLst>
              <a:ext uri="{FF2B5EF4-FFF2-40B4-BE49-F238E27FC236}">
                <a16:creationId xmlns:a16="http://schemas.microsoft.com/office/drawing/2014/main" id="{344A5CA7-3025-CC45-174C-5ED90E31877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5112" y="2729397"/>
            <a:ext cx="4906850" cy="3483864"/>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a:extLst>
              <a:ext uri="{FF2B5EF4-FFF2-40B4-BE49-F238E27FC236}">
                <a16:creationId xmlns:a16="http://schemas.microsoft.com/office/drawing/2014/main" id="{7BCA193C-9DF1-260F-CDA3-61F6E9AE68CD}"/>
              </a:ext>
            </a:extLst>
          </p:cNvPr>
          <p:cNvPicPr>
            <a:picLocks noGrp="1" noChangeAspect="1"/>
          </p:cNvPicPr>
          <p:nvPr>
            <p:ph idx="1"/>
          </p:nvPr>
        </p:nvPicPr>
        <p:blipFill>
          <a:blip r:embed="rId3"/>
          <a:stretch>
            <a:fillRect/>
          </a:stretch>
        </p:blipFill>
        <p:spPr>
          <a:xfrm>
            <a:off x="6506897" y="2729397"/>
            <a:ext cx="4906850" cy="3483864"/>
          </a:xfrm>
          <a:prstGeom prst="rect">
            <a:avLst/>
          </a:prstGeom>
        </p:spPr>
      </p:pic>
      <p:sp>
        <p:nvSpPr>
          <p:cNvPr id="8" name="TextBox 7">
            <a:extLst>
              <a:ext uri="{FF2B5EF4-FFF2-40B4-BE49-F238E27FC236}">
                <a16:creationId xmlns:a16="http://schemas.microsoft.com/office/drawing/2014/main" id="{9629D025-F6CE-3576-DF23-8C43C1D1C357}"/>
              </a:ext>
            </a:extLst>
          </p:cNvPr>
          <p:cNvSpPr txBox="1"/>
          <p:nvPr/>
        </p:nvSpPr>
        <p:spPr>
          <a:xfrm>
            <a:off x="2217906" y="6212465"/>
            <a:ext cx="7383294" cy="369332"/>
          </a:xfrm>
          <a:prstGeom prst="rect">
            <a:avLst/>
          </a:prstGeom>
          <a:noFill/>
        </p:spPr>
        <p:txBody>
          <a:bodyPr wrap="square">
            <a:spAutoFit/>
          </a:bodyPr>
          <a:lstStyle/>
          <a:p>
            <a:r>
              <a:rPr lang="en-US" dirty="0"/>
              <a:t>Forecasting the future year results for 18 and Under also 18 to 64 </a:t>
            </a:r>
          </a:p>
        </p:txBody>
      </p:sp>
    </p:spTree>
    <p:extLst>
      <p:ext uri="{BB962C8B-B14F-4D97-AF65-F5344CB8AC3E}">
        <p14:creationId xmlns:p14="http://schemas.microsoft.com/office/powerpoint/2010/main" val="151740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58CF7E-BCE0-F54A-018E-378CBDCA24F4}"/>
              </a:ext>
            </a:extLst>
          </p:cNvPr>
          <p:cNvSpPr>
            <a:spLocks noGrp="1"/>
          </p:cNvSpPr>
          <p:nvPr>
            <p:ph type="title"/>
          </p:nvPr>
        </p:nvSpPr>
        <p:spPr>
          <a:xfrm>
            <a:off x="244549" y="557189"/>
            <a:ext cx="4369981" cy="5567891"/>
          </a:xfrm>
        </p:spPr>
        <p:txBody>
          <a:bodyPr>
            <a:normAutofit/>
          </a:bodyPr>
          <a:lstStyle/>
          <a:p>
            <a:r>
              <a:rPr lang="en-US" b="1" i="0" dirty="0"/>
              <a:t>Insights and Recommendations</a:t>
            </a:r>
            <a:br>
              <a:rPr lang="en-US" b="1" dirty="0"/>
            </a:br>
            <a:endParaRPr lang="en-US" b="1" dirty="0"/>
          </a:p>
        </p:txBody>
      </p:sp>
      <p:graphicFrame>
        <p:nvGraphicFramePr>
          <p:cNvPr id="12" name="Content Placeholder 2">
            <a:extLst>
              <a:ext uri="{FF2B5EF4-FFF2-40B4-BE49-F238E27FC236}">
                <a16:creationId xmlns:a16="http://schemas.microsoft.com/office/drawing/2014/main" id="{29536891-FBA4-F935-7621-A574FC66582C}"/>
              </a:ext>
            </a:extLst>
          </p:cNvPr>
          <p:cNvGraphicFramePr>
            <a:graphicFrameLocks noGrp="1"/>
          </p:cNvGraphicFramePr>
          <p:nvPr>
            <p:ph idx="1"/>
            <p:extLst>
              <p:ext uri="{D42A27DB-BD31-4B8C-83A1-F6EECF244321}">
                <p14:modId xmlns:p14="http://schemas.microsoft.com/office/powerpoint/2010/main" val="4194269207"/>
              </p:ext>
            </p:extLst>
          </p:nvPr>
        </p:nvGraphicFramePr>
        <p:xfrm>
          <a:off x="4614530" y="620392"/>
          <a:ext cx="6742318"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6317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question mark">
            <a:extLst>
              <a:ext uri="{FF2B5EF4-FFF2-40B4-BE49-F238E27FC236}">
                <a16:creationId xmlns:a16="http://schemas.microsoft.com/office/drawing/2014/main" id="{BEADACE0-9382-AC9D-8095-4DD27AE32E40}"/>
              </a:ext>
            </a:extLst>
          </p:cNvPr>
          <p:cNvPicPr>
            <a:picLocks noChangeAspect="1"/>
          </p:cNvPicPr>
          <p:nvPr/>
        </p:nvPicPr>
        <p:blipFill rotWithShape="1">
          <a:blip r:embed="rId2"/>
          <a:srcRect t="6250"/>
          <a:stretch/>
        </p:blipFill>
        <p:spPr>
          <a:xfrm>
            <a:off x="-2" y="9635"/>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7F92BA-FDEB-7123-927B-6F5669DBD60B}"/>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solidFill>
                  <a:schemeClr val="bg1"/>
                </a:solidFill>
              </a:rPr>
              <a:t>Any Questions ??</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3767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A19B25F6-D845-46F3-BA69-3D48CEF7E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5FAC0226-4651-4BF7-AA72-6DB611F80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B8CCAA36-1E98-45B0-AAF9-D8807BA8E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2" name="Freeform: Shape 81">
            <a:extLst>
              <a:ext uri="{FF2B5EF4-FFF2-40B4-BE49-F238E27FC236}">
                <a16:creationId xmlns:a16="http://schemas.microsoft.com/office/drawing/2014/main" id="{783F456C-8972-439A-90A4-D7C52FA3A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3" name="Freeform: Shape 82">
            <a:extLst>
              <a:ext uri="{FF2B5EF4-FFF2-40B4-BE49-F238E27FC236}">
                <a16:creationId xmlns:a16="http://schemas.microsoft.com/office/drawing/2014/main" id="{0390AF2C-728C-4687-B7A2-3F9C788EC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9689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84" name="Freeform: Shape 83">
            <a:extLst>
              <a:ext uri="{FF2B5EF4-FFF2-40B4-BE49-F238E27FC236}">
                <a16:creationId xmlns:a16="http://schemas.microsoft.com/office/drawing/2014/main" id="{D1C510C0-DED1-4708-AA14-355E5AFF1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66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85" name="Rectangle 84">
            <a:extLst>
              <a:ext uri="{FF2B5EF4-FFF2-40B4-BE49-F238E27FC236}">
                <a16:creationId xmlns:a16="http://schemas.microsoft.com/office/drawing/2014/main" id="{558C4F41-C97D-4755-8F7C-8C0A8E182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9229" y="798986"/>
            <a:ext cx="4970256" cy="3855397"/>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802780-2BB7-C795-23FC-61FEF6DF83CC}"/>
              </a:ext>
            </a:extLst>
          </p:cNvPr>
          <p:cNvSpPr>
            <a:spLocks noGrp="1"/>
          </p:cNvSpPr>
          <p:nvPr>
            <p:ph type="title"/>
          </p:nvPr>
        </p:nvSpPr>
        <p:spPr>
          <a:xfrm>
            <a:off x="2006003" y="1018596"/>
            <a:ext cx="4184101" cy="2577893"/>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Thank you !!</a:t>
            </a:r>
          </a:p>
        </p:txBody>
      </p:sp>
      <p:sp>
        <p:nvSpPr>
          <p:cNvPr id="86" name="Oval 85">
            <a:extLst>
              <a:ext uri="{FF2B5EF4-FFF2-40B4-BE49-F238E27FC236}">
                <a16:creationId xmlns:a16="http://schemas.microsoft.com/office/drawing/2014/main" id="{A232F408-BBCD-48EE-ABF6-95201EF72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7" name="Oval 86">
            <a:extLst>
              <a:ext uri="{FF2B5EF4-FFF2-40B4-BE49-F238E27FC236}">
                <a16:creationId xmlns:a16="http://schemas.microsoft.com/office/drawing/2014/main" id="{302D5D2F-11CF-47F1-B542-8ED3199DC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8" name="Freeform: Shape 87">
            <a:extLst>
              <a:ext uri="{FF2B5EF4-FFF2-40B4-BE49-F238E27FC236}">
                <a16:creationId xmlns:a16="http://schemas.microsoft.com/office/drawing/2014/main" id="{79109165-7872-4D8A-A545-F48B3AF1D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9" name="Freeform: Shape 88">
            <a:extLst>
              <a:ext uri="{FF2B5EF4-FFF2-40B4-BE49-F238E27FC236}">
                <a16:creationId xmlns:a16="http://schemas.microsoft.com/office/drawing/2014/main" id="{5438E66D-E34C-48D4-9F9D-021EBD568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90" name="Graphic 185">
            <a:extLst>
              <a:ext uri="{FF2B5EF4-FFF2-40B4-BE49-F238E27FC236}">
                <a16:creationId xmlns:a16="http://schemas.microsoft.com/office/drawing/2014/main" id="{1BC9510C-172B-4086-A60F-7AF0FBF222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43487" y="5662437"/>
            <a:ext cx="1054466" cy="469689"/>
            <a:chOff x="9841624" y="4115729"/>
            <a:chExt cx="602169" cy="268223"/>
          </a:xfrm>
          <a:solidFill>
            <a:schemeClr val="bg1"/>
          </a:solidFill>
        </p:grpSpPr>
        <p:sp>
          <p:nvSpPr>
            <p:cNvPr id="44" name="Freeform: Shape 43">
              <a:extLst>
                <a:ext uri="{FF2B5EF4-FFF2-40B4-BE49-F238E27FC236}">
                  <a16:creationId xmlns:a16="http://schemas.microsoft.com/office/drawing/2014/main" id="{C688A7FC-74D4-4003-9F5C-8C0A3F661F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9443884A-0473-4494-95AC-A74292738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A5C72FE-7FB1-4DA7-8CF8-45CA6AFB5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48A05A27-4E41-41AB-BB9E-977863EF72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412BF9D-EAB2-42D7-B657-42D5D101B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7" name="Graphic 6" descr="Smiling Face with No Fill">
            <a:extLst>
              <a:ext uri="{FF2B5EF4-FFF2-40B4-BE49-F238E27FC236}">
                <a16:creationId xmlns:a16="http://schemas.microsoft.com/office/drawing/2014/main" id="{9AFDE0B2-3017-5DF6-EC60-945112E3FF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2615" y="2580962"/>
            <a:ext cx="3217333" cy="3217333"/>
          </a:xfrm>
          <a:prstGeom prst="rect">
            <a:avLst/>
          </a:prstGeom>
        </p:spPr>
      </p:pic>
      <p:sp>
        <p:nvSpPr>
          <p:cNvPr id="91" name="Graphic 212">
            <a:extLst>
              <a:ext uri="{FF2B5EF4-FFF2-40B4-BE49-F238E27FC236}">
                <a16:creationId xmlns:a16="http://schemas.microsoft.com/office/drawing/2014/main" id="{FEFCF180-A212-449F-8D07-5EC94B281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2063" y="2262962"/>
            <a:ext cx="622472" cy="62247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2" name="Graphic 212">
            <a:extLst>
              <a:ext uri="{FF2B5EF4-FFF2-40B4-BE49-F238E27FC236}">
                <a16:creationId xmlns:a16="http://schemas.microsoft.com/office/drawing/2014/main" id="{1400E1BC-11DC-49A0-856F-992F20EB4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2063" y="2262962"/>
            <a:ext cx="622472" cy="62247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1662055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4" name="Rectangle 1073">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CB9103D7-4711-5F4D-228A-0BBB8C3F44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423" r="9092" b="43936"/>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76" name="Rectangle 1075">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A6FE8C-5BD9-2619-5D33-1C6B61CE7F7A}"/>
              </a:ext>
            </a:extLst>
          </p:cNvPr>
          <p:cNvSpPr>
            <a:spLocks noGrp="1"/>
          </p:cNvSpPr>
          <p:nvPr>
            <p:ph type="title"/>
          </p:nvPr>
        </p:nvSpPr>
        <p:spPr>
          <a:xfrm>
            <a:off x="371094" y="1161288"/>
            <a:ext cx="3438144" cy="1124712"/>
          </a:xfrm>
        </p:spPr>
        <p:txBody>
          <a:bodyPr anchor="b">
            <a:normAutofit/>
          </a:bodyPr>
          <a:lstStyle/>
          <a:p>
            <a:r>
              <a:rPr lang="en-US" sz="2800" b="1">
                <a:solidFill>
                  <a:schemeClr val="bg1"/>
                </a:solidFill>
              </a:rPr>
              <a:t>Content</a:t>
            </a:r>
            <a:br>
              <a:rPr lang="en-US" sz="2800" b="1">
                <a:solidFill>
                  <a:schemeClr val="bg1"/>
                </a:solidFill>
              </a:rPr>
            </a:br>
            <a:endParaRPr lang="en-US" sz="2800">
              <a:solidFill>
                <a:schemeClr val="bg1"/>
              </a:solidFill>
            </a:endParaRPr>
          </a:p>
        </p:txBody>
      </p:sp>
      <p:sp>
        <p:nvSpPr>
          <p:cNvPr id="1078" name="Rectangle 107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80" name="Rectangle 107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5" name="Content Placeholder 2">
            <a:extLst>
              <a:ext uri="{FF2B5EF4-FFF2-40B4-BE49-F238E27FC236}">
                <a16:creationId xmlns:a16="http://schemas.microsoft.com/office/drawing/2014/main" id="{63342493-63CF-7AFC-DF92-281F74A87243}"/>
              </a:ext>
            </a:extLst>
          </p:cNvPr>
          <p:cNvSpPr>
            <a:spLocks noGrp="1"/>
          </p:cNvSpPr>
          <p:nvPr>
            <p:ph idx="1"/>
          </p:nvPr>
        </p:nvSpPr>
        <p:spPr>
          <a:xfrm>
            <a:off x="371093" y="2718054"/>
            <a:ext cx="4934553" cy="3207258"/>
          </a:xfrm>
        </p:spPr>
        <p:txBody>
          <a:bodyPr anchor="t">
            <a:normAutofit/>
          </a:bodyPr>
          <a:lstStyle/>
          <a:p>
            <a:r>
              <a:rPr lang="en-US" sz="1700" b="1" dirty="0">
                <a:solidFill>
                  <a:schemeClr val="bg1"/>
                </a:solidFill>
              </a:rPr>
              <a:t>Introduction</a:t>
            </a:r>
          </a:p>
          <a:p>
            <a:r>
              <a:rPr lang="en-US" sz="1700" b="1" dirty="0">
                <a:solidFill>
                  <a:schemeClr val="bg1"/>
                </a:solidFill>
              </a:rPr>
              <a:t>Problem Statement</a:t>
            </a:r>
          </a:p>
          <a:p>
            <a:r>
              <a:rPr lang="en-US" sz="1700" b="1" i="0" dirty="0">
                <a:solidFill>
                  <a:schemeClr val="bg1"/>
                </a:solidFill>
                <a:effectLst/>
              </a:rPr>
              <a:t>Importance of Predicting the Uninsured Rate</a:t>
            </a:r>
          </a:p>
          <a:p>
            <a:r>
              <a:rPr lang="en-US" sz="1600" b="1" dirty="0">
                <a:solidFill>
                  <a:schemeClr val="bg1"/>
                </a:solidFill>
              </a:rPr>
              <a:t>Dataset and Features</a:t>
            </a:r>
          </a:p>
          <a:p>
            <a:r>
              <a:rPr lang="en-US" sz="1700" b="1" i="0" dirty="0">
                <a:solidFill>
                  <a:schemeClr val="bg1"/>
                </a:solidFill>
                <a:effectLst/>
              </a:rPr>
              <a:t>Objectives</a:t>
            </a:r>
            <a:endParaRPr lang="en-US" sz="1700" b="1" dirty="0">
              <a:solidFill>
                <a:schemeClr val="bg1"/>
              </a:solidFill>
            </a:endParaRPr>
          </a:p>
          <a:p>
            <a:r>
              <a:rPr lang="en-US" sz="1700" b="1" i="0" dirty="0">
                <a:solidFill>
                  <a:schemeClr val="bg1"/>
                </a:solidFill>
                <a:effectLst/>
              </a:rPr>
              <a:t>Methodology</a:t>
            </a:r>
          </a:p>
          <a:p>
            <a:r>
              <a:rPr lang="en-US" sz="1700" b="1" dirty="0">
                <a:solidFill>
                  <a:schemeClr val="bg1"/>
                </a:solidFill>
              </a:rPr>
              <a:t>Conclusion</a:t>
            </a:r>
          </a:p>
          <a:p>
            <a:endParaRPr lang="en-US" sz="1700" dirty="0">
              <a:solidFill>
                <a:schemeClr val="bg1"/>
              </a:solidFill>
            </a:endParaRPr>
          </a:p>
        </p:txBody>
      </p:sp>
    </p:spTree>
    <p:extLst>
      <p:ext uri="{BB962C8B-B14F-4D97-AF65-F5344CB8AC3E}">
        <p14:creationId xmlns:p14="http://schemas.microsoft.com/office/powerpoint/2010/main" val="1810851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EA612E-C0CA-E1AE-2450-D8B11AFDF80C}"/>
              </a:ext>
            </a:extLst>
          </p:cNvPr>
          <p:cNvSpPr>
            <a:spLocks noGrp="1"/>
          </p:cNvSpPr>
          <p:nvPr>
            <p:ph type="title"/>
          </p:nvPr>
        </p:nvSpPr>
        <p:spPr>
          <a:xfrm>
            <a:off x="841248" y="256032"/>
            <a:ext cx="10506456" cy="1014984"/>
          </a:xfrm>
        </p:spPr>
        <p:txBody>
          <a:bodyPr anchor="b">
            <a:normAutofit/>
          </a:bodyPr>
          <a:lstStyle/>
          <a:p>
            <a:r>
              <a:rPr lang="en-US" b="1" dirty="0"/>
              <a:t>Introduction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7" name="Content Placeholder 2">
            <a:extLst>
              <a:ext uri="{FF2B5EF4-FFF2-40B4-BE49-F238E27FC236}">
                <a16:creationId xmlns:a16="http://schemas.microsoft.com/office/drawing/2014/main" id="{F0FD31DD-23B3-D3F1-25E6-DB8CDB522281}"/>
              </a:ext>
            </a:extLst>
          </p:cNvPr>
          <p:cNvGraphicFramePr>
            <a:graphicFrameLocks noGrp="1"/>
          </p:cNvGraphicFramePr>
          <p:nvPr>
            <p:ph idx="1"/>
            <p:extLst>
              <p:ext uri="{D42A27DB-BD31-4B8C-83A1-F6EECF244321}">
                <p14:modId xmlns:p14="http://schemas.microsoft.com/office/powerpoint/2010/main" val="213959084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3746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5514F9-20D6-1BF9-9A10-E7A420DD248A}"/>
              </a:ext>
            </a:extLst>
          </p:cNvPr>
          <p:cNvSpPr>
            <a:spLocks noGrp="1"/>
          </p:cNvSpPr>
          <p:nvPr>
            <p:ph type="title"/>
          </p:nvPr>
        </p:nvSpPr>
        <p:spPr>
          <a:xfrm>
            <a:off x="841248" y="256032"/>
            <a:ext cx="10506456" cy="1014984"/>
          </a:xfrm>
        </p:spPr>
        <p:txBody>
          <a:bodyPr anchor="b">
            <a:normAutofit/>
          </a:bodyPr>
          <a:lstStyle/>
          <a:p>
            <a:r>
              <a:rPr lang="en-US" b="1" dirty="0"/>
              <a:t>Problem Statement</a:t>
            </a:r>
            <a:endParaRPr lang="en-US"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3E8A616A-1DF3-159E-B97A-2D36E640A688}"/>
              </a:ext>
            </a:extLst>
          </p:cNvPr>
          <p:cNvGraphicFramePr>
            <a:graphicFrameLocks noGrp="1"/>
          </p:cNvGraphicFramePr>
          <p:nvPr>
            <p:ph idx="1"/>
            <p:extLst>
              <p:ext uri="{D42A27DB-BD31-4B8C-83A1-F6EECF244321}">
                <p14:modId xmlns:p14="http://schemas.microsoft.com/office/powerpoint/2010/main" val="204595674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4940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8F0C25-0BA1-AEFB-03A3-E6E4142323BC}"/>
              </a:ext>
            </a:extLst>
          </p:cNvPr>
          <p:cNvSpPr>
            <a:spLocks noGrp="1"/>
          </p:cNvSpPr>
          <p:nvPr>
            <p:ph type="title"/>
          </p:nvPr>
        </p:nvSpPr>
        <p:spPr>
          <a:xfrm>
            <a:off x="841248" y="256032"/>
            <a:ext cx="10506456" cy="1014984"/>
          </a:xfrm>
        </p:spPr>
        <p:txBody>
          <a:bodyPr anchor="b">
            <a:normAutofit/>
          </a:bodyPr>
          <a:lstStyle/>
          <a:p>
            <a:r>
              <a:rPr lang="en-US" b="1" i="0" dirty="0">
                <a:effectLst/>
              </a:rPr>
              <a:t>Importance of Predicting the Uninsured Rate</a:t>
            </a:r>
            <a:endParaRPr lang="en-US" b="1"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505C365-475C-EF99-AF0F-F5A3D9172487}"/>
              </a:ext>
            </a:extLst>
          </p:cNvPr>
          <p:cNvGraphicFramePr>
            <a:graphicFrameLocks noGrp="1"/>
          </p:cNvGraphicFramePr>
          <p:nvPr>
            <p:ph idx="1"/>
            <p:extLst>
              <p:ext uri="{D42A27DB-BD31-4B8C-83A1-F6EECF244321}">
                <p14:modId xmlns:p14="http://schemas.microsoft.com/office/powerpoint/2010/main" val="197512920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4692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ED816-8155-BD32-774E-23015B480483}"/>
              </a:ext>
            </a:extLst>
          </p:cNvPr>
          <p:cNvSpPr>
            <a:spLocks noGrp="1"/>
          </p:cNvSpPr>
          <p:nvPr>
            <p:ph type="title" idx="4294967295"/>
          </p:nvPr>
        </p:nvSpPr>
        <p:spPr>
          <a:xfrm>
            <a:off x="1021405" y="678552"/>
            <a:ext cx="9791700" cy="1050925"/>
          </a:xfrm>
        </p:spPr>
        <p:txBody>
          <a:bodyPr>
            <a:normAutofit/>
          </a:bodyPr>
          <a:lstStyle/>
          <a:p>
            <a:r>
              <a:rPr lang="en-US" b="1" dirty="0">
                <a:solidFill>
                  <a:schemeClr val="tx1">
                    <a:lumMod val="75000"/>
                    <a:lumOff val="25000"/>
                  </a:schemeClr>
                </a:solidFill>
              </a:rPr>
              <a:t>Dataset and Features</a:t>
            </a:r>
          </a:p>
        </p:txBody>
      </p:sp>
      <p:graphicFrame>
        <p:nvGraphicFramePr>
          <p:cNvPr id="22" name="Content Placeholder 2">
            <a:extLst>
              <a:ext uri="{FF2B5EF4-FFF2-40B4-BE49-F238E27FC236}">
                <a16:creationId xmlns:a16="http://schemas.microsoft.com/office/drawing/2014/main" id="{A547C01E-D541-1F54-9855-C6E8977AAAD5}"/>
              </a:ext>
            </a:extLst>
          </p:cNvPr>
          <p:cNvGraphicFramePr>
            <a:graphicFrameLocks noGrp="1"/>
          </p:cNvGraphicFramePr>
          <p:nvPr>
            <p:ph idx="4294967295"/>
            <p:extLst>
              <p:ext uri="{D42A27DB-BD31-4B8C-83A1-F6EECF244321}">
                <p14:modId xmlns:p14="http://schemas.microsoft.com/office/powerpoint/2010/main" val="3465580176"/>
              </p:ext>
            </p:extLst>
          </p:nvPr>
        </p:nvGraphicFramePr>
        <p:xfrm>
          <a:off x="664893" y="3103123"/>
          <a:ext cx="10757085" cy="3076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oup 2">
            <a:extLst>
              <a:ext uri="{FF2B5EF4-FFF2-40B4-BE49-F238E27FC236}">
                <a16:creationId xmlns:a16="http://schemas.microsoft.com/office/drawing/2014/main" id="{BBE0DC45-C032-4A39-324A-5C05BCD2916F}"/>
              </a:ext>
            </a:extLst>
          </p:cNvPr>
          <p:cNvGrpSpPr/>
          <p:nvPr/>
        </p:nvGrpSpPr>
        <p:grpSpPr>
          <a:xfrm>
            <a:off x="625641" y="1978637"/>
            <a:ext cx="10796337" cy="783168"/>
            <a:chOff x="0" y="551944"/>
            <a:chExt cx="10515600" cy="783168"/>
          </a:xfrm>
        </p:grpSpPr>
        <p:sp>
          <p:nvSpPr>
            <p:cNvPr id="4" name="Rectangle: Rounded Corners 3">
              <a:extLst>
                <a:ext uri="{FF2B5EF4-FFF2-40B4-BE49-F238E27FC236}">
                  <a16:creationId xmlns:a16="http://schemas.microsoft.com/office/drawing/2014/main" id="{D3F2185C-C120-2F58-43D2-22DFF36DC0F6}"/>
                </a:ext>
              </a:extLst>
            </p:cNvPr>
            <p:cNvSpPr/>
            <p:nvPr/>
          </p:nvSpPr>
          <p:spPr>
            <a:xfrm>
              <a:off x="0" y="551944"/>
              <a:ext cx="10515600" cy="783168"/>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5" name="Rectangle: Rounded Corners 4">
              <a:extLst>
                <a:ext uri="{FF2B5EF4-FFF2-40B4-BE49-F238E27FC236}">
                  <a16:creationId xmlns:a16="http://schemas.microsoft.com/office/drawing/2014/main" id="{9BA2A7FA-BE83-654B-5B1A-E07C8B3042BD}"/>
                </a:ext>
              </a:extLst>
            </p:cNvPr>
            <p:cNvSpPr txBox="1"/>
            <p:nvPr/>
          </p:nvSpPr>
          <p:spPr>
            <a:xfrm>
              <a:off x="38231" y="590175"/>
              <a:ext cx="10439138" cy="7067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defRPr b="1"/>
              </a:pPr>
              <a:r>
                <a:rPr lang="en-US" sz="1400" b="0" i="0" dirty="0"/>
                <a:t>Our analysis is based on a rich </a:t>
              </a:r>
              <a:r>
                <a:rPr lang="en-US" sz="1400" b="0" i="0" dirty="0">
                  <a:hlinkClick r:id="rId7"/>
                </a:rPr>
                <a:t>Dataset</a:t>
              </a:r>
              <a:r>
                <a:rPr lang="en-US" sz="1400" b="0" i="0" dirty="0"/>
                <a:t> encompassing a range of variables, enabling us to gain a holistic understanding of the uninsured rate.</a:t>
              </a:r>
              <a:endParaRPr lang="en-US" sz="1400" dirty="0"/>
            </a:p>
          </p:txBody>
        </p:sp>
      </p:grpSp>
    </p:spTree>
    <p:extLst>
      <p:ext uri="{BB962C8B-B14F-4D97-AF65-F5344CB8AC3E}">
        <p14:creationId xmlns:p14="http://schemas.microsoft.com/office/powerpoint/2010/main" val="851510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DA080E-0125-7FD0-171D-28986759AC93}"/>
              </a:ext>
            </a:extLst>
          </p:cNvPr>
          <p:cNvSpPr>
            <a:spLocks noGrp="1"/>
          </p:cNvSpPr>
          <p:nvPr>
            <p:ph type="ctrTitle"/>
          </p:nvPr>
        </p:nvSpPr>
        <p:spPr>
          <a:xfrm>
            <a:off x="5297762" y="329184"/>
            <a:ext cx="6251110" cy="1783080"/>
          </a:xfrm>
        </p:spPr>
        <p:txBody>
          <a:bodyPr vert="horz" lIns="91440" tIns="45720" rIns="91440" bIns="45720" rtlCol="0" anchor="b">
            <a:normAutofit/>
          </a:bodyPr>
          <a:lstStyle/>
          <a:p>
            <a:pPr algn="l"/>
            <a:r>
              <a:rPr lang="en-US" sz="5400" b="0" i="0" dirty="0">
                <a:effectLst/>
              </a:rPr>
              <a:t>Objectives</a:t>
            </a:r>
            <a:endParaRPr lang="en-US" sz="5400" dirty="0"/>
          </a:p>
        </p:txBody>
      </p:sp>
      <p:pic>
        <p:nvPicPr>
          <p:cNvPr id="16" name="Picture 15" descr="White arrows going to the red target">
            <a:extLst>
              <a:ext uri="{FF2B5EF4-FFF2-40B4-BE49-F238E27FC236}">
                <a16:creationId xmlns:a16="http://schemas.microsoft.com/office/drawing/2014/main" id="{956D0601-8F1C-D264-2EFA-FDA68385F34F}"/>
              </a:ext>
            </a:extLst>
          </p:cNvPr>
          <p:cNvPicPr>
            <a:picLocks noChangeAspect="1"/>
          </p:cNvPicPr>
          <p:nvPr/>
        </p:nvPicPr>
        <p:blipFill rotWithShape="1">
          <a:blip r:embed="rId2"/>
          <a:srcRect l="45092" r="957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1ACD13C-86AD-1C88-98DE-D8FE2D62CBAF}"/>
              </a:ext>
            </a:extLst>
          </p:cNvPr>
          <p:cNvSpPr>
            <a:spLocks noGrp="1"/>
          </p:cNvSpPr>
          <p:nvPr>
            <p:ph type="subTitle" idx="1"/>
          </p:nvPr>
        </p:nvSpPr>
        <p:spPr>
          <a:xfrm>
            <a:off x="5297762" y="2706624"/>
            <a:ext cx="6251110" cy="3483864"/>
          </a:xfrm>
        </p:spPr>
        <p:txBody>
          <a:bodyPr vert="horz" lIns="91440" tIns="45720" rIns="91440" bIns="45720" rtlCol="0">
            <a:normAutofit/>
          </a:bodyPr>
          <a:lstStyle/>
          <a:p>
            <a:pPr indent="-228600" algn="l">
              <a:buFont typeface="Arial" panose="020B0604020202020204" pitchFamily="34" charset="0"/>
              <a:buChar char="•"/>
            </a:pPr>
            <a:r>
              <a:rPr lang="en-US" sz="2200" b="0" i="0" dirty="0">
                <a:effectLst/>
              </a:rPr>
              <a:t>Develop a predictive model to accurately forecast the uninsured rate based on the provided variables.</a:t>
            </a:r>
          </a:p>
          <a:p>
            <a:pPr indent="-228600" algn="l">
              <a:buFont typeface="Arial" panose="020B0604020202020204" pitchFamily="34" charset="0"/>
              <a:buChar char="•"/>
            </a:pPr>
            <a:r>
              <a:rPr lang="en-US" sz="2200" b="0" i="0" dirty="0">
                <a:effectLst/>
              </a:rPr>
              <a:t>Identify key demographic, geographic, and socioeconomic factors influencing the uninsured rate.</a:t>
            </a:r>
          </a:p>
          <a:p>
            <a:pPr indent="-228600" algn="l">
              <a:buFont typeface="Arial" panose="020B0604020202020204" pitchFamily="34" charset="0"/>
              <a:buChar char="•"/>
            </a:pPr>
            <a:r>
              <a:rPr lang="en-US" sz="2200" b="0" i="0" dirty="0">
                <a:effectLst/>
              </a:rPr>
              <a:t>Uncover insights and patterns within the data to inform targeted interventions and policy decisions.</a:t>
            </a:r>
          </a:p>
          <a:p>
            <a:pPr indent="-228600" algn="l">
              <a:buFont typeface="Arial" panose="020B0604020202020204" pitchFamily="34" charset="0"/>
              <a:buChar char="•"/>
            </a:pPr>
            <a:r>
              <a:rPr lang="en-US" sz="2200" b="0" i="0" dirty="0">
                <a:effectLst/>
              </a:rPr>
              <a:t>Contribute to the ongoing efforts in reducing the uninsured rate and promoting equitable healthcare access for all.</a:t>
            </a:r>
          </a:p>
          <a:p>
            <a:pPr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1101236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8F3064-90F2-83FC-DEB5-C523EBD8DF76}"/>
              </a:ext>
            </a:extLst>
          </p:cNvPr>
          <p:cNvSpPr>
            <a:spLocks noGrp="1"/>
          </p:cNvSpPr>
          <p:nvPr>
            <p:ph type="title"/>
          </p:nvPr>
        </p:nvSpPr>
        <p:spPr>
          <a:xfrm>
            <a:off x="572493" y="238539"/>
            <a:ext cx="11018520" cy="1434415"/>
          </a:xfrm>
        </p:spPr>
        <p:txBody>
          <a:bodyPr anchor="b">
            <a:normAutofit/>
          </a:bodyPr>
          <a:lstStyle/>
          <a:p>
            <a:r>
              <a:rPr lang="en-US" sz="5400" b="0" i="0" dirty="0">
                <a:effectLst/>
                <a:latin typeface="-apple-system"/>
              </a:rPr>
              <a:t>Methodology</a:t>
            </a:r>
            <a:endParaRPr lang="en-US" sz="5400" dirty="0"/>
          </a:p>
        </p:txBody>
      </p:sp>
      <p:sp>
        <p:nvSpPr>
          <p:cNvPr id="2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F5071C3-6934-D0A1-6344-82A457DC14D3}"/>
              </a:ext>
            </a:extLst>
          </p:cNvPr>
          <p:cNvGraphicFramePr>
            <a:graphicFrameLocks noGrp="1"/>
          </p:cNvGraphicFramePr>
          <p:nvPr>
            <p:ph idx="1"/>
            <p:extLst>
              <p:ext uri="{D42A27DB-BD31-4B8C-83A1-F6EECF244321}">
                <p14:modId xmlns:p14="http://schemas.microsoft.com/office/powerpoint/2010/main" val="2455666795"/>
              </p:ext>
            </p:extLst>
          </p:nvPr>
        </p:nvGraphicFramePr>
        <p:xfrm>
          <a:off x="572493" y="2071316"/>
          <a:ext cx="10838052" cy="4119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0199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Isosceles Triangle 4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0219AC8-83CA-F401-B08C-5B3784B8170D}"/>
              </a:ext>
            </a:extLst>
          </p:cNvPr>
          <p:cNvSpPr txBox="1"/>
          <p:nvPr/>
        </p:nvSpPr>
        <p:spPr>
          <a:xfrm>
            <a:off x="7003844" y="3482919"/>
            <a:ext cx="4022170" cy="2862322"/>
          </a:xfrm>
          <a:prstGeom prst="rect">
            <a:avLst/>
          </a:prstGeom>
          <a:noFill/>
        </p:spPr>
        <p:txBody>
          <a:bodyPr wrap="square">
            <a:spAutoFit/>
          </a:bodyPr>
          <a:lstStyle/>
          <a:p>
            <a:pPr defTabSz="658368">
              <a:spcAft>
                <a:spcPts val="600"/>
              </a:spcAft>
            </a:pPr>
            <a:r>
              <a:rPr lang="en-US" sz="4000" kern="1200" dirty="0">
                <a:solidFill>
                  <a:schemeClr val="tx1"/>
                </a:solidFill>
                <a:latin typeface="-apple-system"/>
              </a:rPr>
              <a:t>Data Preprocessing</a:t>
            </a:r>
          </a:p>
          <a:p>
            <a:pPr marL="205740" indent="-205740" defTabSz="658368">
              <a:spcAft>
                <a:spcPts val="600"/>
              </a:spcAft>
              <a:buFont typeface="Arial" panose="020B0604020202020204" pitchFamily="34" charset="0"/>
              <a:buChar char="•"/>
            </a:pPr>
            <a:r>
              <a:rPr lang="en-US" kern="1200" dirty="0">
                <a:solidFill>
                  <a:srgbClr val="000000"/>
                </a:solidFill>
                <a:ea typeface="+mn-ea"/>
                <a:cs typeface="+mn-cs"/>
              </a:rPr>
              <a:t>Handled missing values by dropping rows or columns (</a:t>
            </a:r>
            <a:r>
              <a:rPr lang="en-US" kern="1200" dirty="0" err="1">
                <a:solidFill>
                  <a:srgbClr val="000000"/>
                </a:solidFill>
                <a:ea typeface="+mn-ea"/>
                <a:cs typeface="+mn-cs"/>
              </a:rPr>
              <a:t>dropna</a:t>
            </a:r>
            <a:r>
              <a:rPr lang="en-US" kern="1200" dirty="0">
                <a:solidFill>
                  <a:srgbClr val="000000"/>
                </a:solidFill>
                <a:ea typeface="+mn-ea"/>
                <a:cs typeface="+mn-cs"/>
              </a:rPr>
              <a:t>())</a:t>
            </a:r>
          </a:p>
          <a:p>
            <a:pPr marL="205740" indent="-205740" defTabSz="658368">
              <a:spcAft>
                <a:spcPts val="600"/>
              </a:spcAft>
              <a:buFont typeface="Arial" panose="020B0604020202020204" pitchFamily="34" charset="0"/>
              <a:buChar char="•"/>
            </a:pPr>
            <a:r>
              <a:rPr lang="en-US" kern="1200" dirty="0">
                <a:solidFill>
                  <a:schemeClr val="tx1"/>
                </a:solidFill>
                <a:ea typeface="+mn-ea"/>
                <a:cs typeface="+mn-cs"/>
              </a:rPr>
              <a:t>Converting categorical variables to numerical representation using label encoding (</a:t>
            </a:r>
            <a:r>
              <a:rPr lang="en-US" kern="1200" dirty="0" err="1">
                <a:solidFill>
                  <a:schemeClr val="tx1"/>
                </a:solidFill>
                <a:ea typeface="+mn-ea"/>
                <a:cs typeface="+mn-cs"/>
              </a:rPr>
              <a:t>LabelEncoder</a:t>
            </a:r>
            <a:r>
              <a:rPr lang="en-US" kern="1200" dirty="0">
                <a:solidFill>
                  <a:schemeClr val="tx1"/>
                </a:solidFill>
                <a:ea typeface="+mn-ea"/>
                <a:cs typeface="+mn-cs"/>
              </a:rPr>
              <a:t>())</a:t>
            </a:r>
            <a:endParaRPr lang="en-US" dirty="0"/>
          </a:p>
        </p:txBody>
      </p:sp>
      <p:sp>
        <p:nvSpPr>
          <p:cNvPr id="12" name="TextBox 11">
            <a:extLst>
              <a:ext uri="{FF2B5EF4-FFF2-40B4-BE49-F238E27FC236}">
                <a16:creationId xmlns:a16="http://schemas.microsoft.com/office/drawing/2014/main" id="{C9FD4D5E-6C23-2A74-5E52-187CF61AB75A}"/>
              </a:ext>
            </a:extLst>
          </p:cNvPr>
          <p:cNvSpPr txBox="1"/>
          <p:nvPr/>
        </p:nvSpPr>
        <p:spPr>
          <a:xfrm>
            <a:off x="1386155" y="836214"/>
            <a:ext cx="3916081" cy="6364243"/>
          </a:xfrm>
          <a:prstGeom prst="rect">
            <a:avLst/>
          </a:prstGeom>
          <a:noFill/>
        </p:spPr>
        <p:txBody>
          <a:bodyPr wrap="square">
            <a:spAutoFit/>
          </a:bodyPr>
          <a:lstStyle/>
          <a:p>
            <a:pPr defTabSz="658368">
              <a:spcAft>
                <a:spcPts val="600"/>
              </a:spcAft>
            </a:pPr>
            <a:r>
              <a:rPr lang="en-US" sz="4800" kern="1200" dirty="0">
                <a:solidFill>
                  <a:schemeClr val="tx1"/>
                </a:solidFill>
                <a:latin typeface="-apple-system"/>
              </a:rPr>
              <a:t>Data Collection</a:t>
            </a:r>
          </a:p>
          <a:p>
            <a:pPr marL="246888" indent="-246888" defTabSz="658368">
              <a:spcAft>
                <a:spcPts val="600"/>
              </a:spcAft>
              <a:buFont typeface="Arial" panose="020B0604020202020204" pitchFamily="34" charset="0"/>
              <a:buChar char="•"/>
            </a:pPr>
            <a:r>
              <a:rPr lang="en-US" kern="1200" dirty="0">
                <a:solidFill>
                  <a:srgbClr val="000000"/>
                </a:solidFill>
                <a:ea typeface="+mn-ea"/>
                <a:cs typeface="+mn-cs"/>
              </a:rPr>
              <a:t>Identified the data sources from which we need to collect the data.</a:t>
            </a:r>
          </a:p>
          <a:p>
            <a:pPr marL="246888" indent="-246888" defTabSz="658368">
              <a:spcAft>
                <a:spcPts val="600"/>
              </a:spcAft>
              <a:buFont typeface="Arial" panose="020B0604020202020204" pitchFamily="34" charset="0"/>
              <a:buChar char="•"/>
            </a:pPr>
            <a:r>
              <a:rPr lang="en-US" kern="1200" dirty="0">
                <a:solidFill>
                  <a:srgbClr val="000000"/>
                </a:solidFill>
                <a:ea typeface="+mn-ea"/>
                <a:cs typeface="+mn-cs"/>
              </a:rPr>
              <a:t>Determined the format of the data we have collected (e.g., CSV files, Excel spreadsheets, APIs, databases).</a:t>
            </a:r>
          </a:p>
          <a:p>
            <a:pPr marL="246888" indent="-246888" defTabSz="658368">
              <a:spcAft>
                <a:spcPts val="600"/>
              </a:spcAft>
              <a:buFont typeface="Arial" panose="020B0604020202020204" pitchFamily="34" charset="0"/>
              <a:buChar char="•"/>
            </a:pPr>
            <a:r>
              <a:rPr lang="en-US" kern="1200" dirty="0">
                <a:solidFill>
                  <a:srgbClr val="000000"/>
                </a:solidFill>
                <a:ea typeface="+mn-ea"/>
                <a:cs typeface="+mn-cs"/>
              </a:rPr>
              <a:t>Import the necessary libraries for data collection</a:t>
            </a:r>
          </a:p>
          <a:p>
            <a:pPr marL="246888" indent="-246888" defTabSz="658368">
              <a:spcAft>
                <a:spcPts val="600"/>
              </a:spcAft>
              <a:buFont typeface="Arial" panose="020B0604020202020204" pitchFamily="34" charset="0"/>
              <a:buChar char="•"/>
            </a:pPr>
            <a:r>
              <a:rPr lang="en-US" altLang="en-US" dirty="0">
                <a:solidFill>
                  <a:srgbClr val="000000"/>
                </a:solidFill>
              </a:rPr>
              <a:t>U</a:t>
            </a:r>
            <a:r>
              <a:rPr lang="en-US" altLang="en-US" kern="1200" dirty="0">
                <a:solidFill>
                  <a:srgbClr val="000000"/>
                </a:solidFill>
                <a:ea typeface="+mn-ea"/>
                <a:cs typeface="+mn-cs"/>
              </a:rPr>
              <a:t>sing pandas to read the data into a </a:t>
            </a:r>
            <a:r>
              <a:rPr lang="en-US" altLang="en-US" kern="1200" dirty="0" err="1">
                <a:solidFill>
                  <a:srgbClr val="000000"/>
                </a:solidFill>
                <a:ea typeface="+mn-ea"/>
                <a:cs typeface="+mn-cs"/>
              </a:rPr>
              <a:t>DataFrame</a:t>
            </a:r>
            <a:r>
              <a:rPr lang="en-US" altLang="en-US" kern="1200" dirty="0">
                <a:solidFill>
                  <a:srgbClr val="000000"/>
                </a:solidFill>
                <a:ea typeface="+mn-ea"/>
                <a:cs typeface="+mn-cs"/>
              </a:rPr>
              <a:t> using functions like </a:t>
            </a:r>
            <a:r>
              <a:rPr lang="en-US" altLang="en-US" kern="1200" dirty="0" err="1">
                <a:solidFill>
                  <a:srgbClr val="000000"/>
                </a:solidFill>
                <a:ea typeface="+mn-ea"/>
                <a:cs typeface="+mn-cs"/>
              </a:rPr>
              <a:t>read_csv</a:t>
            </a:r>
            <a:r>
              <a:rPr lang="en-US" altLang="en-US" kern="1200" dirty="0">
                <a:solidFill>
                  <a:srgbClr val="000000"/>
                </a:solidFill>
                <a:ea typeface="+mn-ea"/>
                <a:cs typeface="+mn-cs"/>
              </a:rPr>
              <a:t>()</a:t>
            </a:r>
            <a:r>
              <a:rPr lang="en-US" altLang="en-US" kern="1200" dirty="0">
                <a:solidFill>
                  <a:schemeClr val="tx1"/>
                </a:solidFill>
                <a:ea typeface="+mn-ea"/>
                <a:cs typeface="+mn-cs"/>
              </a:rPr>
              <a:t> </a:t>
            </a:r>
          </a:p>
          <a:p>
            <a:pPr marL="246888" indent="-246888" defTabSz="658368">
              <a:spcAft>
                <a:spcPts val="600"/>
              </a:spcAft>
              <a:buFont typeface="Arial" panose="020B0604020202020204" pitchFamily="34" charset="0"/>
              <a:buChar char="•"/>
            </a:pPr>
            <a:r>
              <a:rPr lang="en-US" altLang="en-US" kern="1200" dirty="0">
                <a:solidFill>
                  <a:schemeClr val="tx1"/>
                </a:solidFill>
                <a:ea typeface="+mn-ea"/>
                <a:cs typeface="+mn-cs"/>
              </a:rPr>
              <a:t>There are 25141 instances and 12 features in the dataset</a:t>
            </a:r>
          </a:p>
          <a:p>
            <a:pPr marL="246888" indent="-246888" defTabSz="658368">
              <a:spcAft>
                <a:spcPts val="600"/>
              </a:spcAft>
              <a:buFont typeface="Arial" panose="020B0604020202020204" pitchFamily="34" charset="0"/>
              <a:buChar char="•"/>
            </a:pPr>
            <a:endParaRPr lang="en-US" sz="1152" kern="1200" dirty="0">
              <a:solidFill>
                <a:srgbClr val="000000"/>
              </a:solidFill>
              <a:latin typeface="+mn-lt"/>
              <a:ea typeface="+mn-ea"/>
              <a:cs typeface="+mn-cs"/>
            </a:endParaRPr>
          </a:p>
          <a:p>
            <a:pPr marL="246888" indent="-246888" defTabSz="658368">
              <a:spcAft>
                <a:spcPts val="600"/>
              </a:spcAft>
              <a:buFont typeface="Arial" panose="020B0604020202020204" pitchFamily="34" charset="0"/>
              <a:buChar char="•"/>
            </a:pPr>
            <a:endParaRPr lang="en-US" sz="1152" kern="1200" dirty="0">
              <a:solidFill>
                <a:srgbClr val="000000"/>
              </a:solidFill>
              <a:latin typeface="+mn-lt"/>
              <a:ea typeface="+mn-ea"/>
              <a:cs typeface="+mn-cs"/>
            </a:endParaRPr>
          </a:p>
          <a:p>
            <a:pPr marL="246888" indent="-246888" defTabSz="658368">
              <a:spcAft>
                <a:spcPts val="600"/>
              </a:spcAft>
              <a:buFont typeface="Arial" panose="020B0604020202020204" pitchFamily="34" charset="0"/>
              <a:buChar char="•"/>
            </a:pPr>
            <a:endParaRPr lang="en-US" sz="1152" kern="1200" dirty="0">
              <a:solidFill>
                <a:srgbClr val="000000"/>
              </a:solidFill>
              <a:latin typeface="+mn-lt"/>
              <a:ea typeface="+mn-ea"/>
              <a:cs typeface="+mn-cs"/>
            </a:endParaRPr>
          </a:p>
          <a:p>
            <a:pPr>
              <a:spcAft>
                <a:spcPts val="600"/>
              </a:spcAft>
            </a:pPr>
            <a:endParaRPr lang="en-US" sz="1600" dirty="0"/>
          </a:p>
        </p:txBody>
      </p:sp>
      <p:sp>
        <p:nvSpPr>
          <p:cNvPr id="14" name="Rectangle 2">
            <a:extLst>
              <a:ext uri="{FF2B5EF4-FFF2-40B4-BE49-F238E27FC236}">
                <a16:creationId xmlns:a16="http://schemas.microsoft.com/office/drawing/2014/main" id="{935D03F6-D111-DEE5-9AC2-372111FDBBC2}"/>
              </a:ext>
            </a:extLst>
          </p:cNvPr>
          <p:cNvSpPr>
            <a:spLocks noChangeArrowheads="1"/>
          </p:cNvSpPr>
          <p:nvPr/>
        </p:nvSpPr>
        <p:spPr bwMode="auto">
          <a:xfrm>
            <a:off x="2984411" y="643467"/>
            <a:ext cx="134615" cy="26913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Arrow: Right 21">
            <a:extLst>
              <a:ext uri="{FF2B5EF4-FFF2-40B4-BE49-F238E27FC236}">
                <a16:creationId xmlns:a16="http://schemas.microsoft.com/office/drawing/2014/main" id="{857CD4CB-03C2-4643-DE65-B7A897D449EF}"/>
              </a:ext>
            </a:extLst>
          </p:cNvPr>
          <p:cNvSpPr/>
          <p:nvPr/>
        </p:nvSpPr>
        <p:spPr>
          <a:xfrm rot="1833314">
            <a:off x="5246889" y="2916809"/>
            <a:ext cx="1431609" cy="484632"/>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8610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2885</TotalTime>
  <Words>1120</Words>
  <Application>Microsoft Office PowerPoint</Application>
  <PresentationFormat>Widescreen</PresentationFormat>
  <Paragraphs>97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-apple-system</vt:lpstr>
      <vt:lpstr>Arial</vt:lpstr>
      <vt:lpstr>Calibri</vt:lpstr>
      <vt:lpstr>Calibri Light</vt:lpstr>
      <vt:lpstr>Wingdings</vt:lpstr>
      <vt:lpstr>Office Theme</vt:lpstr>
      <vt:lpstr>Predicting the Uninsured Rate: A Comprehensive Analysis </vt:lpstr>
      <vt:lpstr>Content </vt:lpstr>
      <vt:lpstr>Introduction</vt:lpstr>
      <vt:lpstr>Problem Statement</vt:lpstr>
      <vt:lpstr>Importance of Predicting the Uninsured Rate</vt:lpstr>
      <vt:lpstr>Dataset and Features</vt:lpstr>
      <vt:lpstr>Objectives</vt:lpstr>
      <vt:lpstr>Methodology</vt:lpstr>
      <vt:lpstr>PowerPoint Presentation</vt:lpstr>
      <vt:lpstr>PowerPoint Presentation</vt:lpstr>
      <vt:lpstr>PowerPoint Presentation</vt:lpstr>
      <vt:lpstr>PowerPoint Presentation</vt:lpstr>
      <vt:lpstr>Feature Engineering </vt:lpstr>
      <vt:lpstr>Predictions</vt:lpstr>
      <vt:lpstr>Insights and Recommendations </vt:lpstr>
      <vt:lpstr>Any Questions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Uninsured Rate: A Comprehensive Analysis</dc:title>
  <dc:creator>Sri Chandra Dronavalli</dc:creator>
  <cp:lastModifiedBy>durga katreddy</cp:lastModifiedBy>
  <cp:revision>3</cp:revision>
  <dcterms:created xsi:type="dcterms:W3CDTF">2023-11-22T21:00:40Z</dcterms:created>
  <dcterms:modified xsi:type="dcterms:W3CDTF">2023-11-30T14:58:06Z</dcterms:modified>
</cp:coreProperties>
</file>