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66" r:id="rId3"/>
    <p:sldId id="256"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6415-4479-8566-6F2B-77018EBA8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F854B2-D546-52A9-DEAF-69773B4311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563E0A-A632-EED4-CF6E-409F5E4BB7E9}"/>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5" name="Footer Placeholder 4">
            <a:extLst>
              <a:ext uri="{FF2B5EF4-FFF2-40B4-BE49-F238E27FC236}">
                <a16:creationId xmlns:a16="http://schemas.microsoft.com/office/drawing/2014/main" id="{09DBC959-B8AA-BD72-DC3A-2EF8B56414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40DBE-FB63-24BA-4EF5-C5480E1F420E}"/>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259013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6820-9916-8142-453A-A0B11EF1DF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3F5973-E1BD-060F-72E4-FF50891B0A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94C508-8BD6-3418-84E9-E50C9952038B}"/>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5" name="Footer Placeholder 4">
            <a:extLst>
              <a:ext uri="{FF2B5EF4-FFF2-40B4-BE49-F238E27FC236}">
                <a16:creationId xmlns:a16="http://schemas.microsoft.com/office/drawing/2014/main" id="{DF943523-A327-8B11-DEFC-FEA719414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E7B7A-1898-36DB-5D20-F90C908702E3}"/>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62364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E89FF5-10F3-EBA2-1A58-4723A723CE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FA184E-CAD5-5E8A-37F7-502740DD8B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030298-4A48-034C-56DA-04461044D313}"/>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5" name="Footer Placeholder 4">
            <a:extLst>
              <a:ext uri="{FF2B5EF4-FFF2-40B4-BE49-F238E27FC236}">
                <a16:creationId xmlns:a16="http://schemas.microsoft.com/office/drawing/2014/main" id="{A23EAD96-1481-04FE-344B-2B9921236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DDDF68-4C29-AD3A-E667-7C68753A6FED}"/>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78876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9CE4-A1CE-7E12-3B2E-A9709CE1B5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005837-81EF-AF7A-4B7A-9DECEA2F75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FFC887-0D68-B860-9122-8FCA556C4784}"/>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5" name="Footer Placeholder 4">
            <a:extLst>
              <a:ext uri="{FF2B5EF4-FFF2-40B4-BE49-F238E27FC236}">
                <a16:creationId xmlns:a16="http://schemas.microsoft.com/office/drawing/2014/main" id="{9AE40D27-FBF6-D2DE-9882-9F5B3750B3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FBB30B-5DB3-AF2B-F836-4E4BAA6DA30F}"/>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382857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70DF-592C-AC13-1AAF-211628073D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C51532-6903-9176-CE33-1993E370C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680891-864F-B253-2710-3B68F2CAC83F}"/>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5" name="Footer Placeholder 4">
            <a:extLst>
              <a:ext uri="{FF2B5EF4-FFF2-40B4-BE49-F238E27FC236}">
                <a16:creationId xmlns:a16="http://schemas.microsoft.com/office/drawing/2014/main" id="{D99BDB93-C4BB-0D38-44F4-342BB53AD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21A96-C3E0-BDF6-3137-05F8E56AD608}"/>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236828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38FF-9425-7D7A-0631-9598C0A7A8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D4F965-5111-A4CE-3147-94A223D148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4F2C0B-932C-F8C5-2844-A65ABA1CB2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0DB38A-771A-4F3D-B17E-8264945579E1}"/>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6" name="Footer Placeholder 5">
            <a:extLst>
              <a:ext uri="{FF2B5EF4-FFF2-40B4-BE49-F238E27FC236}">
                <a16:creationId xmlns:a16="http://schemas.microsoft.com/office/drawing/2014/main" id="{2D3A6824-5E16-FB05-1E8D-982AE5560C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F3F99-C279-C9CE-BFA1-9A8F85AAFB5C}"/>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260391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ECF0-95F8-88B0-1D60-86891774AB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E08479-7908-7A17-CBB8-22511DF41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618D0-C274-80AE-AA4B-7E5467C00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8297C5-2E3E-8081-DD0A-FB3DA622D9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29152-E7B8-6BF8-ABED-79E34F0E5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6EB30C-970D-B392-A330-D47769AB5742}"/>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8" name="Footer Placeholder 7">
            <a:extLst>
              <a:ext uri="{FF2B5EF4-FFF2-40B4-BE49-F238E27FC236}">
                <a16:creationId xmlns:a16="http://schemas.microsoft.com/office/drawing/2014/main" id="{04F47234-1D4C-6184-D12C-7A55A261D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395D8D-1166-B2DC-8511-F4F249C18D94}"/>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273606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A148-0185-CE30-27EC-6B59EE4CFF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35EE3F-6C29-4244-A173-13237DD1EE7A}"/>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4" name="Footer Placeholder 3">
            <a:extLst>
              <a:ext uri="{FF2B5EF4-FFF2-40B4-BE49-F238E27FC236}">
                <a16:creationId xmlns:a16="http://schemas.microsoft.com/office/drawing/2014/main" id="{12FFA1C6-822F-07FB-A350-6A694EA702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6809C9-94B9-4349-3337-00836DF2E076}"/>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227741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6B1A6-CEA5-CA8E-E542-CC9F57F294C4}"/>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3" name="Footer Placeholder 2">
            <a:extLst>
              <a:ext uri="{FF2B5EF4-FFF2-40B4-BE49-F238E27FC236}">
                <a16:creationId xmlns:a16="http://schemas.microsoft.com/office/drawing/2014/main" id="{1971AFFA-A2B6-7D3E-FEDD-9CDE22D29D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90BEBF-F2E3-5764-F4DF-407951AA99AF}"/>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338504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EE34-94E7-6008-5678-989926199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F7CF7C-8056-95AB-D234-C17BD9556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EFD0AA-FE8B-1282-5B57-EEBEE1264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53B75-1BC5-BE5A-C169-0B91E90EF8A5}"/>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6" name="Footer Placeholder 5">
            <a:extLst>
              <a:ext uri="{FF2B5EF4-FFF2-40B4-BE49-F238E27FC236}">
                <a16:creationId xmlns:a16="http://schemas.microsoft.com/office/drawing/2014/main" id="{72760DBB-7AB8-9883-BC44-5CD620F5CC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A9F42D-F57A-BD4F-C3F9-DD806287152F}"/>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143213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6B81-2174-0527-9A43-A8CCBC1C9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09A360-63B1-29D9-5345-35D198CEF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19F175-D094-10F6-F3A5-E345DB1F4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329CA-2304-4F51-5700-CB725870DE77}"/>
              </a:ext>
            </a:extLst>
          </p:cNvPr>
          <p:cNvSpPr>
            <a:spLocks noGrp="1"/>
          </p:cNvSpPr>
          <p:nvPr>
            <p:ph type="dt" sz="half" idx="10"/>
          </p:nvPr>
        </p:nvSpPr>
        <p:spPr/>
        <p:txBody>
          <a:bodyPr/>
          <a:lstStyle/>
          <a:p>
            <a:fld id="{61713788-4698-4A74-A686-EBAABE1DA15E}" type="datetimeFigureOut">
              <a:rPr lang="en-IN" smtClean="0"/>
              <a:t>12-05-2022</a:t>
            </a:fld>
            <a:endParaRPr lang="en-IN"/>
          </a:p>
        </p:txBody>
      </p:sp>
      <p:sp>
        <p:nvSpPr>
          <p:cNvPr id="6" name="Footer Placeholder 5">
            <a:extLst>
              <a:ext uri="{FF2B5EF4-FFF2-40B4-BE49-F238E27FC236}">
                <a16:creationId xmlns:a16="http://schemas.microsoft.com/office/drawing/2014/main" id="{4AAFBEAA-AEB9-9164-2C10-F350E6826C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45E92-E767-5829-F1AD-C995ADA6FEC9}"/>
              </a:ext>
            </a:extLst>
          </p:cNvPr>
          <p:cNvSpPr>
            <a:spLocks noGrp="1"/>
          </p:cNvSpPr>
          <p:nvPr>
            <p:ph type="sldNum" sz="quarter" idx="12"/>
          </p:nvPr>
        </p:nvSpPr>
        <p:spPr/>
        <p:txBody>
          <a:bodyPr/>
          <a:lstStyle/>
          <a:p>
            <a:fld id="{FC260FD0-D3D3-4E2D-9563-F13439863903}" type="slidenum">
              <a:rPr lang="en-IN" smtClean="0"/>
              <a:t>‹#›</a:t>
            </a:fld>
            <a:endParaRPr lang="en-IN"/>
          </a:p>
        </p:txBody>
      </p:sp>
    </p:spTree>
    <p:extLst>
      <p:ext uri="{BB962C8B-B14F-4D97-AF65-F5344CB8AC3E}">
        <p14:creationId xmlns:p14="http://schemas.microsoft.com/office/powerpoint/2010/main" val="179644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4738F-CC87-132A-40FA-AA8CACDA5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A42753-BC55-B0DF-6079-1E3796AC4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DC089-0BEA-41F3-76F9-3379AE7E7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13788-4698-4A74-A686-EBAABE1DA15E}" type="datetimeFigureOut">
              <a:rPr lang="en-IN" smtClean="0"/>
              <a:t>12-05-2022</a:t>
            </a:fld>
            <a:endParaRPr lang="en-IN"/>
          </a:p>
        </p:txBody>
      </p:sp>
      <p:sp>
        <p:nvSpPr>
          <p:cNvPr id="5" name="Footer Placeholder 4">
            <a:extLst>
              <a:ext uri="{FF2B5EF4-FFF2-40B4-BE49-F238E27FC236}">
                <a16:creationId xmlns:a16="http://schemas.microsoft.com/office/drawing/2014/main" id="{93E520D1-0541-E7AF-68EE-AABB958E9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844206-BE7D-FC85-5CF9-6FB3D4413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60FD0-D3D3-4E2D-9563-F13439863903}" type="slidenum">
              <a:rPr lang="en-IN" smtClean="0"/>
              <a:t>‹#›</a:t>
            </a:fld>
            <a:endParaRPr lang="en-IN"/>
          </a:p>
        </p:txBody>
      </p:sp>
    </p:spTree>
    <p:extLst>
      <p:ext uri="{BB962C8B-B14F-4D97-AF65-F5344CB8AC3E}">
        <p14:creationId xmlns:p14="http://schemas.microsoft.com/office/powerpoint/2010/main" val="33918120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95422" y="506438"/>
            <a:ext cx="11549575" cy="5422083"/>
            <a:chOff x="295422" y="506438"/>
            <a:chExt cx="11549575" cy="542208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22" y="506438"/>
              <a:ext cx="11549575" cy="1927274"/>
            </a:xfrm>
            <a:prstGeom prst="rect">
              <a:avLst/>
            </a:prstGeom>
          </p:spPr>
        </p:pic>
        <p:sp>
          <p:nvSpPr>
            <p:cNvPr id="6" name="TextBox 5"/>
            <p:cNvSpPr txBox="1"/>
            <p:nvPr/>
          </p:nvSpPr>
          <p:spPr>
            <a:xfrm>
              <a:off x="1240971" y="3435531"/>
              <a:ext cx="9039497" cy="2492990"/>
            </a:xfrm>
            <a:prstGeom prst="rect">
              <a:avLst/>
            </a:prstGeom>
            <a:noFill/>
          </p:spPr>
          <p:txBody>
            <a:bodyPr wrap="square" rtlCol="0">
              <a:spAutoFit/>
            </a:bodyPr>
            <a:lstStyle/>
            <a:p>
              <a:pPr algn="ctr"/>
              <a:r>
                <a:rPr lang="en-US" sz="2600" b="1" dirty="0">
                  <a:solidFill>
                    <a:schemeClr val="bg1"/>
                  </a:solidFill>
                  <a:latin typeface="Times New Roman" panose="02020603050405020304" pitchFamily="18" charset="0"/>
                  <a:cs typeface="Times New Roman" panose="02020603050405020304" pitchFamily="18" charset="0"/>
                </a:rPr>
                <a:t>Name: DURGA ADHIKARI CHHETRI</a:t>
              </a:r>
            </a:p>
            <a:p>
              <a:pPr algn="ctr"/>
              <a:r>
                <a:rPr lang="en-US" sz="2600" b="1" dirty="0">
                  <a:solidFill>
                    <a:schemeClr val="bg1"/>
                  </a:solidFill>
                  <a:latin typeface="Times New Roman" panose="02020603050405020304" pitchFamily="18" charset="0"/>
                  <a:cs typeface="Times New Roman" panose="02020603050405020304" pitchFamily="18" charset="0"/>
                </a:rPr>
                <a:t>Enrollment No: 19LRTDC0418</a:t>
              </a:r>
            </a:p>
            <a:p>
              <a:pPr algn="ctr"/>
              <a:r>
                <a:rPr lang="en-US" sz="2600" b="1" dirty="0">
                  <a:solidFill>
                    <a:schemeClr val="bg1"/>
                  </a:solidFill>
                  <a:latin typeface="Times New Roman" panose="02020603050405020304" pitchFamily="18" charset="0"/>
                  <a:cs typeface="Times New Roman" panose="02020603050405020304" pitchFamily="18" charset="0"/>
                </a:rPr>
                <a:t>Roll No: 01</a:t>
              </a:r>
            </a:p>
            <a:p>
              <a:pPr algn="ctr"/>
              <a:r>
                <a:rPr lang="en-US" sz="2600" b="1" dirty="0">
                  <a:solidFill>
                    <a:schemeClr val="bg1"/>
                  </a:solidFill>
                  <a:latin typeface="Times New Roman" panose="02020603050405020304" pitchFamily="18" charset="0"/>
                  <a:cs typeface="Times New Roman" panose="02020603050405020304" pitchFamily="18" charset="0"/>
                </a:rPr>
                <a:t>Class: TYCS</a:t>
              </a:r>
            </a:p>
            <a:p>
              <a:pPr algn="ctr"/>
              <a:r>
                <a:rPr lang="en-US" sz="2600" b="1" dirty="0">
                  <a:solidFill>
                    <a:schemeClr val="bg1"/>
                  </a:solidFill>
                  <a:latin typeface="Times New Roman" panose="02020603050405020304" pitchFamily="18" charset="0"/>
                  <a:cs typeface="Times New Roman" panose="02020603050405020304" pitchFamily="18" charset="0"/>
                </a:rPr>
                <a:t>Semester: VI</a:t>
              </a:r>
            </a:p>
            <a:p>
              <a:pPr algn="ctr"/>
              <a:r>
                <a:rPr lang="en-US" sz="2600" b="1" dirty="0">
                  <a:solidFill>
                    <a:schemeClr val="bg1"/>
                  </a:solidFill>
                  <a:latin typeface="Times New Roman" panose="02020603050405020304" pitchFamily="18" charset="0"/>
                  <a:cs typeface="Times New Roman" panose="02020603050405020304" pitchFamily="18" charset="0"/>
                </a:rPr>
                <a:t>Prof-in Charge: Asst.Prof. </a:t>
              </a:r>
              <a:r>
                <a:rPr lang="en-US" sz="2600" b="1" dirty="0" err="1">
                  <a:solidFill>
                    <a:schemeClr val="bg1"/>
                  </a:solidFill>
                  <a:latin typeface="Times New Roman" panose="02020603050405020304" pitchFamily="18" charset="0"/>
                  <a:cs typeface="Times New Roman" panose="02020603050405020304" pitchFamily="18" charset="0"/>
                </a:rPr>
                <a:t>Rutika</a:t>
              </a:r>
              <a:r>
                <a:rPr lang="en-US" sz="2600" b="1" dirty="0">
                  <a:solidFill>
                    <a:schemeClr val="bg1"/>
                  </a:solidFill>
                  <a:latin typeface="Times New Roman" panose="02020603050405020304" pitchFamily="18" charset="0"/>
                  <a:cs typeface="Times New Roman" panose="02020603050405020304" pitchFamily="18" charset="0"/>
                </a:rPr>
                <a:t> Malik</a:t>
              </a:r>
              <a:endParaRPr lang="en-IN" sz="2600" b="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13776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7271" y="2759529"/>
            <a:ext cx="7670800" cy="830997"/>
          </a:xfrm>
          <a:prstGeom prst="rect">
            <a:avLst/>
          </a:prstGeom>
          <a:noFill/>
        </p:spPr>
        <p:txBody>
          <a:bodyPr wrap="square" rtlCol="0">
            <a:spAutoFit/>
          </a:bodyPr>
          <a:lstStyle/>
          <a:p>
            <a:pPr algn="ctr"/>
            <a:r>
              <a:rPr lang="en-US" sz="4800" b="1" dirty="0">
                <a:solidFill>
                  <a:schemeClr val="bg1"/>
                </a:solidFill>
                <a:latin typeface="Goudy Stout" panose="0202090407030B020401" pitchFamily="18" charset="0"/>
              </a:rPr>
              <a:t>THANK YOU!!</a:t>
            </a:r>
            <a:endParaRPr lang="en-IN" sz="4800" b="1" dirty="0">
              <a:solidFill>
                <a:schemeClr val="bg1"/>
              </a:solidFill>
              <a:latin typeface="Goudy Stout" panose="0202090407030B020401" pitchFamily="18" charset="0"/>
            </a:endParaRPr>
          </a:p>
        </p:txBody>
      </p:sp>
    </p:spTree>
    <p:extLst>
      <p:ext uri="{BB962C8B-B14F-4D97-AF65-F5344CB8AC3E}">
        <p14:creationId xmlns:p14="http://schemas.microsoft.com/office/powerpoint/2010/main" val="146171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7274" t="13024" r="17631" b="22976"/>
          <a:stretch/>
        </p:blipFill>
        <p:spPr>
          <a:xfrm>
            <a:off x="3334044" y="548639"/>
            <a:ext cx="5598942" cy="5488799"/>
          </a:xfrm>
          <a:prstGeom prst="rect">
            <a:avLst/>
          </a:prstGeom>
        </p:spPr>
      </p:pic>
    </p:spTree>
    <p:extLst>
      <p:ext uri="{BB962C8B-B14F-4D97-AF65-F5344CB8AC3E}">
        <p14:creationId xmlns:p14="http://schemas.microsoft.com/office/powerpoint/2010/main" val="397130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23556" y="647113"/>
            <a:ext cx="11366695" cy="5451781"/>
            <a:chOff x="323556" y="647113"/>
            <a:chExt cx="11366695" cy="5451781"/>
          </a:xfrm>
        </p:grpSpPr>
        <p:sp>
          <p:nvSpPr>
            <p:cNvPr id="4" name="TextBox 3"/>
            <p:cNvSpPr txBox="1"/>
            <p:nvPr/>
          </p:nvSpPr>
          <p:spPr>
            <a:xfrm>
              <a:off x="4248443" y="647113"/>
              <a:ext cx="3516923" cy="584775"/>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INTRODUCTION</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47114" y="2405575"/>
              <a:ext cx="11043137"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Quiz is popular among children who have been taught with the whole or sight word method and solve method.</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This is a simple project to help your kids grow in IQ.</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Children have some difficulties in vocabulary and speaking English. They also have problem solving simple math problems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use of games in the teaching and learning process is very influential in building student enthusiasm and participation. </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Games can also strengthen students' self-confidence and students' courage to speak.</a:t>
              </a:r>
            </a:p>
            <a:p>
              <a:pPr algn="ctr"/>
              <a:r>
                <a:rPr lang="en-US"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Games are one of the activities that teachers can use to teach speaking English.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323556" y="1448973"/>
              <a:ext cx="11366695" cy="56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763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23556" y="647113"/>
            <a:ext cx="11366695" cy="5840772"/>
            <a:chOff x="323556" y="647113"/>
            <a:chExt cx="11366695" cy="5840772"/>
          </a:xfrm>
        </p:grpSpPr>
        <p:sp>
          <p:nvSpPr>
            <p:cNvPr id="4" name="TextBox 3"/>
            <p:cNvSpPr txBox="1"/>
            <p:nvPr/>
          </p:nvSpPr>
          <p:spPr>
            <a:xfrm>
              <a:off x="4248443" y="647113"/>
              <a:ext cx="3516923" cy="584775"/>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OBJECTIVES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766201" y="1963570"/>
              <a:ext cx="5418663" cy="4524315"/>
            </a:xfrm>
            <a:prstGeom prst="rect">
              <a:avLst/>
            </a:prstGeom>
            <a:noFill/>
          </p:spPr>
          <p:txBody>
            <a:bodyPr wrap="square" rtlCol="0">
              <a:spAutoFit/>
            </a:bodyPr>
            <a:lstStyle/>
            <a:p>
              <a:pPr marL="285750" lvl="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make the </a:t>
              </a:r>
              <a:r>
                <a:rPr lang="en-US" dirty="0">
                  <a:solidFill>
                    <a:srgbClr val="FFFF00"/>
                  </a:solidFill>
                  <a:latin typeface="Times New Roman" panose="02020603050405020304" pitchFamily="18" charset="0"/>
                  <a:cs typeface="Times New Roman" panose="02020603050405020304" pitchFamily="18" charset="0"/>
                </a:rPr>
                <a:t>sessions interactive</a:t>
              </a:r>
              <a:r>
                <a:rPr lang="en-US" dirty="0">
                  <a:solidFill>
                    <a:schemeClr val="bg1"/>
                  </a:solidFill>
                  <a:latin typeface="Times New Roman" panose="02020603050405020304" pitchFamily="18" charset="0"/>
                  <a:cs typeface="Times New Roman" panose="02020603050405020304" pitchFamily="18" charset="0"/>
                </a:rPr>
                <a:t>.</a:t>
              </a:r>
            </a:p>
            <a:p>
              <a:pPr lvl="0"/>
              <a:endParaRPr lang="en-US" dirty="0">
                <a:solidFill>
                  <a:schemeClr val="bg1"/>
                </a:solidFill>
                <a:latin typeface="Times New Roman" panose="02020603050405020304" pitchFamily="18" charset="0"/>
                <a:cs typeface="Times New Roman" panose="02020603050405020304" pitchFamily="18" charset="0"/>
              </a:endParaRPr>
            </a:p>
            <a:p>
              <a:pPr lvl="0"/>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help children learn </a:t>
              </a:r>
              <a:r>
                <a:rPr lang="en-US" dirty="0">
                  <a:solidFill>
                    <a:srgbClr val="FFFF00"/>
                  </a:solidFill>
                  <a:latin typeface="Times New Roman" panose="02020603050405020304" pitchFamily="18" charset="0"/>
                  <a:cs typeface="Times New Roman" panose="02020603050405020304" pitchFamily="18" charset="0"/>
                </a:rPr>
                <a:t>new vocabularies</a:t>
              </a:r>
              <a:r>
                <a:rPr lang="en-US" dirty="0">
                  <a:solidFill>
                    <a:schemeClr val="bg1"/>
                  </a:solidFill>
                  <a:latin typeface="Times New Roman" panose="02020603050405020304" pitchFamily="18" charset="0"/>
                  <a:cs typeface="Times New Roman" panose="02020603050405020304" pitchFamily="18" charset="0"/>
                </a:rPr>
                <a:t>.</a:t>
              </a:r>
            </a:p>
            <a:p>
              <a:pPr lvl="0"/>
              <a:endParaRPr lang="en-US" dirty="0">
                <a:solidFill>
                  <a:schemeClr val="bg1"/>
                </a:solidFill>
                <a:latin typeface="Times New Roman" panose="02020603050405020304" pitchFamily="18" charset="0"/>
                <a:cs typeface="Times New Roman" panose="02020603050405020304" pitchFamily="18" charset="0"/>
              </a:endParaRPr>
            </a:p>
            <a:p>
              <a:pPr lvl="0"/>
              <a:endParaRPr lang="en-US" dirty="0">
                <a:solidFill>
                  <a:schemeClr val="bg1"/>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improve children </a:t>
              </a:r>
              <a:r>
                <a:rPr lang="en-US" dirty="0">
                  <a:solidFill>
                    <a:srgbClr val="FFFF00"/>
                  </a:solidFill>
                  <a:latin typeface="Times New Roman" panose="02020603050405020304" pitchFamily="18" charset="0"/>
                  <a:cs typeface="Times New Roman" panose="02020603050405020304" pitchFamily="18" charset="0"/>
                </a:rPr>
                <a:t>solving ability</a:t>
              </a:r>
              <a:r>
                <a:rPr lang="en-US" dirty="0">
                  <a:solidFill>
                    <a:schemeClr val="bg1"/>
                  </a:solidFill>
                  <a:latin typeface="Times New Roman" panose="02020603050405020304" pitchFamily="18" charset="0"/>
                  <a:cs typeface="Times New Roman" panose="02020603050405020304" pitchFamily="18" charset="0"/>
                </a:rPr>
                <a:t>.</a:t>
              </a:r>
            </a:p>
            <a:p>
              <a:pPr lvl="0"/>
              <a:endParaRPr lang="en-US" dirty="0">
                <a:solidFill>
                  <a:schemeClr val="bg1"/>
                </a:solidFill>
                <a:latin typeface="Times New Roman" panose="02020603050405020304" pitchFamily="18" charset="0"/>
                <a:cs typeface="Times New Roman" panose="02020603050405020304" pitchFamily="18" charset="0"/>
              </a:endParaRPr>
            </a:p>
            <a:p>
              <a:pPr lvl="0"/>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make classroom games as a </a:t>
              </a:r>
              <a:r>
                <a:rPr lang="en-US" dirty="0">
                  <a:solidFill>
                    <a:srgbClr val="FFFF00"/>
                  </a:solidFill>
                  <a:latin typeface="Times New Roman" panose="02020603050405020304" pitchFamily="18" charset="0"/>
                  <a:cs typeface="Times New Roman" panose="02020603050405020304" pitchFamily="18" charset="0"/>
                </a:rPr>
                <a:t>teaching strategy</a:t>
              </a:r>
              <a:r>
                <a:rPr lang="en-US" dirty="0">
                  <a:solidFill>
                    <a:schemeClr val="bg1"/>
                  </a:solidFill>
                  <a:latin typeface="Times New Roman" panose="02020603050405020304" pitchFamily="18" charset="0"/>
                  <a:cs typeface="Times New Roman" panose="02020603050405020304" pitchFamily="18" charset="0"/>
                </a:rPr>
                <a:t>.</a:t>
              </a:r>
            </a:p>
            <a:p>
              <a:pPr lvl="0"/>
              <a:endParaRPr lang="en-US" dirty="0">
                <a:solidFill>
                  <a:schemeClr val="bg1"/>
                </a:solidFill>
                <a:latin typeface="Times New Roman" panose="02020603050405020304" pitchFamily="18" charset="0"/>
                <a:cs typeface="Times New Roman" panose="02020603050405020304" pitchFamily="18" charset="0"/>
              </a:endParaRPr>
            </a:p>
            <a:p>
              <a:pPr lvl="0"/>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help children </a:t>
              </a:r>
              <a:r>
                <a:rPr lang="en-US" dirty="0">
                  <a:solidFill>
                    <a:srgbClr val="FFFF00"/>
                  </a:solidFill>
                  <a:latin typeface="Times New Roman" panose="02020603050405020304" pitchFamily="18" charset="0"/>
                  <a:cs typeface="Times New Roman" panose="02020603050405020304" pitchFamily="18" charset="0"/>
                </a:rPr>
                <a:t>improve their IQ</a:t>
              </a:r>
              <a:r>
                <a:rPr lang="en-US" dirty="0">
                  <a:solidFill>
                    <a:schemeClr val="bg1"/>
                  </a:solidFill>
                  <a:latin typeface="Times New Roman" panose="02020603050405020304" pitchFamily="18" charset="0"/>
                  <a:cs typeface="Times New Roman" panose="02020603050405020304" pitchFamily="18" charset="0"/>
                </a:rPr>
                <a:t>.</a:t>
              </a:r>
            </a:p>
            <a:p>
              <a:pPr marL="285750" lvl="0" indent="-285750">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lvl="0"/>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help teachers make learning </a:t>
              </a:r>
              <a:r>
                <a:rPr lang="en-US" dirty="0">
                  <a:solidFill>
                    <a:srgbClr val="FFFF00"/>
                  </a:solidFill>
                  <a:latin typeface="Times New Roman" panose="02020603050405020304" pitchFamily="18" charset="0"/>
                  <a:cs typeface="Times New Roman" panose="02020603050405020304" pitchFamily="18" charset="0"/>
                </a:rPr>
                <a:t>fun and useful</a:t>
              </a:r>
              <a:r>
                <a:rPr lang="en-US" dirty="0">
                  <a:solidFill>
                    <a:schemeClr val="bg1"/>
                  </a:solidFill>
                  <a:latin typeface="Times New Roman" panose="02020603050405020304" pitchFamily="18" charset="0"/>
                  <a:cs typeface="Times New Roman" panose="02020603050405020304" pitchFamily="18" charset="0"/>
                </a:rPr>
                <a:t>.</a:t>
              </a:r>
            </a:p>
          </p:txBody>
        </p:sp>
        <p:sp>
          <p:nvSpPr>
            <p:cNvPr id="8" name="Rectangle 7"/>
            <p:cNvSpPr/>
            <p:nvPr/>
          </p:nvSpPr>
          <p:spPr>
            <a:xfrm>
              <a:off x="323556" y="1448973"/>
              <a:ext cx="11366695" cy="56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1428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4184" y="706420"/>
            <a:ext cx="11366695" cy="5242935"/>
            <a:chOff x="323556" y="706420"/>
            <a:chExt cx="11366695" cy="5242935"/>
          </a:xfrm>
        </p:grpSpPr>
        <p:sp>
          <p:nvSpPr>
            <p:cNvPr id="4" name="TextBox 3"/>
            <p:cNvSpPr txBox="1"/>
            <p:nvPr/>
          </p:nvSpPr>
          <p:spPr>
            <a:xfrm>
              <a:off x="3544555" y="706420"/>
              <a:ext cx="5248254" cy="584775"/>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PROPOSED SYSTEM</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07365" y="1751796"/>
              <a:ext cx="10716014" cy="4197559"/>
            </a:xfrm>
            <a:prstGeom prst="rect">
              <a:avLst/>
            </a:prstGeom>
            <a:noFill/>
          </p:spPr>
          <p:txBody>
            <a:bodyPr wrap="square" rtlCol="0">
              <a:spAutoFit/>
            </a:bodyPr>
            <a:lstStyle/>
            <a:p>
              <a:pPr>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rPr>
                <a:t>This project is an interactive Python Game with a Graphical User</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Interface. The project contains the </a:t>
              </a:r>
              <a:r>
                <a:rPr lang="en-US" sz="1800" dirty="0">
                  <a:solidFill>
                    <a:srgbClr val="FFFF00"/>
                  </a:solidFill>
                  <a:effectLst/>
                  <a:latin typeface="Times New Roman" panose="02020603050405020304" pitchFamily="18" charset="0"/>
                  <a:ea typeface="Times New Roman" panose="02020603050405020304" pitchFamily="18" charset="0"/>
                </a:rPr>
                <a:t>user side</a:t>
              </a:r>
              <a:r>
                <a:rPr lang="en-US" sz="1800" dirty="0">
                  <a:solidFill>
                    <a:schemeClr val="bg1"/>
                  </a:solidFill>
                  <a:effectLst/>
                  <a:latin typeface="Times New Roman" panose="02020603050405020304" pitchFamily="18" charset="0"/>
                  <a:ea typeface="Times New Roman" panose="02020603050405020304" pitchFamily="18" charset="0"/>
                </a:rPr>
                <a:t> and </a:t>
              </a:r>
              <a:r>
                <a:rPr lang="en-US" sz="1800" dirty="0">
                  <a:solidFill>
                    <a:srgbClr val="FFFF00"/>
                  </a:solidFill>
                  <a:effectLst/>
                  <a:latin typeface="Times New Roman" panose="02020603050405020304" pitchFamily="18" charset="0"/>
                  <a:ea typeface="Times New Roman" panose="02020603050405020304" pitchFamily="18" charset="0"/>
                </a:rPr>
                <a:t>database</a:t>
              </a:r>
              <a:r>
                <a:rPr lang="en-US" sz="1800" dirty="0">
                  <a:solidFill>
                    <a:schemeClr val="bg1"/>
                  </a:solidFill>
                  <a:effectLst/>
                  <a:latin typeface="Times New Roman" panose="02020603050405020304" pitchFamily="18" charset="0"/>
                  <a:ea typeface="Times New Roman" panose="02020603050405020304" pitchFamily="18" charset="0"/>
                </a:rPr>
                <a:t>. It stores the user’s given information on the database. The game has </a:t>
              </a:r>
              <a:r>
                <a:rPr lang="en-US" sz="1800" dirty="0">
                  <a:solidFill>
                    <a:srgbClr val="FFFF00"/>
                  </a:solidFill>
                  <a:effectLst/>
                  <a:latin typeface="Times New Roman" panose="02020603050405020304" pitchFamily="18" charset="0"/>
                  <a:ea typeface="Times New Roman" panose="02020603050405020304" pitchFamily="18" charset="0"/>
                </a:rPr>
                <a:t>music</a:t>
              </a:r>
              <a:r>
                <a:rPr lang="en-US" sz="1800" dirty="0">
                  <a:solidFill>
                    <a:schemeClr val="bg1"/>
                  </a:solidFill>
                  <a:effectLst/>
                  <a:latin typeface="Times New Roman" panose="02020603050405020304" pitchFamily="18" charset="0"/>
                  <a:ea typeface="Times New Roman" panose="02020603050405020304" pitchFamily="18" charset="0"/>
                </a:rPr>
                <a:t> to make it more enjoyable. After the account is created the player has to </a:t>
              </a:r>
              <a:r>
                <a:rPr lang="en-US" sz="1800" dirty="0">
                  <a:solidFill>
                    <a:srgbClr val="FFFF00"/>
                  </a:solidFill>
                  <a:effectLst/>
                  <a:latin typeface="Times New Roman" panose="02020603050405020304" pitchFamily="18" charset="0"/>
                  <a:ea typeface="Times New Roman" panose="02020603050405020304" pitchFamily="18" charset="0"/>
                </a:rPr>
                <a:t>login</a:t>
              </a:r>
              <a:r>
                <a:rPr lang="en-US" sz="1800" dirty="0">
                  <a:solidFill>
                    <a:schemeClr val="bg1"/>
                  </a:solidFill>
                  <a:effectLst/>
                  <a:latin typeface="Times New Roman" panose="02020603050405020304" pitchFamily="18" charset="0"/>
                  <a:ea typeface="Times New Roman" panose="02020603050405020304" pitchFamily="18" charset="0"/>
                </a:rPr>
                <a:t> by filling username and password. The home page has </a:t>
              </a:r>
              <a:r>
                <a:rPr lang="en-US" sz="1800" dirty="0">
                  <a:solidFill>
                    <a:srgbClr val="FFFF00"/>
                  </a:solidFill>
                  <a:effectLst/>
                  <a:latin typeface="Times New Roman" panose="02020603050405020304" pitchFamily="18" charset="0"/>
                  <a:ea typeface="Times New Roman" panose="02020603050405020304" pitchFamily="18" charset="0"/>
                </a:rPr>
                <a:t>two fields: Math and English </a:t>
              </a:r>
              <a:r>
                <a:rPr lang="en-US" sz="1800" dirty="0">
                  <a:solidFill>
                    <a:schemeClr val="bg1"/>
                  </a:solidFill>
                  <a:effectLst/>
                  <a:latin typeface="Times New Roman" panose="02020603050405020304" pitchFamily="18" charset="0"/>
                  <a:ea typeface="Times New Roman" panose="02020603050405020304" pitchFamily="18" charset="0"/>
                </a:rPr>
                <a:t>and </a:t>
              </a:r>
              <a:r>
                <a:rPr lang="en-US" sz="1800" dirty="0">
                  <a:solidFill>
                    <a:srgbClr val="FFFF00"/>
                  </a:solidFill>
                  <a:effectLst/>
                  <a:latin typeface="Times New Roman" panose="02020603050405020304" pitchFamily="18" charset="0"/>
                  <a:ea typeface="Times New Roman" panose="02020603050405020304" pitchFamily="18" charset="0"/>
                </a:rPr>
                <a:t>let’s Learn </a:t>
              </a:r>
              <a:r>
                <a:rPr lang="en-US" sz="1800" dirty="0">
                  <a:solidFill>
                    <a:schemeClr val="bg1"/>
                  </a:solidFill>
                  <a:effectLst/>
                  <a:latin typeface="Times New Roman" panose="02020603050405020304" pitchFamily="18" charset="0"/>
                  <a:ea typeface="Times New Roman" panose="02020603050405020304" pitchFamily="18" charset="0"/>
                </a:rPr>
                <a:t>button. On clicking let’s Learn button you will be directed to page that contains </a:t>
              </a:r>
              <a:r>
                <a:rPr lang="en-US" sz="1800" dirty="0">
                  <a:solidFill>
                    <a:srgbClr val="FFFF00"/>
                  </a:solidFill>
                  <a:effectLst/>
                  <a:latin typeface="Times New Roman" panose="02020603050405020304" pitchFamily="18" charset="0"/>
                  <a:ea typeface="Times New Roman" panose="02020603050405020304" pitchFamily="18" charset="0"/>
                </a:rPr>
                <a:t>white board </a:t>
              </a:r>
              <a:r>
                <a:rPr lang="en-US" sz="1800" dirty="0">
                  <a:solidFill>
                    <a:schemeClr val="bg1"/>
                  </a:solidFill>
                  <a:effectLst/>
                  <a:latin typeface="Times New Roman" panose="02020603050405020304" pitchFamily="18" charset="0"/>
                  <a:ea typeface="Times New Roman" panose="02020603050405020304" pitchFamily="18" charset="0"/>
                </a:rPr>
                <a:t>for writing and buttons to generate </a:t>
              </a:r>
              <a:r>
                <a:rPr lang="en-US" sz="1800" dirty="0">
                  <a:solidFill>
                    <a:srgbClr val="FFFF00"/>
                  </a:solidFill>
                  <a:effectLst/>
                  <a:latin typeface="Times New Roman" panose="02020603050405020304" pitchFamily="18" charset="0"/>
                  <a:ea typeface="Times New Roman" panose="02020603050405020304" pitchFamily="18" charset="0"/>
                </a:rPr>
                <a:t>multiplication table</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a:solidFill>
                    <a:srgbClr val="FFFF00"/>
                  </a:solidFill>
                  <a:effectLst/>
                  <a:latin typeface="Times New Roman" panose="02020603050405020304" pitchFamily="18" charset="0"/>
                  <a:ea typeface="Times New Roman" panose="02020603050405020304" pitchFamily="18" charset="0"/>
                </a:rPr>
                <a:t>reset</a:t>
              </a:r>
              <a:r>
                <a:rPr lang="en-US" sz="1800" dirty="0">
                  <a:solidFill>
                    <a:schemeClr val="bg1"/>
                  </a:solidFill>
                  <a:effectLst/>
                  <a:latin typeface="Times New Roman" panose="02020603050405020304" pitchFamily="18" charset="0"/>
                  <a:ea typeface="Times New Roman" panose="02020603050405020304" pitchFamily="18" charset="0"/>
                </a:rPr>
                <a:t> and </a:t>
              </a:r>
              <a:r>
                <a:rPr lang="en-US" sz="1800" dirty="0">
                  <a:solidFill>
                    <a:srgbClr val="FFFF00"/>
                  </a:solidFill>
                  <a:effectLst/>
                  <a:latin typeface="Times New Roman" panose="02020603050405020304" pitchFamily="18" charset="0"/>
                  <a:ea typeface="Times New Roman" panose="02020603050405020304" pitchFamily="18" charset="0"/>
                </a:rPr>
                <a:t>exit</a:t>
              </a:r>
              <a:r>
                <a:rPr lang="en-US" sz="1800" dirty="0">
                  <a:solidFill>
                    <a:schemeClr val="bg1"/>
                  </a:solidFill>
                  <a:effectLst/>
                  <a:latin typeface="Times New Roman" panose="02020603050405020304" pitchFamily="18" charset="0"/>
                  <a:ea typeface="Times New Roman" panose="02020603050405020304" pitchFamily="18" charset="0"/>
                </a:rPr>
                <a:t>. After selecting the desired field, the user can </a:t>
              </a:r>
              <a:r>
                <a:rPr lang="en-US" sz="1800" dirty="0">
                  <a:solidFill>
                    <a:srgbClr val="FFFF00"/>
                  </a:solidFill>
                  <a:effectLst/>
                  <a:latin typeface="Times New Roman" panose="02020603050405020304" pitchFamily="18" charset="0"/>
                  <a:ea typeface="Times New Roman" panose="02020603050405020304" pitchFamily="18" charset="0"/>
                </a:rPr>
                <a:t>choose difficulty level </a:t>
              </a:r>
              <a:r>
                <a:rPr lang="en-US" sz="1800" dirty="0">
                  <a:solidFill>
                    <a:schemeClr val="bg1"/>
                  </a:solidFill>
                  <a:effectLst/>
                  <a:latin typeface="Times New Roman" panose="02020603050405020304" pitchFamily="18" charset="0"/>
                  <a:ea typeface="Times New Roman" panose="02020603050405020304" pitchFamily="18" charset="0"/>
                </a:rPr>
                <a:t>accordingly. Each difficulty level has </a:t>
              </a:r>
              <a:r>
                <a:rPr lang="en-US" sz="1800" dirty="0">
                  <a:solidFill>
                    <a:srgbClr val="FFFF00"/>
                  </a:solidFill>
                  <a:effectLst/>
                  <a:latin typeface="Times New Roman" panose="02020603050405020304" pitchFamily="18" charset="0"/>
                  <a:ea typeface="Times New Roman" panose="02020603050405020304" pitchFamily="18" charset="0"/>
                </a:rPr>
                <a:t>two submodules: Level1 and Level2</a:t>
              </a:r>
              <a:r>
                <a:rPr lang="en-US" sz="1800" dirty="0">
                  <a:solidFill>
                    <a:schemeClr val="bg1"/>
                  </a:solidFill>
                  <a:effectLst/>
                  <a:latin typeface="Times New Roman" panose="02020603050405020304" pitchFamily="18" charset="0"/>
                  <a:ea typeface="Times New Roman" panose="02020603050405020304" pitchFamily="18" charset="0"/>
                </a:rPr>
                <a:t>. They have to </a:t>
              </a:r>
              <a:r>
                <a:rPr lang="en-US" sz="1800" dirty="0">
                  <a:solidFill>
                    <a:srgbClr val="FFFF00"/>
                  </a:solidFill>
                  <a:effectLst/>
                  <a:latin typeface="Times New Roman" panose="02020603050405020304" pitchFamily="18" charset="0"/>
                  <a:ea typeface="Times New Roman" panose="02020603050405020304" pitchFamily="18" charset="0"/>
                </a:rPr>
                <a:t>unlock the level</a:t>
              </a:r>
              <a:r>
                <a:rPr lang="en-US" sz="1800" dirty="0">
                  <a:solidFill>
                    <a:schemeClr val="bg1"/>
                  </a:solidFill>
                  <a:effectLst/>
                  <a:latin typeface="Times New Roman" panose="02020603050405020304" pitchFamily="18" charset="0"/>
                  <a:ea typeface="Times New Roman" panose="02020603050405020304" pitchFamily="18" charset="0"/>
                </a:rPr>
                <a:t> to play. Players are able to see the overall </a:t>
              </a:r>
              <a:r>
                <a:rPr lang="en-US" sz="1800" dirty="0">
                  <a:solidFill>
                    <a:srgbClr val="FFFF00"/>
                  </a:solidFill>
                  <a:effectLst/>
                  <a:latin typeface="Times New Roman" panose="02020603050405020304" pitchFamily="18" charset="0"/>
                  <a:ea typeface="Times New Roman" panose="02020603050405020304" pitchFamily="18" charset="0"/>
                </a:rPr>
                <a:t>high score</a:t>
              </a:r>
              <a:r>
                <a:rPr lang="en-US" sz="1800" dirty="0">
                  <a:solidFill>
                    <a:schemeClr val="bg1"/>
                  </a:solidFill>
                  <a:effectLst/>
                  <a:latin typeface="Times New Roman" panose="02020603050405020304" pitchFamily="18" charset="0"/>
                  <a:ea typeface="Times New Roman" panose="02020603050405020304" pitchFamily="18" charset="0"/>
                </a:rPr>
                <a:t>. The high score is stored in text format. Game has </a:t>
              </a:r>
              <a:r>
                <a:rPr lang="en-US" sz="1800" dirty="0">
                  <a:solidFill>
                    <a:srgbClr val="FFFF00"/>
                  </a:solidFill>
                  <a:effectLst/>
                  <a:latin typeface="Times New Roman" panose="02020603050405020304" pitchFamily="18" charset="0"/>
                  <a:ea typeface="Times New Roman" panose="02020603050405020304" pitchFamily="18" charset="0"/>
                </a:rPr>
                <a:t>logout button</a:t>
              </a:r>
              <a:r>
                <a:rPr lang="en-US" sz="1800" dirty="0">
                  <a:solidFill>
                    <a:schemeClr val="bg1"/>
                  </a:solidFill>
                  <a:effectLst/>
                  <a:latin typeface="Times New Roman" panose="02020603050405020304" pitchFamily="18" charset="0"/>
                  <a:ea typeface="Times New Roman" panose="02020603050405020304" pitchFamily="18" charset="0"/>
                </a:rPr>
                <a:t>. If the player forgets the password, then they can change the password with the help of </a:t>
              </a:r>
              <a:r>
                <a:rPr lang="en-US" sz="1800" dirty="0">
                  <a:solidFill>
                    <a:srgbClr val="FFFF00"/>
                  </a:solidFill>
                  <a:effectLst/>
                  <a:latin typeface="Times New Roman" panose="02020603050405020304" pitchFamily="18" charset="0"/>
                  <a:ea typeface="Times New Roman" panose="02020603050405020304" pitchFamily="18" charset="0"/>
                </a:rPr>
                <a:t>forgot password </a:t>
              </a:r>
              <a:r>
                <a:rPr lang="en-US" sz="1800" dirty="0">
                  <a:solidFill>
                    <a:schemeClr val="bg1"/>
                  </a:solidFill>
                  <a:effectLst/>
                  <a:latin typeface="Times New Roman" panose="02020603050405020304" pitchFamily="18" charset="0"/>
                  <a:ea typeface="Times New Roman" panose="02020603050405020304" pitchFamily="18" charset="0"/>
                </a:rPr>
                <a:t>button. The design of this project is pretty simple so that the player won’t find any difficulties while working on it. </a:t>
              </a:r>
              <a:endParaRPr lang="en-IN" sz="1800" dirty="0">
                <a:solidFill>
                  <a:schemeClr val="bg1"/>
                </a:solidFill>
                <a:effectLst/>
                <a:latin typeface="Times New Roman" panose="02020603050405020304" pitchFamily="18" charset="0"/>
                <a:ea typeface="Times New Roman" panose="02020603050405020304" pitchFamily="18" charset="0"/>
              </a:endParaRPr>
            </a:p>
          </p:txBody>
        </p:sp>
        <p:sp>
          <p:nvSpPr>
            <p:cNvPr id="8" name="Rectangle 7"/>
            <p:cNvSpPr/>
            <p:nvPr/>
          </p:nvSpPr>
          <p:spPr>
            <a:xfrm>
              <a:off x="323556" y="1448973"/>
              <a:ext cx="11366695" cy="56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4960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3555" y="706420"/>
            <a:ext cx="11366696" cy="5819299"/>
            <a:chOff x="323555" y="706420"/>
            <a:chExt cx="11366696" cy="5819299"/>
          </a:xfrm>
        </p:grpSpPr>
        <p:sp>
          <p:nvSpPr>
            <p:cNvPr id="4" name="TextBox 3"/>
            <p:cNvSpPr txBox="1"/>
            <p:nvPr/>
          </p:nvSpPr>
          <p:spPr>
            <a:xfrm>
              <a:off x="2506839" y="706420"/>
              <a:ext cx="7000128" cy="605181"/>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REQUIREMENT SPECIFICATION</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3555" y="1889835"/>
              <a:ext cx="3671395" cy="1254189"/>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HARDWARE REQUIREMENT:</a:t>
              </a:r>
            </a:p>
            <a:p>
              <a:endParaRPr lang="en-IN" sz="1100" dirty="0">
                <a:solidFill>
                  <a:schemeClr val="bg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Memory: </a:t>
              </a:r>
              <a:r>
                <a:rPr lang="en-US" dirty="0">
                  <a:solidFill>
                    <a:schemeClr val="bg1"/>
                  </a:solidFill>
                  <a:latin typeface="Times New Roman" panose="02020603050405020304" pitchFamily="18" charset="0"/>
                  <a:cs typeface="Times New Roman" panose="02020603050405020304" pitchFamily="18" charset="0"/>
                </a:rPr>
                <a:t>Minimum 1GB RAM</a:t>
              </a:r>
            </a:p>
            <a:p>
              <a:pPr marL="171450" lvl="0" indent="-171450">
                <a:buFont typeface="Arial" panose="020B0604020202020204" pitchFamily="34" charset="0"/>
                <a:buChar char="•"/>
              </a:pPr>
              <a:endParaRPr lang="en-IN" sz="1050" dirty="0">
                <a:solidFill>
                  <a:schemeClr val="bg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Internal Storage: </a:t>
              </a:r>
              <a:r>
                <a:rPr lang="en-US" dirty="0">
                  <a:solidFill>
                    <a:schemeClr val="bg1"/>
                  </a:solidFill>
                  <a:latin typeface="Times New Roman" panose="02020603050405020304" pitchFamily="18" charset="0"/>
                  <a:cs typeface="Times New Roman" panose="02020603050405020304" pitchFamily="18" charset="0"/>
                </a:rPr>
                <a:t>Minimum 1GB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323556" y="1474884"/>
              <a:ext cx="11366695" cy="5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4199330" y="3294065"/>
              <a:ext cx="4318303" cy="2031325"/>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SOFTWARE REQUIREMENT:</a:t>
              </a:r>
            </a:p>
            <a:p>
              <a:r>
                <a:rPr lang="en-US" b="1" dirty="0">
                  <a:solidFill>
                    <a:schemeClr val="bg1"/>
                  </a:solidFill>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Tool</a:t>
              </a:r>
              <a:r>
                <a:rPr lang="en-US" dirty="0">
                  <a:solidFill>
                    <a:schemeClr val="bg1"/>
                  </a:solidFill>
                  <a:latin typeface="Times New Roman" panose="02020603050405020304" pitchFamily="18" charset="0"/>
                  <a:cs typeface="Times New Roman" panose="02020603050405020304" pitchFamily="18" charset="0"/>
                </a:rPr>
                <a:t>: Pycharm IDE</a:t>
              </a:r>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Language</a:t>
              </a:r>
              <a:r>
                <a:rPr lang="en-US" dirty="0">
                  <a:solidFill>
                    <a:schemeClr val="bg1"/>
                  </a:solidFill>
                  <a:latin typeface="Times New Roman" panose="02020603050405020304" pitchFamily="18" charset="0"/>
                  <a:cs typeface="Times New Roman" panose="02020603050405020304" pitchFamily="18" charset="0"/>
                </a:rPr>
                <a:t>: Python</a:t>
              </a:r>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GUI</a:t>
              </a:r>
              <a:r>
                <a:rPr lang="en-US" dirty="0">
                  <a:solidFill>
                    <a:schemeClr val="bg1"/>
                  </a:solidFill>
                  <a:latin typeface="Times New Roman" panose="02020603050405020304" pitchFamily="18" charset="0"/>
                  <a:cs typeface="Times New Roman" panose="02020603050405020304" pitchFamily="18" charset="0"/>
                </a:rPr>
                <a:t>: TKinter</a:t>
              </a:r>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Module</a:t>
              </a:r>
              <a:r>
                <a:rPr lang="en-US" dirty="0">
                  <a:solidFill>
                    <a:schemeClr val="bg1"/>
                  </a:solidFill>
                  <a:latin typeface="Times New Roman" panose="02020603050405020304" pitchFamily="18" charset="0"/>
                  <a:cs typeface="Times New Roman" panose="02020603050405020304" pitchFamily="18" charset="0"/>
                </a:rPr>
                <a:t>: Random, Time, Sqlite3, </a:t>
              </a:r>
              <a:r>
                <a:rPr lang="en-US" dirty="0" err="1">
                  <a:solidFill>
                    <a:schemeClr val="bg1"/>
                  </a:solidFill>
                  <a:latin typeface="Times New Roman" panose="02020603050405020304" pitchFamily="18" charset="0"/>
                  <a:cs typeface="Times New Roman" panose="02020603050405020304" pitchFamily="18" charset="0"/>
                </a:rPr>
                <a:t>Pygame</a:t>
              </a:r>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System</a:t>
              </a:r>
              <a:r>
                <a:rPr lang="en-US" dirty="0">
                  <a:solidFill>
                    <a:schemeClr val="bg1"/>
                  </a:solidFill>
                  <a:latin typeface="Times New Roman" panose="02020603050405020304" pitchFamily="18" charset="0"/>
                  <a:cs typeface="Times New Roman" panose="02020603050405020304" pitchFamily="18" charset="0"/>
                </a:rPr>
                <a:t>: WINDOWS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888994" y="5325390"/>
              <a:ext cx="2801257" cy="1200329"/>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USER REQUIREMENT:</a:t>
              </a:r>
            </a:p>
            <a:p>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Application:</a:t>
              </a:r>
              <a:r>
                <a:rPr lang="en-US" dirty="0">
                  <a:solidFill>
                    <a:schemeClr val="bg1"/>
                  </a:solidFill>
                  <a:latin typeface="Times New Roman" panose="02020603050405020304" pitchFamily="18" charset="0"/>
                  <a:cs typeface="Times New Roman" panose="02020603050405020304" pitchFamily="18" charset="0"/>
                </a:rPr>
                <a:t> Desktop </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OS</a:t>
              </a:r>
              <a:r>
                <a:rPr lang="en-US" b="1">
                  <a:solidFill>
                    <a:schemeClr val="bg1"/>
                  </a:solidFill>
                  <a:latin typeface="Times New Roman" panose="02020603050405020304" pitchFamily="18" charset="0"/>
                  <a:cs typeface="Times New Roman" panose="02020603050405020304" pitchFamily="18" charset="0"/>
                </a:rPr>
                <a:t>: </a:t>
              </a:r>
              <a:r>
                <a:rPr lang="en-US">
                  <a:solidFill>
                    <a:schemeClr val="bg1"/>
                  </a:solidFill>
                  <a:latin typeface="Times New Roman" panose="02020603050405020304" pitchFamily="18" charset="0"/>
                  <a:cs typeface="Times New Roman" panose="02020603050405020304" pitchFamily="18" charset="0"/>
                </a:rPr>
                <a:t>Windows</a:t>
              </a:r>
              <a:endParaRPr lang="en-IN"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0458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23556" y="647113"/>
            <a:ext cx="11366695" cy="858130"/>
            <a:chOff x="323556" y="647113"/>
            <a:chExt cx="11366695" cy="858130"/>
          </a:xfrm>
        </p:grpSpPr>
        <p:sp>
          <p:nvSpPr>
            <p:cNvPr id="4" name="TextBox 3"/>
            <p:cNvSpPr txBox="1"/>
            <p:nvPr/>
          </p:nvSpPr>
          <p:spPr>
            <a:xfrm>
              <a:off x="4248443" y="647113"/>
              <a:ext cx="3516923" cy="584775"/>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RESULT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323556" y="1448973"/>
              <a:ext cx="11366695" cy="56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3949653" y="1546797"/>
            <a:ext cx="4510766"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FFFF00"/>
                </a:solidFill>
                <a:latin typeface="Times New Roman" panose="02020603050405020304" pitchFamily="18" charset="0"/>
                <a:cs typeface="Times New Roman" panose="02020603050405020304" pitchFamily="18" charset="0"/>
              </a:rPr>
              <a:t>Background Music </a:t>
            </a:r>
            <a:r>
              <a:rPr lang="en-US" dirty="0">
                <a:solidFill>
                  <a:schemeClr val="bg1"/>
                </a:solidFill>
                <a:latin typeface="Times New Roman" panose="02020603050405020304" pitchFamily="18" charset="0"/>
                <a:cs typeface="Times New Roman" panose="02020603050405020304" pitchFamily="18" charset="0"/>
              </a:rPr>
              <a:t>is present in the game.</a:t>
            </a:r>
          </a:p>
          <a:p>
            <a:pPr marL="285750" indent="-285750" algn="just">
              <a:buFont typeface="Wingdings" panose="05000000000000000000" pitchFamily="2" charset="2"/>
              <a:buChar char="Ø"/>
            </a:pPr>
            <a:r>
              <a:rPr lang="en-US" dirty="0">
                <a:solidFill>
                  <a:srgbClr val="FFFF00"/>
                </a:solidFill>
                <a:latin typeface="Times New Roman" panose="02020603050405020304" pitchFamily="18" charset="0"/>
                <a:cs typeface="Times New Roman" panose="02020603050405020304" pitchFamily="18" charset="0"/>
              </a:rPr>
              <a:t>Account creation </a:t>
            </a:r>
            <a:r>
              <a:rPr lang="en-US" dirty="0">
                <a:solidFill>
                  <a:schemeClr val="bg1"/>
                </a:solidFill>
                <a:latin typeface="Times New Roman" panose="02020603050405020304" pitchFamily="18" charset="0"/>
                <a:cs typeface="Times New Roman" panose="02020603050405020304" pitchFamily="18" charset="0"/>
              </a:rPr>
              <a:t>is necessary to play.</a:t>
            </a:r>
          </a:p>
          <a:p>
            <a:pPr marL="285750" indent="-285750" algn="just">
              <a:buFont typeface="Wingdings" panose="05000000000000000000" pitchFamily="2" charset="2"/>
              <a:buChar char="Ø"/>
            </a:pPr>
            <a:r>
              <a:rPr lang="en-US" dirty="0">
                <a:solidFill>
                  <a:srgbClr val="FFFF00"/>
                </a:solidFill>
                <a:latin typeface="Times New Roman" panose="02020603050405020304" pitchFamily="18" charset="0"/>
                <a:cs typeface="Times New Roman" panose="02020603050405020304" pitchFamily="18" charset="0"/>
              </a:rPr>
              <a:t>Forgot password </a:t>
            </a:r>
            <a:r>
              <a:rPr lang="en-US" dirty="0">
                <a:solidFill>
                  <a:schemeClr val="bg1"/>
                </a:solidFill>
                <a:latin typeface="Times New Roman" panose="02020603050405020304" pitchFamily="18" charset="0"/>
                <a:cs typeface="Times New Roman" panose="02020603050405020304" pitchFamily="18" charset="0"/>
              </a:rPr>
              <a:t>to change password.</a:t>
            </a:r>
          </a:p>
          <a:p>
            <a:pPr marL="285750" indent="-285750" algn="just">
              <a:buFont typeface="Wingdings" panose="05000000000000000000" pitchFamily="2" charset="2"/>
              <a:buChar char="Ø"/>
            </a:pPr>
            <a:r>
              <a:rPr lang="en-US" dirty="0">
                <a:solidFill>
                  <a:srgbClr val="FFFF00"/>
                </a:solidFill>
                <a:latin typeface="Times New Roman" panose="02020603050405020304" pitchFamily="18" charset="0"/>
                <a:cs typeface="Times New Roman" panose="02020603050405020304" pitchFamily="18" charset="0"/>
              </a:rPr>
              <a:t>Math and English</a:t>
            </a:r>
            <a:r>
              <a:rPr lang="en-US" dirty="0">
                <a:solidFill>
                  <a:schemeClr val="bg1"/>
                </a:solidFill>
                <a:latin typeface="Times New Roman" panose="02020603050405020304" pitchFamily="18" charset="0"/>
                <a:cs typeface="Times New Roman" panose="02020603050405020304" pitchFamily="18" charset="0"/>
              </a:rPr>
              <a:t>- two modules to play.</a:t>
            </a:r>
          </a:p>
          <a:p>
            <a:pPr marL="285750" indent="-285750" algn="just">
              <a:buFont typeface="Wingdings" panose="05000000000000000000" pitchFamily="2" charset="2"/>
              <a:buChar char="Ø"/>
            </a:pPr>
            <a:r>
              <a:rPr lang="en-US" dirty="0">
                <a:solidFill>
                  <a:srgbClr val="FFFF00"/>
                </a:solidFill>
                <a:latin typeface="Times New Roman" panose="02020603050405020304" pitchFamily="18" charset="0"/>
                <a:cs typeface="Times New Roman" panose="02020603050405020304" pitchFamily="18" charset="0"/>
              </a:rPr>
              <a:t>Levels are locked</a:t>
            </a:r>
            <a:r>
              <a:rPr lang="en-US" dirty="0">
                <a:solidFill>
                  <a:schemeClr val="bg1"/>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dirty="0">
                <a:solidFill>
                  <a:srgbClr val="FFFF00"/>
                </a:solidFill>
                <a:latin typeface="Times New Roman" panose="02020603050405020304" pitchFamily="18" charset="0"/>
                <a:cs typeface="Times New Roman" panose="02020603050405020304" pitchFamily="18" charset="0"/>
              </a:rPr>
              <a:t>Difficulty level</a:t>
            </a:r>
            <a:r>
              <a:rPr lang="en-US" dirty="0">
                <a:solidFill>
                  <a:schemeClr val="bg1"/>
                </a:solidFill>
                <a:latin typeface="Times New Roman" panose="02020603050405020304" pitchFamily="18" charset="0"/>
                <a:cs typeface="Times New Roman" panose="02020603050405020304" pitchFamily="18" charset="0"/>
              </a:rPr>
              <a:t> of the game can be selected.</a:t>
            </a:r>
          </a:p>
          <a:p>
            <a:pPr marL="285750" indent="-285750" algn="just">
              <a:buFont typeface="Wingdings" panose="05000000000000000000" pitchFamily="2" charset="2"/>
              <a:buChar char="Ø"/>
            </a:pPr>
            <a:r>
              <a:rPr lang="en-US" dirty="0">
                <a:solidFill>
                  <a:srgbClr val="FFFF00"/>
                </a:solidFill>
                <a:latin typeface="Times New Roman" panose="02020603050405020304" pitchFamily="18" charset="0"/>
                <a:cs typeface="Times New Roman" panose="02020603050405020304" pitchFamily="18" charset="0"/>
              </a:rPr>
              <a:t>High score </a:t>
            </a:r>
            <a:r>
              <a:rPr lang="en-US" dirty="0">
                <a:solidFill>
                  <a:schemeClr val="bg1"/>
                </a:solidFill>
                <a:latin typeface="Times New Roman" panose="02020603050405020304" pitchFamily="18" charset="0"/>
                <a:cs typeface="Times New Roman" panose="02020603050405020304" pitchFamily="18" charset="0"/>
              </a:rPr>
              <a:t>can be viewed.</a:t>
            </a:r>
          </a:p>
          <a:p>
            <a:pPr marL="285750" indent="-285750" algn="just">
              <a:buFont typeface="Wingdings" panose="05000000000000000000" pitchFamily="2" charset="2"/>
              <a:buChar char="Ø"/>
            </a:pPr>
            <a:r>
              <a:rPr lang="en-US" dirty="0">
                <a:solidFill>
                  <a:srgbClr val="FFFF00"/>
                </a:solidFill>
                <a:latin typeface="Times New Roman" panose="02020603050405020304" pitchFamily="18" charset="0"/>
                <a:cs typeface="Times New Roman" panose="02020603050405020304" pitchFamily="18" charset="0"/>
              </a:rPr>
              <a:t>Activity area </a:t>
            </a:r>
            <a:r>
              <a:rPr lang="en-US" dirty="0">
                <a:solidFill>
                  <a:schemeClr val="bg1"/>
                </a:solidFill>
                <a:latin typeface="Times New Roman" panose="02020603050405020304" pitchFamily="18" charset="0"/>
                <a:cs typeface="Times New Roman" panose="02020603050405020304" pitchFamily="18" charset="0"/>
              </a:rPr>
              <a:t>to learn and write notes.</a:t>
            </a:r>
          </a:p>
          <a:p>
            <a:pPr marL="285750" indent="-285750" algn="just">
              <a:buFont typeface="Wingdings" panose="05000000000000000000" pitchFamily="2" charset="2"/>
              <a:buChar char="Ø"/>
            </a:pPr>
            <a:r>
              <a:rPr lang="en-US" dirty="0">
                <a:solidFill>
                  <a:srgbClr val="FFFF00"/>
                </a:solidFill>
                <a:latin typeface="Times New Roman" panose="02020603050405020304" pitchFamily="18" charset="0"/>
                <a:cs typeface="Times New Roman" panose="02020603050405020304" pitchFamily="18" charset="0"/>
              </a:rPr>
              <a:t>Logout</a:t>
            </a:r>
            <a:r>
              <a:rPr lang="en-US" dirty="0">
                <a:solidFill>
                  <a:schemeClr val="bg1"/>
                </a:solidFill>
                <a:latin typeface="Times New Roman" panose="02020603050405020304" pitchFamily="18" charset="0"/>
                <a:cs typeface="Times New Roman" panose="02020603050405020304" pitchFamily="18" charset="0"/>
              </a:rPr>
              <a:t> button.</a:t>
            </a:r>
          </a:p>
        </p:txBody>
      </p:sp>
      <p:pic>
        <p:nvPicPr>
          <p:cNvPr id="3" name="Picture 2">
            <a:extLst>
              <a:ext uri="{FF2B5EF4-FFF2-40B4-BE49-F238E27FC236}">
                <a16:creationId xmlns:a16="http://schemas.microsoft.com/office/drawing/2014/main" id="{907BAACE-4FBF-573E-6930-6FFC710BEB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126" y="1637621"/>
            <a:ext cx="2240669" cy="2351457"/>
          </a:xfrm>
          <a:prstGeom prst="rect">
            <a:avLst/>
          </a:prstGeom>
        </p:spPr>
      </p:pic>
      <p:pic>
        <p:nvPicPr>
          <p:cNvPr id="6" name="Picture 5">
            <a:extLst>
              <a:ext uri="{FF2B5EF4-FFF2-40B4-BE49-F238E27FC236}">
                <a16:creationId xmlns:a16="http://schemas.microsoft.com/office/drawing/2014/main" id="{007C9E17-F9A0-E8D7-F937-4D9301E080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3276" y="1637621"/>
            <a:ext cx="2476975" cy="2599749"/>
          </a:xfrm>
          <a:prstGeom prst="rect">
            <a:avLst/>
          </a:prstGeom>
        </p:spPr>
      </p:pic>
      <p:pic>
        <p:nvPicPr>
          <p:cNvPr id="9" name="Picture 8">
            <a:extLst>
              <a:ext uri="{FF2B5EF4-FFF2-40B4-BE49-F238E27FC236}">
                <a16:creationId xmlns:a16="http://schemas.microsoft.com/office/drawing/2014/main" id="{C64AF312-67B9-78F6-566D-800F0BF824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625" y="4409119"/>
            <a:ext cx="2124404" cy="2229833"/>
          </a:xfrm>
          <a:prstGeom prst="rect">
            <a:avLst/>
          </a:prstGeom>
        </p:spPr>
      </p:pic>
      <p:pic>
        <p:nvPicPr>
          <p:cNvPr id="12" name="Picture 11">
            <a:extLst>
              <a:ext uri="{FF2B5EF4-FFF2-40B4-BE49-F238E27FC236}">
                <a16:creationId xmlns:a16="http://schemas.microsoft.com/office/drawing/2014/main" id="{076B6971-5D48-1AC7-07D3-765307FFBE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6125" y="4491931"/>
            <a:ext cx="2304538" cy="2118331"/>
          </a:xfrm>
          <a:prstGeom prst="rect">
            <a:avLst/>
          </a:prstGeom>
        </p:spPr>
      </p:pic>
      <p:pic>
        <p:nvPicPr>
          <p:cNvPr id="26" name="Picture 25">
            <a:extLst>
              <a:ext uri="{FF2B5EF4-FFF2-40B4-BE49-F238E27FC236}">
                <a16:creationId xmlns:a16="http://schemas.microsoft.com/office/drawing/2014/main" id="{7EF6B077-60AB-1335-C642-19C913988A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759" y="4564570"/>
            <a:ext cx="2177340" cy="2120990"/>
          </a:xfrm>
          <a:prstGeom prst="rect">
            <a:avLst/>
          </a:prstGeom>
        </p:spPr>
      </p:pic>
      <p:pic>
        <p:nvPicPr>
          <p:cNvPr id="28" name="Picture 27">
            <a:extLst>
              <a:ext uri="{FF2B5EF4-FFF2-40B4-BE49-F238E27FC236}">
                <a16:creationId xmlns:a16="http://schemas.microsoft.com/office/drawing/2014/main" id="{E232740E-8EC4-63DE-868A-2973EFF763D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64195" y="4393664"/>
            <a:ext cx="2376134" cy="2291896"/>
          </a:xfrm>
          <a:prstGeom prst="rect">
            <a:avLst/>
          </a:prstGeom>
        </p:spPr>
      </p:pic>
    </p:spTree>
    <p:extLst>
      <p:ext uri="{BB962C8B-B14F-4D97-AF65-F5344CB8AC3E}">
        <p14:creationId xmlns:p14="http://schemas.microsoft.com/office/powerpoint/2010/main" val="193359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56" y="647113"/>
            <a:ext cx="11366695" cy="3905289"/>
            <a:chOff x="323556" y="647113"/>
            <a:chExt cx="11366695" cy="3905289"/>
          </a:xfrm>
        </p:grpSpPr>
        <p:grpSp>
          <p:nvGrpSpPr>
            <p:cNvPr id="11" name="Group 10"/>
            <p:cNvGrpSpPr/>
            <p:nvPr/>
          </p:nvGrpSpPr>
          <p:grpSpPr>
            <a:xfrm>
              <a:off x="323556" y="647113"/>
              <a:ext cx="11366695" cy="2127794"/>
              <a:chOff x="323556" y="647113"/>
              <a:chExt cx="11366695" cy="2127794"/>
            </a:xfrm>
          </p:grpSpPr>
          <p:sp>
            <p:nvSpPr>
              <p:cNvPr id="4" name="TextBox 3"/>
              <p:cNvSpPr txBox="1"/>
              <p:nvPr/>
            </p:nvSpPr>
            <p:spPr>
              <a:xfrm>
                <a:off x="4248443" y="647113"/>
                <a:ext cx="3516923" cy="584775"/>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CONCLUSION</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47114" y="2405575"/>
                <a:ext cx="11043137" cy="369332"/>
              </a:xfrm>
              <a:prstGeom prst="rect">
                <a:avLst/>
              </a:prstGeom>
              <a:noFill/>
            </p:spPr>
            <p:txBody>
              <a:bodyPr wrap="square" rtlCol="0">
                <a:spAutoFit/>
              </a:bodyPr>
              <a:lstStyle/>
              <a:p>
                <a:endParaRPr lang="en-IN" dirty="0">
                  <a:solidFill>
                    <a:schemeClr val="bg1"/>
                  </a:solidFill>
                </a:endParaRPr>
              </a:p>
            </p:txBody>
          </p:sp>
          <p:sp>
            <p:nvSpPr>
              <p:cNvPr id="8" name="Rectangle 7"/>
              <p:cNvSpPr/>
              <p:nvPr/>
            </p:nvSpPr>
            <p:spPr>
              <a:xfrm>
                <a:off x="323556" y="1448973"/>
                <a:ext cx="11366695" cy="56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Rectangle 1"/>
            <p:cNvSpPr/>
            <p:nvPr/>
          </p:nvSpPr>
          <p:spPr>
            <a:xfrm>
              <a:off x="1305998" y="2798076"/>
              <a:ext cx="9725368" cy="1754326"/>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This is a humble project to make user learn and grow in IQ. Several user friendly code has been adopted and more future enhancement are available according to user needs. It will prove to be a powerful game for satisfying all further requirement of schools. The key concept is to make the learning session interactive and focused. It can be observed that the information required can be obtained with ease and accuracy on the computerized system. The user with minimum knowledge about computer can be able to operate the system easily.</a:t>
              </a:r>
              <a:endParaRPr lang="en-IN"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6224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23556" y="647113"/>
            <a:ext cx="11366696" cy="5266083"/>
            <a:chOff x="323556" y="647113"/>
            <a:chExt cx="11366696" cy="5266083"/>
          </a:xfrm>
        </p:grpSpPr>
        <p:sp>
          <p:nvSpPr>
            <p:cNvPr id="4" name="TextBox 3"/>
            <p:cNvSpPr txBox="1"/>
            <p:nvPr/>
          </p:nvSpPr>
          <p:spPr>
            <a:xfrm>
              <a:off x="4248443" y="647113"/>
              <a:ext cx="3516923" cy="584775"/>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FUTURE SCOPE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48864" y="2773875"/>
              <a:ext cx="10541388" cy="3139321"/>
            </a:xfrm>
            <a:prstGeom prst="rect">
              <a:avLst/>
            </a:prstGeom>
            <a:noFill/>
          </p:spPr>
          <p:txBody>
            <a:bodyPr wrap="square" rtlCol="0">
              <a:spAutoFit/>
            </a:bodyPr>
            <a:lstStyle/>
            <a:p>
              <a:pPr marL="285750" lvl="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application can be </a:t>
              </a:r>
              <a:r>
                <a:rPr lang="en-US" dirty="0">
                  <a:solidFill>
                    <a:srgbClr val="FFFF00"/>
                  </a:solidFill>
                  <a:latin typeface="Times New Roman" panose="02020603050405020304" pitchFamily="18" charset="0"/>
                  <a:cs typeface="Times New Roman" panose="02020603050405020304" pitchFamily="18" charset="0"/>
                </a:rPr>
                <a:t>easily implemented </a:t>
              </a:r>
              <a:r>
                <a:rPr lang="en-US" dirty="0">
                  <a:solidFill>
                    <a:schemeClr val="bg1"/>
                  </a:solidFill>
                  <a:latin typeface="Times New Roman" panose="02020603050405020304" pitchFamily="18" charset="0"/>
                  <a:cs typeface="Times New Roman" panose="02020603050405020304" pitchFamily="18" charset="0"/>
                </a:rPr>
                <a:t>under various situations. We can add new features when required.</a:t>
              </a:r>
            </a:p>
            <a:p>
              <a:pPr lvl="0" algn="just"/>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dirty="0">
                  <a:solidFill>
                    <a:srgbClr val="FFFF00"/>
                  </a:solidFill>
                  <a:latin typeface="Times New Roman" panose="02020603050405020304" pitchFamily="18" charset="0"/>
                  <a:cs typeface="Times New Roman" panose="02020603050405020304" pitchFamily="18" charset="0"/>
                </a:rPr>
                <a:t>Reusability</a:t>
              </a:r>
              <a:r>
                <a:rPr lang="en-US" dirty="0">
                  <a:solidFill>
                    <a:schemeClr val="bg1"/>
                  </a:solidFill>
                  <a:latin typeface="Times New Roman" panose="02020603050405020304" pitchFamily="18" charset="0"/>
                  <a:cs typeface="Times New Roman" panose="02020603050405020304" pitchFamily="18" charset="0"/>
                </a:rPr>
                <a:t> is possible and can be customer made.</a:t>
              </a:r>
            </a:p>
            <a:p>
              <a:pPr lvl="0" algn="just"/>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Project can be used as a base for higher level learning games with use of </a:t>
              </a:r>
              <a:r>
                <a:rPr lang="en-US" dirty="0">
                  <a:solidFill>
                    <a:srgbClr val="FFFF00"/>
                  </a:solidFill>
                  <a:latin typeface="Times New Roman" panose="02020603050405020304" pitchFamily="18" charset="0"/>
                  <a:cs typeface="Times New Roman" panose="02020603050405020304" pitchFamily="18" charset="0"/>
                </a:rPr>
                <a:t>new technologies </a:t>
              </a:r>
              <a:r>
                <a:rPr lang="en-US" dirty="0">
                  <a:solidFill>
                    <a:schemeClr val="bg1"/>
                  </a:solidFill>
                  <a:latin typeface="Times New Roman" panose="02020603050405020304" pitchFamily="18" charset="0"/>
                  <a:cs typeface="Times New Roman" panose="02020603050405020304" pitchFamily="18" charset="0"/>
                </a:rPr>
                <a:t>on it.</a:t>
              </a:r>
            </a:p>
            <a:p>
              <a:pPr lvl="0" algn="just"/>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It is likely to </a:t>
              </a:r>
              <a:r>
                <a:rPr lang="en-US" dirty="0">
                  <a:solidFill>
                    <a:srgbClr val="FFFF00"/>
                  </a:solidFill>
                  <a:latin typeface="Times New Roman" panose="02020603050405020304" pitchFamily="18" charset="0"/>
                  <a:cs typeface="Times New Roman" panose="02020603050405020304" pitchFamily="18" charset="0"/>
                </a:rPr>
                <a:t>attract large % </a:t>
              </a:r>
              <a:r>
                <a:rPr lang="en-US" dirty="0">
                  <a:solidFill>
                    <a:schemeClr val="bg1"/>
                  </a:solidFill>
                  <a:latin typeface="Times New Roman" panose="02020603050405020304" pitchFamily="18" charset="0"/>
                  <a:cs typeface="Times New Roman" panose="02020603050405020304" pitchFamily="18" charset="0"/>
                </a:rPr>
                <a:t>of students and teachers to engage on it.</a:t>
              </a:r>
            </a:p>
            <a:p>
              <a:pPr lvl="0" algn="just"/>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It is very broad in terms of </a:t>
              </a:r>
              <a:r>
                <a:rPr lang="en-US" dirty="0">
                  <a:solidFill>
                    <a:srgbClr val="FFFF00"/>
                  </a:solidFill>
                  <a:latin typeface="Times New Roman" panose="02020603050405020304" pitchFamily="18" charset="0"/>
                  <a:cs typeface="Times New Roman" panose="02020603050405020304" pitchFamily="18" charset="0"/>
                </a:rPr>
                <a:t>gaining and sharing knowledge </a:t>
              </a:r>
              <a:r>
                <a:rPr lang="en-US" dirty="0">
                  <a:solidFill>
                    <a:schemeClr val="bg1"/>
                  </a:solidFill>
                  <a:latin typeface="Times New Roman" panose="02020603050405020304" pitchFamily="18" charset="0"/>
                  <a:cs typeface="Times New Roman" panose="02020603050405020304" pitchFamily="18" charset="0"/>
                </a:rPr>
                <a:t>among world.</a:t>
              </a:r>
            </a:p>
            <a:p>
              <a:pPr lvl="0" algn="just"/>
              <a:endParaRPr lang="en-IN"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This application will be used in </a:t>
              </a:r>
              <a:r>
                <a:rPr lang="en-US" dirty="0">
                  <a:solidFill>
                    <a:srgbClr val="FFFF00"/>
                  </a:solidFill>
                  <a:latin typeface="Times New Roman" panose="02020603050405020304" pitchFamily="18" charset="0"/>
                  <a:cs typeface="Times New Roman" panose="02020603050405020304" pitchFamily="18" charset="0"/>
                </a:rPr>
                <a:t>educational institutions </a:t>
              </a:r>
              <a:r>
                <a:rPr lang="en-US" dirty="0">
                  <a:solidFill>
                    <a:schemeClr val="bg1"/>
                  </a:solidFill>
                  <a:latin typeface="Times New Roman" panose="02020603050405020304" pitchFamily="18" charset="0"/>
                  <a:cs typeface="Times New Roman" panose="02020603050405020304" pitchFamily="18" charset="0"/>
                </a:rPr>
                <a:t>as well as in </a:t>
              </a:r>
              <a:r>
                <a:rPr lang="en-US" dirty="0">
                  <a:solidFill>
                    <a:srgbClr val="FFFF00"/>
                  </a:solidFill>
                  <a:latin typeface="Times New Roman" panose="02020603050405020304" pitchFamily="18" charset="0"/>
                  <a:cs typeface="Times New Roman" panose="02020603050405020304" pitchFamily="18" charset="0"/>
                </a:rPr>
                <a:t>corporate world</a:t>
              </a:r>
              <a:r>
                <a:rPr lang="en-US" dirty="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323556" y="1448973"/>
              <a:ext cx="11366695" cy="56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735314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TotalTime>
  <Words>683</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Goudy Stout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Ibraheem</dc:creator>
  <cp:lastModifiedBy>shilpachhetri08@hotmail.com</cp:lastModifiedBy>
  <cp:revision>39</cp:revision>
  <dcterms:created xsi:type="dcterms:W3CDTF">2021-10-21T13:58:40Z</dcterms:created>
  <dcterms:modified xsi:type="dcterms:W3CDTF">2022-05-12T18:47:19Z</dcterms:modified>
</cp:coreProperties>
</file>