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5a1be4cc0198c531_693"/>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5a1be4cc0198c531_693"/>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5a1be4cc0198c531_6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5a1be4cc0198c531_728"/>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5a1be4cc0198c531_728"/>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5a1be4cc0198c531_72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5a1be4cc0198c531_73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4" name="Shape 54"/>
        <p:cNvGrpSpPr/>
        <p:nvPr/>
      </p:nvGrpSpPr>
      <p:grpSpPr>
        <a:xfrm>
          <a:off x="0" y="0"/>
          <a:ext cx="0" cy="0"/>
          <a:chOff x="0" y="0"/>
          <a:chExt cx="0" cy="0"/>
        </a:xfrm>
      </p:grpSpPr>
      <p:sp>
        <p:nvSpPr>
          <p:cNvPr id="55" name="Google Shape;55;g5a1be4cc0198c531_734"/>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5a1be4cc0198c531_73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400"/>
              <a:buNone/>
              <a:defRPr/>
            </a:lvl1pPr>
            <a:lvl2pPr lvl="1" rtl="0" algn="l">
              <a:spcBef>
                <a:spcPts val="1600"/>
              </a:spcBef>
              <a:spcAft>
                <a:spcPts val="0"/>
              </a:spcAft>
              <a:buSzPts val="1900"/>
              <a:buNone/>
              <a:defRPr/>
            </a:lvl2pPr>
            <a:lvl3pPr lvl="2" rtl="0" algn="l">
              <a:spcBef>
                <a:spcPts val="1600"/>
              </a:spcBef>
              <a:spcAft>
                <a:spcPts val="0"/>
              </a:spcAft>
              <a:buSzPts val="1900"/>
              <a:buNone/>
              <a:defRPr/>
            </a:lvl3pPr>
            <a:lvl4pPr lvl="3" rtl="0" algn="l">
              <a:spcBef>
                <a:spcPts val="1600"/>
              </a:spcBef>
              <a:spcAft>
                <a:spcPts val="0"/>
              </a:spcAft>
              <a:buSzPts val="1900"/>
              <a:buNone/>
              <a:defRPr/>
            </a:lvl4pPr>
            <a:lvl5pPr lvl="4" rtl="0" algn="l">
              <a:spcBef>
                <a:spcPts val="1600"/>
              </a:spcBef>
              <a:spcAft>
                <a:spcPts val="0"/>
              </a:spcAft>
              <a:buSzPts val="1900"/>
              <a:buNone/>
              <a:defRPr/>
            </a:lvl5pPr>
            <a:lvl6pPr lvl="5" rtl="0" algn="l">
              <a:spcBef>
                <a:spcPts val="1600"/>
              </a:spcBef>
              <a:spcAft>
                <a:spcPts val="0"/>
              </a:spcAft>
              <a:buSzPts val="1900"/>
              <a:buNone/>
              <a:defRPr/>
            </a:lvl6pPr>
            <a:lvl7pPr lvl="6" rtl="0" algn="l">
              <a:spcBef>
                <a:spcPts val="1600"/>
              </a:spcBef>
              <a:spcAft>
                <a:spcPts val="0"/>
              </a:spcAft>
              <a:buSzPts val="1900"/>
              <a:buNone/>
              <a:defRPr/>
            </a:lvl7pPr>
            <a:lvl8pPr lvl="7" rtl="0" algn="l">
              <a:spcBef>
                <a:spcPts val="1600"/>
              </a:spcBef>
              <a:spcAft>
                <a:spcPts val="0"/>
              </a:spcAft>
              <a:buSzPts val="1900"/>
              <a:buNone/>
              <a:defRPr/>
            </a:lvl8pPr>
            <a:lvl9pPr lvl="8" rtl="0" algn="l">
              <a:spcBef>
                <a:spcPts val="1600"/>
              </a:spcBef>
              <a:spcAft>
                <a:spcPts val="1600"/>
              </a:spcAft>
              <a:buSzPts val="1900"/>
              <a:buNone/>
              <a:defRPr/>
            </a:lvl9pPr>
          </a:lstStyle>
          <a:p/>
        </p:txBody>
      </p:sp>
      <p:sp>
        <p:nvSpPr>
          <p:cNvPr id="57" name="Google Shape;57;g5a1be4cc0198c531_73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5a1be4cc0198c531_73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5a1be4cc0198c531_734"/>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0" name="Shape 60"/>
        <p:cNvGrpSpPr/>
        <p:nvPr/>
      </p:nvGrpSpPr>
      <p:grpSpPr>
        <a:xfrm>
          <a:off x="0" y="0"/>
          <a:ext cx="0" cy="0"/>
          <a:chOff x="0" y="0"/>
          <a:chExt cx="0" cy="0"/>
        </a:xfrm>
      </p:grpSpPr>
      <p:sp>
        <p:nvSpPr>
          <p:cNvPr id="61" name="Google Shape;61;g5a1be4cc0198c531_740"/>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37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2" name="Google Shape;62;g5a1be4cc0198c531_74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5a1be4cc0198c531_74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g5a1be4cc0198c531_740"/>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5a1be4cc0198c531_697"/>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5a1be4cc0198c531_69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5a1be4cc0198c531_70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5a1be4cc0198c531_70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5a1be4cc0198c531_7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5a1be4cc0198c531_70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5a1be4cc0198c531_704"/>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5a1be4cc0198c531_704"/>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5a1be4cc0198c531_70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5a1be4cc0198c531_709"/>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5a1be4cc0198c531_70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5a1be4cc0198c531_712"/>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5a1be4cc0198c531_712"/>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5a1be4cc0198c531_7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5a1be4cc0198c531_716"/>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5a1be4cc0198c531_7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5a1be4cc0198c531_71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5a1be4cc0198c531_71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5a1be4cc0198c531_71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5a1be4cc0198c531_71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5a1be4cc0198c531_7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5a1be4cc0198c531_725"/>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5a1be4cc0198c531_72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5a1be4cc0198c531_68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5a1be4cc0198c531_68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5a1be4cc0198c531_68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
          <p:cNvSpPr txBox="1"/>
          <p:nvPr>
            <p:ph type="ctrTitle"/>
          </p:nvPr>
        </p:nvSpPr>
        <p:spPr>
          <a:xfrm>
            <a:off x="-828675" y="19665"/>
            <a:ext cx="9982200" cy="14886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73" name="Google Shape;173;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4" name="Google Shape;174;p1"/>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75" name="Google Shape;175;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 </a:t>
            </a:r>
            <a:r>
              <a:rPr lang="en-US" sz="2400">
                <a:solidFill>
                  <a:schemeClr val="dk1"/>
                </a:solidFill>
                <a:latin typeface="Calibri"/>
                <a:ea typeface="Calibri"/>
                <a:cs typeface="Calibri"/>
                <a:sym typeface="Calibri"/>
              </a:rPr>
              <a:t>DURGA 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NUMBER: 3122114</a:t>
            </a:r>
            <a:r>
              <a:rPr lang="en-US" sz="2400">
                <a:solidFill>
                  <a:schemeClr val="dk1"/>
                </a:solidFill>
                <a:latin typeface="Calibri"/>
                <a:ea typeface="Calibri"/>
                <a:cs typeface="Calibri"/>
                <a:sym typeface="Calibri"/>
              </a:rPr>
              <a:t>45</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BCOM(general)</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 ALPHA ARTS AND SCIENCE COLLEGE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50" name="Google Shape;150;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51" name="Google Shape;151;p10"/>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52" name="Google Shape;152;p10"/>
          <p:cNvSpPr txBox="1"/>
          <p:nvPr/>
        </p:nvSpPr>
        <p:spPr>
          <a:xfrm>
            <a:off x="739775" y="1600200"/>
            <a:ext cx="8411719"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Modeling</a:t>
            </a:r>
            <a:r>
              <a:rPr lang="en-US" sz="2400">
                <a:solidFill>
                  <a:schemeClr val="dk1"/>
                </a:solidFill>
                <a:latin typeface="Calibri"/>
                <a:ea typeface="Calibri"/>
                <a:cs typeface="Calibri"/>
                <a:sym typeface="Calibri"/>
              </a:rPr>
              <a:t> in the context of Employee Performance Analysis using Excel involves creating and implementing models to analyze and interpret performance data. The goal is to derive meaningful insights, make predictions, and support decision-making. </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0" name="Google Shape;16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1" name="Google Shape;161;p11"/>
          <p:cNvSpPr txBox="1"/>
          <p:nvPr>
            <p:ph type="title"/>
          </p:nvPr>
        </p:nvSpPr>
        <p:spPr>
          <a:xfrm>
            <a:off x="755332" y="385444"/>
            <a:ext cx="2437200" cy="14949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62" name="Google Shape;162;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63" name="Google Shape;163;p11"/>
          <p:cNvSpPr txBox="1"/>
          <p:nvPr/>
        </p:nvSpPr>
        <p:spPr>
          <a:xfrm>
            <a:off x="755332" y="1905000"/>
            <a:ext cx="8396162"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Results</a:t>
            </a:r>
            <a:r>
              <a:rPr lang="en-US" sz="2400">
                <a:solidFill>
                  <a:schemeClr val="dk1"/>
                </a:solidFill>
                <a:latin typeface="Calibri"/>
                <a:ea typeface="Calibri"/>
                <a:cs typeface="Calibri"/>
                <a:sym typeface="Calibri"/>
              </a:rPr>
              <a:t> from the Employee Performance Analysis using Excel represent the outcomes derived from the modeling and analysis processes. These results help in understanding performance trends, making informed decisions, and implementing strategic actions</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69" name="Google Shape;169;p12"/>
          <p:cNvSpPr txBox="1"/>
          <p:nvPr/>
        </p:nvSpPr>
        <p:spPr>
          <a:xfrm>
            <a:off x="755332" y="1676400"/>
            <a:ext cx="839616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Employee Performance Analysis using Excel has delivered comprehensive insights into the organization's workforce dynamics, providing a data-driven foundation for enhancing performance management practices</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sp>
        <p:nvSpPr>
          <p:cNvPr id="78" name="Google Shape;7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9" name="Google Shape;7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txBox="1"/>
          <p:nvPr>
            <p:ph type="title"/>
          </p:nvPr>
        </p:nvSpPr>
        <p:spPr>
          <a:xfrm>
            <a:off x="739775" y="829627"/>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1" name="Google Shape;81;p2"/>
          <p:cNvGrpSpPr/>
          <p:nvPr/>
        </p:nvGrpSpPr>
        <p:grpSpPr>
          <a:xfrm>
            <a:off x="466725" y="6410325"/>
            <a:ext cx="3705225" cy="295275"/>
            <a:chOff x="466725" y="6410325"/>
            <a:chExt cx="3705225" cy="295275"/>
          </a:xfrm>
        </p:grpSpPr>
        <p:pic>
          <p:nvPicPr>
            <p:cNvPr id="82" name="Google Shape;82;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3" name="Google Shape;83;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4" name="Google Shape;84;p2"/>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5" name="Google Shape;85;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9" name="Shape 89"/>
        <p:cNvGrpSpPr/>
        <p:nvPr/>
      </p:nvGrpSpPr>
      <p:grpSpPr>
        <a:xfrm>
          <a:off x="0" y="0"/>
          <a:ext cx="0" cy="0"/>
          <a:chOff x="0" y="0"/>
          <a:chExt cx="0" cy="0"/>
        </a:xfrm>
      </p:grpSpPr>
      <p:sp>
        <p:nvSpPr>
          <p:cNvPr id="90" name="Google Shape;90;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93" name="Google Shape;93;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3"/>
          <p:cNvSpPr txBox="1"/>
          <p:nvPr>
            <p:ph type="title"/>
          </p:nvPr>
        </p:nvSpPr>
        <p:spPr>
          <a:xfrm>
            <a:off x="739775" y="445388"/>
            <a:ext cx="2357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95" name="Google Shape;95;p3"/>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96" name="Google Shape;96;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834072" y="575055"/>
            <a:ext cx="56370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02" name="Google Shape;102;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3" name="Google Shape;103;p4"/>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04" name="Google Shape;104;p4"/>
          <p:cNvSpPr txBox="1"/>
          <p:nvPr/>
        </p:nvSpPr>
        <p:spPr>
          <a:xfrm>
            <a:off x="834072" y="2563079"/>
            <a:ext cx="5862003"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739775" y="829627"/>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10" name="Google Shape;110;p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11" name="Google Shape;111;p5"/>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12" name="Google Shape;112;p5"/>
          <p:cNvSpPr txBox="1"/>
          <p:nvPr/>
        </p:nvSpPr>
        <p:spPr>
          <a:xfrm>
            <a:off x="990600" y="2133600"/>
            <a:ext cx="6858000" cy="267765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699452" y="891793"/>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18" name="Google Shape;118;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19" name="Google Shape;119;p6"/>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20" name="Google Shape;120;p6"/>
          <p:cNvSpPr txBox="1"/>
          <p:nvPr/>
        </p:nvSpPr>
        <p:spPr>
          <a:xfrm>
            <a:off x="699452" y="2978577"/>
            <a:ext cx="599662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an Employee Performance Analysis project using Excel, the </a:t>
            </a:r>
            <a:r>
              <a:rPr b="1" lang="en-US" sz="2400">
                <a:solidFill>
                  <a:schemeClr val="dk1"/>
                </a:solidFill>
                <a:latin typeface="Calibri"/>
                <a:ea typeface="Calibri"/>
                <a:cs typeface="Calibri"/>
                <a:sym typeface="Calibri"/>
              </a:rPr>
              <a:t>end users</a:t>
            </a:r>
            <a:r>
              <a:rPr lang="en-US" sz="2400">
                <a:solidFill>
                  <a:schemeClr val="dk1"/>
                </a:solidFill>
                <a:latin typeface="Calibri"/>
                <a:ea typeface="Calibri"/>
                <a:cs typeface="Calibri"/>
                <a:sym typeface="Calibri"/>
              </a:rPr>
              <a:t> are the individuals or groups who will ultimately use the results of the analysis to make decisions or take action. </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558165" y="857885"/>
            <a:ext cx="9763200" cy="571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26" name="Google Shape;126;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7" name="Google Shape;127;p7"/>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Clr>
                <a:srgbClr val="000000"/>
              </a:buClr>
              <a:buFont typeface="Arial"/>
              <a:buNone/>
            </a:pPr>
            <a:fld id="{00000000-1234-1234-1234-123412341234}" type="slidenum">
              <a:rPr lang="en-US"/>
              <a:t>‹#›</a:t>
            </a:fld>
            <a:endParaRPr/>
          </a:p>
        </p:txBody>
      </p:sp>
      <p:sp>
        <p:nvSpPr>
          <p:cNvPr id="128" name="Google Shape;128;p7"/>
          <p:cNvSpPr txBox="1"/>
          <p:nvPr/>
        </p:nvSpPr>
        <p:spPr>
          <a:xfrm>
            <a:off x="3200400" y="1676400"/>
            <a:ext cx="595109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sz="1800">
              <a:solidFill>
                <a:schemeClr val="dk1"/>
              </a:solidFill>
              <a:latin typeface="Calibri"/>
              <a:ea typeface="Calibri"/>
              <a:cs typeface="Calibri"/>
              <a:sym typeface="Calibri"/>
            </a:endParaRPr>
          </a:p>
        </p:txBody>
      </p:sp>
      <p:sp>
        <p:nvSpPr>
          <p:cNvPr id="129" name="Google Shape;129;p7"/>
          <p:cNvSpPr txBox="1"/>
          <p:nvPr/>
        </p:nvSpPr>
        <p:spPr>
          <a:xfrm>
            <a:off x="3050498" y="3117077"/>
            <a:ext cx="6100996"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Value Proposition: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Enhanced Decision-Making</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Improved Performance Management</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Efficient Resource Allocation</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Streamlined Reporting</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Increased Transparency and Fairness</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Cost Efficiency</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User-Friendly Interface</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35" name="Google Shape;135;p8"/>
          <p:cNvSpPr txBox="1"/>
          <p:nvPr/>
        </p:nvSpPr>
        <p:spPr>
          <a:xfrm>
            <a:off x="609600" y="1371600"/>
            <a:ext cx="70104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Objective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dataset is designed to support the analysis of employee performance by providing relevant metrics and attributes that help evaluate and compare individual and team performance within the organization.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Data Sources: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HR Systems:</a:t>
            </a:r>
            <a:r>
              <a:rPr lang="en-US" sz="1800">
                <a:solidFill>
                  <a:schemeClr val="dk1"/>
                </a:solidFill>
                <a:latin typeface="Calibri"/>
                <a:ea typeface="Calibri"/>
                <a:cs typeface="Calibri"/>
                <a:sym typeface="Calibri"/>
              </a:rPr>
              <a:t> Information from Human Resources systems, including basic employee details and performance reviews.</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Performance Reviews:</a:t>
            </a:r>
            <a:r>
              <a:rPr lang="en-US" sz="1800">
                <a:solidFill>
                  <a:schemeClr val="dk1"/>
                </a:solidFill>
                <a:latin typeface="Calibri"/>
                <a:ea typeface="Calibri"/>
                <a:cs typeface="Calibri"/>
                <a:sym typeface="Calibri"/>
              </a:rPr>
              <a:t> Data from periodic performance evaluations and feedback reports.</a:t>
            </a:r>
            <a:endParaRPr/>
          </a:p>
          <a:p>
            <a:pPr indent="-114300" lvl="0" marL="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Project Management Tools:</a:t>
            </a:r>
            <a:r>
              <a:rPr lang="en-US" sz="1800">
                <a:solidFill>
                  <a:schemeClr val="dk1"/>
                </a:solidFill>
                <a:latin typeface="Calibri"/>
                <a:ea typeface="Calibri"/>
                <a:cs typeface="Calibri"/>
                <a:sym typeface="Calibri"/>
              </a:rPr>
              <a:t> Metrics related to project completions, deadlines, and contributions.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41" name="Google Shape;141;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9"/>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43" name="Google Shape;143;p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44" name="Google Shape;144;p9"/>
          <p:cNvSpPr txBox="1"/>
          <p:nvPr/>
        </p:nvSpPr>
        <p:spPr>
          <a:xfrm>
            <a:off x="2381250" y="1695450"/>
            <a:ext cx="600075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Advanced Data Visualization and Dashboards: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Interactive Dashboards:</a:t>
            </a:r>
            <a:r>
              <a:rPr lang="en-US" sz="1600">
                <a:solidFill>
                  <a:schemeClr val="dk1"/>
                </a:solidFill>
                <a:latin typeface="Calibri"/>
                <a:ea typeface="Calibri"/>
                <a:cs typeface="Calibri"/>
                <a:sym typeface="Calibri"/>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Customizable Charts and Graphs:</a:t>
            </a:r>
            <a:r>
              <a:rPr lang="en-US" sz="1600">
                <a:solidFill>
                  <a:schemeClr val="dk1"/>
                </a:solidFill>
                <a:latin typeface="Calibri"/>
                <a:ea typeface="Calibri"/>
                <a:cs typeface="Calibri"/>
                <a:sym typeface="Calibri"/>
              </a:rPr>
              <a:t> Leverage a variety of visualizations such as bar charts, pie charts, and line graphs to present data in an engaging and easily interpretable format, helping users quickly grasp key performance indicators.</a:t>
            </a:r>
            <a:endParaRPr/>
          </a:p>
          <a:p>
            <a:pPr indent="0" lvl="0" marL="0"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**2. </a:t>
            </a:r>
            <a:r>
              <a:rPr b="1" lang="en-US" sz="1600">
                <a:solidFill>
                  <a:schemeClr val="dk1"/>
                </a:solidFill>
                <a:latin typeface="Calibri"/>
                <a:ea typeface="Calibri"/>
                <a:cs typeface="Calibri"/>
                <a:sym typeface="Calibri"/>
              </a:rPr>
              <a:t>Automated Insights and Recommendations: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Predictive Analytics:</a:t>
            </a:r>
            <a:r>
              <a:rPr lang="en-US" sz="1600">
                <a:solidFill>
                  <a:schemeClr val="dk1"/>
                </a:solidFill>
                <a:latin typeface="Calibri"/>
                <a:ea typeface="Calibri"/>
                <a:cs typeface="Calibri"/>
                <a:sym typeface="Calibri"/>
              </a:rPr>
              <a:t> Utilize Excel’s advanced features to forecast future performance trends based on historical data. This helps in proactively addressing potential issues and planning for future growth.</a:t>
            </a:r>
            <a:endParaRPr/>
          </a:p>
          <a:p>
            <a:pPr indent="-101600" lvl="0" marL="0" marR="0" rtl="0" algn="l">
              <a:spcBef>
                <a:spcPts val="0"/>
              </a:spcBef>
              <a:spcAft>
                <a:spcPts val="0"/>
              </a:spcAft>
              <a:buClr>
                <a:schemeClr val="dk1"/>
              </a:buClr>
              <a:buSzPts val="1600"/>
              <a:buFont typeface="Arial"/>
              <a:buChar char="•"/>
            </a:pPr>
            <a:r>
              <a:rPr b="1" lang="en-US" sz="1600">
                <a:solidFill>
                  <a:schemeClr val="dk1"/>
                </a:solidFill>
                <a:latin typeface="Calibri"/>
                <a:ea typeface="Calibri"/>
                <a:cs typeface="Calibri"/>
                <a:sym typeface="Calibri"/>
              </a:rPr>
              <a:t>Actionable Recommendations:</a:t>
            </a:r>
            <a:r>
              <a:rPr lang="en-US" sz="1600">
                <a:solidFill>
                  <a:schemeClr val="dk1"/>
                </a:solidFill>
                <a:latin typeface="Calibri"/>
                <a:ea typeface="Calibri"/>
                <a:cs typeface="Calibri"/>
                <a:sym typeface="Calibri"/>
              </a:rPr>
              <a:t> Generate automated, data-driven recommendations for performance improvements, training needs, and career development, tailored to individual and team performance metrics.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