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ownloads\Account%20Sales%20Data%20for%20Analysis%20for%20Task%204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ownloads\Account%20Sales%20Data%20for%20Analysis%20for%20Task%204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ownloads\Account%20Sales%20Data%20for%20Analysis%20for%20Task%204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\Downloads\Account%20Sales%20Data%20for%20Analysis%20for%20Task%204.xlsm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4.xlsm]Sheet4!PivotTable6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Unit</a:t>
            </a:r>
            <a:r>
              <a:rPr lang="en-US" b="1" baseline="0">
                <a:solidFill>
                  <a:schemeClr val="bg1"/>
                </a:solidFill>
              </a:rPr>
              <a:t> Sales by Account Type</a:t>
            </a:r>
            <a:endParaRPr lang="en-US" b="1">
              <a:solidFill>
                <a:schemeClr val="bg1"/>
              </a:solidFill>
            </a:endParaRPr>
          </a:p>
        </c:rich>
      </c:tx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Sheet4!$Q$1:$Q$2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Sheet4!$P$3:$P$7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Sheet4!$Q$3:$Q$7</c:f>
              <c:numCache>
                <c:formatCode>General</c:formatCode>
                <c:ptCount val="4"/>
                <c:pt idx="0">
                  <c:v>46025</c:v>
                </c:pt>
                <c:pt idx="1">
                  <c:v>47259</c:v>
                </c:pt>
                <c:pt idx="2">
                  <c:v>51804</c:v>
                </c:pt>
                <c:pt idx="3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4-4CD5-B00B-4DA2A1526FD8}"/>
            </c:ext>
          </c:extLst>
        </c:ser>
        <c:ser>
          <c:idx val="1"/>
          <c:order val="1"/>
          <c:tx>
            <c:strRef>
              <c:f>Sheet4!$R$1:$R$2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Sheet4!$P$3:$P$7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Sheet4!$R$3:$R$7</c:f>
              <c:numCache>
                <c:formatCode>General</c:formatCode>
                <c:ptCount val="4"/>
                <c:pt idx="0">
                  <c:v>65032</c:v>
                </c:pt>
                <c:pt idx="1">
                  <c:v>67275</c:v>
                </c:pt>
                <c:pt idx="2">
                  <c:v>60121</c:v>
                </c:pt>
                <c:pt idx="3">
                  <c:v>50567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24-4CD5-B00B-4DA2A1526FD8}"/>
            </c:ext>
          </c:extLst>
        </c:ser>
        <c:ser>
          <c:idx val="2"/>
          <c:order val="2"/>
          <c:tx>
            <c:strRef>
              <c:f>Sheet4!$S$1:$S$2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Sheet4!$P$3:$P$7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Sheet4!$S$3:$S$7</c:f>
              <c:numCache>
                <c:formatCode>General</c:formatCode>
                <c:ptCount val="4"/>
                <c:pt idx="0">
                  <c:v>77731</c:v>
                </c:pt>
                <c:pt idx="1">
                  <c:v>79646</c:v>
                </c:pt>
                <c:pt idx="2">
                  <c:v>60760</c:v>
                </c:pt>
                <c:pt idx="3">
                  <c:v>70312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24-4CD5-B00B-4DA2A1526FD8}"/>
            </c:ext>
          </c:extLst>
        </c:ser>
        <c:ser>
          <c:idx val="3"/>
          <c:order val="3"/>
          <c:tx>
            <c:strRef>
              <c:f>Sheet4!$T$1:$T$2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/>
            </a:solidFill>
            <a:ln w="19050">
              <a:noFill/>
            </a:ln>
            <a:effectLst/>
          </c:spPr>
          <c:invertIfNegative val="0"/>
          <c:cat>
            <c:strRef>
              <c:f>Sheet4!$P$3:$P$7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Sheet4!$T$3:$T$7</c:f>
              <c:numCache>
                <c:formatCode>General</c:formatCode>
                <c:ptCount val="4"/>
                <c:pt idx="0">
                  <c:v>89595</c:v>
                </c:pt>
                <c:pt idx="1">
                  <c:v>102065</c:v>
                </c:pt>
                <c:pt idx="2">
                  <c:v>75991</c:v>
                </c:pt>
                <c:pt idx="3">
                  <c:v>82583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24-4CD5-B00B-4DA2A1526FD8}"/>
            </c:ext>
          </c:extLst>
        </c:ser>
        <c:ser>
          <c:idx val="4"/>
          <c:order val="4"/>
          <c:tx>
            <c:strRef>
              <c:f>Sheet4!$U$1:$U$2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/>
            </a:solidFill>
            <a:ln w="19050">
              <a:noFill/>
            </a:ln>
            <a:effectLst/>
          </c:spPr>
          <c:invertIfNegative val="0"/>
          <c:cat>
            <c:strRef>
              <c:f>Sheet4!$P$3:$P$7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Sheet4!$U$3:$U$7</c:f>
              <c:numCache>
                <c:formatCode>General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24-4CD5-B00B-4DA2A1526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346527"/>
        <c:axId val="171345567"/>
      </c:barChart>
      <c:catAx>
        <c:axId val="171346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45567"/>
        <c:crosses val="autoZero"/>
        <c:auto val="1"/>
        <c:lblAlgn val="ctr"/>
        <c:lblOffset val="100"/>
        <c:noMultiLvlLbl val="0"/>
      </c:catAx>
      <c:valAx>
        <c:axId val="17134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4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4.xlsm]Sheet4!PivotTable1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Total</a:t>
            </a:r>
            <a:r>
              <a:rPr lang="en-US" b="1" baseline="0">
                <a:solidFill>
                  <a:schemeClr val="bg1"/>
                </a:solidFill>
              </a:rPr>
              <a:t> Unit Sales per year</a:t>
            </a:r>
          </a:p>
        </c:rich>
      </c:tx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Sheet4!$A$4:$A$9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Sheet4!$B$4:$B$9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A3-4BD3-9D20-81BC4F78B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0577248"/>
        <c:axId val="780586848"/>
        <c:axId val="0"/>
      </c:bar3DChart>
      <c:catAx>
        <c:axId val="78057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586848"/>
        <c:crosses val="autoZero"/>
        <c:auto val="1"/>
        <c:lblAlgn val="ctr"/>
        <c:lblOffset val="100"/>
        <c:noMultiLvlLbl val="0"/>
      </c:catAx>
      <c:valAx>
        <c:axId val="7805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57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4.xlsm]Sheet4!PivotTable9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en-US" sz="1400"/>
              <a:t>Marketing Programs by the Number of Sales</a:t>
            </a:r>
            <a:endParaRPr lang="en-US"/>
          </a:p>
        </c:rich>
      </c:tx>
      <c:layout>
        <c:manualLayout>
          <c:xMode val="edge"/>
          <c:yMode val="edge"/>
          <c:x val="0.11393589885771323"/>
          <c:y val="6.8423738699329245E-2"/>
        </c:manualLayout>
      </c:layout>
      <c:overlay val="0"/>
      <c:spPr>
        <a:solidFill>
          <a:srgbClr val="00B0F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833667918326589"/>
          <c:y val="0.29069517351997665"/>
          <c:w val="0.32953556829174424"/>
          <c:h val="0.57745005832604257"/>
        </c:manualLayout>
      </c:layout>
      <c:pieChart>
        <c:varyColors val="1"/>
        <c:ser>
          <c:idx val="0"/>
          <c:order val="0"/>
          <c:tx>
            <c:strRef>
              <c:f>Sheet4!$Y$1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B82-4D8C-8487-D14A4854B08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B82-4D8C-8487-D14A4854B08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B82-4D8C-8487-D14A4854B08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B82-4D8C-8487-D14A4854B0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Sheet4!$X$2:$X$6</c:f>
              <c:strCache>
                <c:ptCount val="4"/>
                <c:pt idx="0">
                  <c:v> Coupons </c:v>
                </c:pt>
                <c:pt idx="1">
                  <c:v>Catalog Inclusion </c:v>
                </c:pt>
                <c:pt idx="2">
                  <c:v>Posters </c:v>
                </c:pt>
                <c:pt idx="3">
                  <c:v>Social Media</c:v>
                </c:pt>
              </c:strCache>
            </c:strRef>
          </c:cat>
          <c:val>
            <c:numRef>
              <c:f>Sheet4!$Y$2:$Y$6</c:f>
              <c:numCache>
                <c:formatCode>General</c:formatCode>
                <c:ptCount val="4"/>
                <c:pt idx="0">
                  <c:v>470296</c:v>
                </c:pt>
                <c:pt idx="1">
                  <c:v>1039265</c:v>
                </c:pt>
                <c:pt idx="2">
                  <c:v>411822</c:v>
                </c:pt>
                <c:pt idx="3">
                  <c:v>567584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82-4D8C-8487-D14A4854B0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4.xlsm]Sheet3!PivotTable1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</a:t>
            </a:r>
            <a:r>
              <a:rPr lang="en-US" b="1" baseline="0" dirty="0"/>
              <a:t>p 10 Accounts by Unit Sales and Year</a:t>
            </a:r>
            <a:endParaRPr lang="en-US" b="1" dirty="0"/>
          </a:p>
        </c:rich>
      </c:tx>
      <c:layout>
        <c:manualLayout>
          <c:xMode val="edge"/>
          <c:yMode val="edge"/>
          <c:x val="0.26059870194314327"/>
          <c:y val="3.317895253479262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040707175753971"/>
          <c:y val="0.1061170666919647"/>
          <c:w val="0.68587112719889287"/>
          <c:h val="0.856686876352942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Sheet3!$A$5:$A$49</c:f>
              <c:multiLvlStrCache>
                <c:ptCount val="40"/>
                <c:lvl>
                  <c:pt idx="0">
                    <c:v>MB 4</c:v>
                  </c:pt>
                  <c:pt idx="1">
                    <c:v>MB 8</c:v>
                  </c:pt>
                  <c:pt idx="2">
                    <c:v>MB 13</c:v>
                  </c:pt>
                  <c:pt idx="3">
                    <c:v>MB 11</c:v>
                  </c:pt>
                  <c:pt idx="4">
                    <c:v>MB 1</c:v>
                  </c:pt>
                  <c:pt idx="5">
                    <c:v>MB 2</c:v>
                  </c:pt>
                  <c:pt idx="6">
                    <c:v>MB 3</c:v>
                  </c:pt>
                  <c:pt idx="7">
                    <c:v>MB 14</c:v>
                  </c:pt>
                  <c:pt idx="8">
                    <c:v>MB 7</c:v>
                  </c:pt>
                  <c:pt idx="9">
                    <c:v>MB 15</c:v>
                  </c:pt>
                  <c:pt idx="10">
                    <c:v>OR 3</c:v>
                  </c:pt>
                  <c:pt idx="11">
                    <c:v>OR 13</c:v>
                  </c:pt>
                  <c:pt idx="12">
                    <c:v>OR 8</c:v>
                  </c:pt>
                  <c:pt idx="13">
                    <c:v>OR 11</c:v>
                  </c:pt>
                  <c:pt idx="14">
                    <c:v>OR 4</c:v>
                  </c:pt>
                  <c:pt idx="15">
                    <c:v>OR 15</c:v>
                  </c:pt>
                  <c:pt idx="16">
                    <c:v>OR 1</c:v>
                  </c:pt>
                  <c:pt idx="17">
                    <c:v>OR 6</c:v>
                  </c:pt>
                  <c:pt idx="18">
                    <c:v>OR 9</c:v>
                  </c:pt>
                  <c:pt idx="19">
                    <c:v>OR 14</c:v>
                  </c:pt>
                  <c:pt idx="20">
                    <c:v>SB 9</c:v>
                  </c:pt>
                  <c:pt idx="21">
                    <c:v>SB 7</c:v>
                  </c:pt>
                  <c:pt idx="22">
                    <c:v>SB 11</c:v>
                  </c:pt>
                  <c:pt idx="23">
                    <c:v>SB 15</c:v>
                  </c:pt>
                  <c:pt idx="24">
                    <c:v>SB 6</c:v>
                  </c:pt>
                  <c:pt idx="25">
                    <c:v>SB 1</c:v>
                  </c:pt>
                  <c:pt idx="26">
                    <c:v>SB 2</c:v>
                  </c:pt>
                  <c:pt idx="27">
                    <c:v>SB 8</c:v>
                  </c:pt>
                  <c:pt idx="28">
                    <c:v>SB 12</c:v>
                  </c:pt>
                  <c:pt idx="29">
                    <c:v>SB 5</c:v>
                  </c:pt>
                  <c:pt idx="30">
                    <c:v>WD 8</c:v>
                  </c:pt>
                  <c:pt idx="31">
                    <c:v>WD 12</c:v>
                  </c:pt>
                  <c:pt idx="32">
                    <c:v>WD 4</c:v>
                  </c:pt>
                  <c:pt idx="33">
                    <c:v>WD 1</c:v>
                  </c:pt>
                  <c:pt idx="34">
                    <c:v>WD 3</c:v>
                  </c:pt>
                  <c:pt idx="35">
                    <c:v>WD 9</c:v>
                  </c:pt>
                  <c:pt idx="36">
                    <c:v>WD 14</c:v>
                  </c:pt>
                  <c:pt idx="37">
                    <c:v>WD 7</c:v>
                  </c:pt>
                  <c:pt idx="38">
                    <c:v>WD 13</c:v>
                  </c:pt>
                  <c:pt idx="39">
                    <c:v>WD 5</c:v>
                  </c:pt>
                </c:lvl>
                <c:lvl>
                  <c:pt idx="0">
                    <c:v>Medium Business</c:v>
                  </c:pt>
                  <c:pt idx="10">
                    <c:v>Online Retailer</c:v>
                  </c:pt>
                  <c:pt idx="20">
                    <c:v>Small Business</c:v>
                  </c:pt>
                  <c:pt idx="30">
                    <c:v>Wholesale Distributor</c:v>
                  </c:pt>
                </c:lvl>
              </c:multiLvlStrCache>
            </c:multiLvlStrRef>
          </c:cat>
          <c:val>
            <c:numRef>
              <c:f>Sheet3!$B$5:$B$49</c:f>
              <c:numCache>
                <c:formatCode>General</c:formatCode>
                <c:ptCount val="40"/>
                <c:pt idx="0">
                  <c:v>9773</c:v>
                </c:pt>
                <c:pt idx="1">
                  <c:v>8331</c:v>
                </c:pt>
                <c:pt idx="2">
                  <c:v>6309</c:v>
                </c:pt>
                <c:pt idx="3">
                  <c:v>6156</c:v>
                </c:pt>
                <c:pt idx="4">
                  <c:v>3501</c:v>
                </c:pt>
                <c:pt idx="5">
                  <c:v>3916</c:v>
                </c:pt>
                <c:pt idx="6">
                  <c:v>700</c:v>
                </c:pt>
                <c:pt idx="7">
                  <c:v>712</c:v>
                </c:pt>
                <c:pt idx="8">
                  <c:v>1368</c:v>
                </c:pt>
                <c:pt idx="9">
                  <c:v>2390</c:v>
                </c:pt>
                <c:pt idx="10">
                  <c:v>8873</c:v>
                </c:pt>
                <c:pt idx="11">
                  <c:v>8891</c:v>
                </c:pt>
                <c:pt idx="12">
                  <c:v>7703</c:v>
                </c:pt>
                <c:pt idx="13">
                  <c:v>7840</c:v>
                </c:pt>
                <c:pt idx="14">
                  <c:v>3297</c:v>
                </c:pt>
                <c:pt idx="15">
                  <c:v>431</c:v>
                </c:pt>
                <c:pt idx="16">
                  <c:v>2519</c:v>
                </c:pt>
                <c:pt idx="17">
                  <c:v>2541</c:v>
                </c:pt>
                <c:pt idx="18">
                  <c:v>488</c:v>
                </c:pt>
                <c:pt idx="19">
                  <c:v>1290</c:v>
                </c:pt>
                <c:pt idx="20">
                  <c:v>9766</c:v>
                </c:pt>
                <c:pt idx="21">
                  <c:v>9252</c:v>
                </c:pt>
                <c:pt idx="22">
                  <c:v>7555</c:v>
                </c:pt>
                <c:pt idx="23">
                  <c:v>9058</c:v>
                </c:pt>
                <c:pt idx="24">
                  <c:v>2341</c:v>
                </c:pt>
                <c:pt idx="25">
                  <c:v>1982</c:v>
                </c:pt>
                <c:pt idx="26">
                  <c:v>2786</c:v>
                </c:pt>
                <c:pt idx="27">
                  <c:v>1581</c:v>
                </c:pt>
                <c:pt idx="28">
                  <c:v>1532</c:v>
                </c:pt>
                <c:pt idx="29">
                  <c:v>1421</c:v>
                </c:pt>
                <c:pt idx="30">
                  <c:v>9791</c:v>
                </c:pt>
                <c:pt idx="31">
                  <c:v>8034</c:v>
                </c:pt>
                <c:pt idx="32">
                  <c:v>8466</c:v>
                </c:pt>
                <c:pt idx="33">
                  <c:v>8156</c:v>
                </c:pt>
                <c:pt idx="34">
                  <c:v>1323</c:v>
                </c:pt>
                <c:pt idx="35">
                  <c:v>1357</c:v>
                </c:pt>
                <c:pt idx="36">
                  <c:v>1032</c:v>
                </c:pt>
                <c:pt idx="37">
                  <c:v>1082</c:v>
                </c:pt>
                <c:pt idx="38">
                  <c:v>1263</c:v>
                </c:pt>
                <c:pt idx="39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0-41EA-BA27-2BD0A1EA7051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Sheet3!$A$5:$A$49</c:f>
              <c:multiLvlStrCache>
                <c:ptCount val="40"/>
                <c:lvl>
                  <c:pt idx="0">
                    <c:v>MB 4</c:v>
                  </c:pt>
                  <c:pt idx="1">
                    <c:v>MB 8</c:v>
                  </c:pt>
                  <c:pt idx="2">
                    <c:v>MB 13</c:v>
                  </c:pt>
                  <c:pt idx="3">
                    <c:v>MB 11</c:v>
                  </c:pt>
                  <c:pt idx="4">
                    <c:v>MB 1</c:v>
                  </c:pt>
                  <c:pt idx="5">
                    <c:v>MB 2</c:v>
                  </c:pt>
                  <c:pt idx="6">
                    <c:v>MB 3</c:v>
                  </c:pt>
                  <c:pt idx="7">
                    <c:v>MB 14</c:v>
                  </c:pt>
                  <c:pt idx="8">
                    <c:v>MB 7</c:v>
                  </c:pt>
                  <c:pt idx="9">
                    <c:v>MB 15</c:v>
                  </c:pt>
                  <c:pt idx="10">
                    <c:v>OR 3</c:v>
                  </c:pt>
                  <c:pt idx="11">
                    <c:v>OR 13</c:v>
                  </c:pt>
                  <c:pt idx="12">
                    <c:v>OR 8</c:v>
                  </c:pt>
                  <c:pt idx="13">
                    <c:v>OR 11</c:v>
                  </c:pt>
                  <c:pt idx="14">
                    <c:v>OR 4</c:v>
                  </c:pt>
                  <c:pt idx="15">
                    <c:v>OR 15</c:v>
                  </c:pt>
                  <c:pt idx="16">
                    <c:v>OR 1</c:v>
                  </c:pt>
                  <c:pt idx="17">
                    <c:v>OR 6</c:v>
                  </c:pt>
                  <c:pt idx="18">
                    <c:v>OR 9</c:v>
                  </c:pt>
                  <c:pt idx="19">
                    <c:v>OR 14</c:v>
                  </c:pt>
                  <c:pt idx="20">
                    <c:v>SB 9</c:v>
                  </c:pt>
                  <c:pt idx="21">
                    <c:v>SB 7</c:v>
                  </c:pt>
                  <c:pt idx="22">
                    <c:v>SB 11</c:v>
                  </c:pt>
                  <c:pt idx="23">
                    <c:v>SB 15</c:v>
                  </c:pt>
                  <c:pt idx="24">
                    <c:v>SB 6</c:v>
                  </c:pt>
                  <c:pt idx="25">
                    <c:v>SB 1</c:v>
                  </c:pt>
                  <c:pt idx="26">
                    <c:v>SB 2</c:v>
                  </c:pt>
                  <c:pt idx="27">
                    <c:v>SB 8</c:v>
                  </c:pt>
                  <c:pt idx="28">
                    <c:v>SB 12</c:v>
                  </c:pt>
                  <c:pt idx="29">
                    <c:v>SB 5</c:v>
                  </c:pt>
                  <c:pt idx="30">
                    <c:v>WD 8</c:v>
                  </c:pt>
                  <c:pt idx="31">
                    <c:v>WD 12</c:v>
                  </c:pt>
                  <c:pt idx="32">
                    <c:v>WD 4</c:v>
                  </c:pt>
                  <c:pt idx="33">
                    <c:v>WD 1</c:v>
                  </c:pt>
                  <c:pt idx="34">
                    <c:v>WD 3</c:v>
                  </c:pt>
                  <c:pt idx="35">
                    <c:v>WD 9</c:v>
                  </c:pt>
                  <c:pt idx="36">
                    <c:v>WD 14</c:v>
                  </c:pt>
                  <c:pt idx="37">
                    <c:v>WD 7</c:v>
                  </c:pt>
                  <c:pt idx="38">
                    <c:v>WD 13</c:v>
                  </c:pt>
                  <c:pt idx="39">
                    <c:v>WD 5</c:v>
                  </c:pt>
                </c:lvl>
                <c:lvl>
                  <c:pt idx="0">
                    <c:v>Medium Business</c:v>
                  </c:pt>
                  <c:pt idx="10">
                    <c:v>Online Retailer</c:v>
                  </c:pt>
                  <c:pt idx="20">
                    <c:v>Small Business</c:v>
                  </c:pt>
                  <c:pt idx="30">
                    <c:v>Wholesale Distributor</c:v>
                  </c:pt>
                </c:lvl>
              </c:multiLvlStrCache>
            </c:multiLvlStrRef>
          </c:cat>
          <c:val>
            <c:numRef>
              <c:f>Sheet3!$C$5:$C$49</c:f>
              <c:numCache>
                <c:formatCode>General</c:formatCode>
                <c:ptCount val="40"/>
                <c:pt idx="0">
                  <c:v>9179</c:v>
                </c:pt>
                <c:pt idx="1">
                  <c:v>7667</c:v>
                </c:pt>
                <c:pt idx="2">
                  <c:v>6227</c:v>
                </c:pt>
                <c:pt idx="3">
                  <c:v>6110</c:v>
                </c:pt>
                <c:pt idx="4">
                  <c:v>7079</c:v>
                </c:pt>
                <c:pt idx="5">
                  <c:v>4218</c:v>
                </c:pt>
                <c:pt idx="6">
                  <c:v>5721</c:v>
                </c:pt>
                <c:pt idx="7">
                  <c:v>4182</c:v>
                </c:pt>
                <c:pt idx="8">
                  <c:v>3447</c:v>
                </c:pt>
                <c:pt idx="9">
                  <c:v>2415</c:v>
                </c:pt>
                <c:pt idx="10">
                  <c:v>8484</c:v>
                </c:pt>
                <c:pt idx="11">
                  <c:v>5952</c:v>
                </c:pt>
                <c:pt idx="12">
                  <c:v>6957</c:v>
                </c:pt>
                <c:pt idx="13">
                  <c:v>5804</c:v>
                </c:pt>
                <c:pt idx="14">
                  <c:v>4866</c:v>
                </c:pt>
                <c:pt idx="15">
                  <c:v>6231</c:v>
                </c:pt>
                <c:pt idx="16">
                  <c:v>3938</c:v>
                </c:pt>
                <c:pt idx="17">
                  <c:v>3794</c:v>
                </c:pt>
                <c:pt idx="18">
                  <c:v>5535</c:v>
                </c:pt>
                <c:pt idx="19">
                  <c:v>4033</c:v>
                </c:pt>
                <c:pt idx="20">
                  <c:v>8049</c:v>
                </c:pt>
                <c:pt idx="21">
                  <c:v>8499</c:v>
                </c:pt>
                <c:pt idx="22">
                  <c:v>6551</c:v>
                </c:pt>
                <c:pt idx="23">
                  <c:v>4839</c:v>
                </c:pt>
                <c:pt idx="24">
                  <c:v>6105</c:v>
                </c:pt>
                <c:pt idx="25">
                  <c:v>5388</c:v>
                </c:pt>
                <c:pt idx="26">
                  <c:v>3804</c:v>
                </c:pt>
                <c:pt idx="27">
                  <c:v>4799</c:v>
                </c:pt>
                <c:pt idx="28">
                  <c:v>2678</c:v>
                </c:pt>
                <c:pt idx="29">
                  <c:v>1893</c:v>
                </c:pt>
                <c:pt idx="30">
                  <c:v>9610</c:v>
                </c:pt>
                <c:pt idx="31">
                  <c:v>6541</c:v>
                </c:pt>
                <c:pt idx="32">
                  <c:v>4079</c:v>
                </c:pt>
                <c:pt idx="33">
                  <c:v>1245</c:v>
                </c:pt>
                <c:pt idx="34">
                  <c:v>4963</c:v>
                </c:pt>
                <c:pt idx="35">
                  <c:v>4189</c:v>
                </c:pt>
                <c:pt idx="36">
                  <c:v>3919</c:v>
                </c:pt>
                <c:pt idx="37">
                  <c:v>3353</c:v>
                </c:pt>
                <c:pt idx="38">
                  <c:v>2517</c:v>
                </c:pt>
                <c:pt idx="39">
                  <c:v>2428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0-41EA-BA27-2BD0A1EA7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0317488"/>
        <c:axId val="310319408"/>
      </c:barChart>
      <c:catAx>
        <c:axId val="310317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319408"/>
        <c:crosses val="autoZero"/>
        <c:auto val="1"/>
        <c:lblAlgn val="ctr"/>
        <c:lblOffset val="100"/>
        <c:noMultiLvlLbl val="0"/>
      </c:catAx>
      <c:valAx>
        <c:axId val="31031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31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0.83898</cdr:x>
      <cdr:y>0.14596</cdr:y>
    </cdr:from>
    <cdr:to>
      <cdr:x>1</cdr:x>
      <cdr:y>0.43986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7FC5DDB0-11F8-6C38-39E8-F6EA209236A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80203" y="753857"/>
          <a:ext cx="725487" cy="151803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65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53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23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72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558413" y="958745"/>
            <a:ext cx="83438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  <a:r>
              <a:rPr lang="en-US" sz="3200" b="1" i="0" dirty="0">
                <a:solidFill>
                  <a:srgbClr val="111111"/>
                </a:solidFill>
                <a:effectLst/>
                <a:latin typeface="-apple-system"/>
              </a:rPr>
              <a:t>Empowering Sales Strategies: Analyzing Account Performance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78E9E-7368-1C0F-D9A7-DEDD10D0B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76" y="2680378"/>
            <a:ext cx="5797368" cy="32188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179646" y="457200"/>
            <a:ext cx="7063914" cy="33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Evaluating Sales Performance: Key Findings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885009" y="928361"/>
            <a:ext cx="4629150" cy="522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Current Performance: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Overall sales are good but can be improved.</a:t>
            </a:r>
          </a:p>
          <a:p>
            <a:pPr algn="just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Addressing Underperformance: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Closing poorly performing accounts frees up resources.</a:t>
            </a:r>
          </a:p>
          <a:p>
            <a:pPr algn="just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Focus on High-Growth Areas: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Strongest growth seen in online retailer accounts.</a:t>
            </a:r>
          </a:p>
          <a:p>
            <a:pPr algn="just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Strategic Allocation: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Invest resources into high-growth online retailer accounts.</a:t>
            </a:r>
          </a:p>
          <a:p>
            <a:pPr algn="just"/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Recommendations: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Prioritize high-performing accounts.</a:t>
            </a: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Revamp ineffective marketing strategies.</a:t>
            </a: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Develop strategies for underperforming accounts.</a:t>
            </a: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Continuously monitor and adjust strategies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750EB-1874-4C66-A6F2-C69903F9C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23" y="928360"/>
            <a:ext cx="3639586" cy="5141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516532" y="60962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Maximizing Revenue Growth: Evaluating Sales Tactics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16532" y="1005143"/>
            <a:ext cx="3601758" cy="527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Online Retailer Growth: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Significant increase in unit sales over the years.</a:t>
            </a:r>
          </a:p>
          <a:p>
            <a:pPr algn="just"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Medium Retailer Stability: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Relatively stable sales with slight fluctuations.</a:t>
            </a:r>
          </a:p>
          <a:p>
            <a:pPr algn="just"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Small Business Decline: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Noticeable decline in unit sales in recent years.</a:t>
            </a:r>
          </a:p>
          <a:p>
            <a:pPr algn="just"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Wholesale Distributor Variability: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Sales vary year to year.</a:t>
            </a:r>
          </a:p>
          <a:p>
            <a:pPr algn="just"/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Implications:</a:t>
            </a:r>
            <a:endParaRPr lang="en-US" sz="17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Focus on Online Retailers: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Invest more resources here for substantial growth.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Support Medium Retailers: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Maintain their stable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Revitalize Small Businesses: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Develop strategies to boost sales.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Optimize Wholesale Distributors: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Stabilize and grow this segment.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39177A-242D-4C0E-9DC7-4827EF00E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084135"/>
              </p:ext>
            </p:extLst>
          </p:nvPr>
        </p:nvGraphicFramePr>
        <p:xfrm>
          <a:off x="4118290" y="1645571"/>
          <a:ext cx="4693885" cy="332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516532" y="60962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Identifying Growth Opportunities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647317"/>
            <a:ext cx="3528198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Overall Sales Trend: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 Steady growth from 2017 to 2021, with a slight dip in 2019.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Key Observations: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 Strong recovery post-2019, highest sales in 2021.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Implications: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 Investigate 2019 dip, replicate successful strategies from 2020-2021.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Recommendations: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 Analyze 2019 issues, apply successful strategies, focus on growth areas.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74122A4-A450-48D8-8565-458EA7835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89329"/>
              </p:ext>
            </p:extLst>
          </p:nvPr>
        </p:nvGraphicFramePr>
        <p:xfrm>
          <a:off x="4443061" y="1882896"/>
          <a:ext cx="401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821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516532" y="60962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Optimizing Marketing Strategies for Enhanced Sales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576284"/>
            <a:ext cx="2854882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900" b="1" i="0" dirty="0">
                <a:solidFill>
                  <a:srgbClr val="111111"/>
                </a:solidFill>
                <a:effectLst/>
                <a:latin typeface="-apple-system"/>
              </a:rPr>
              <a:t>Social Media:</a:t>
            </a:r>
            <a:r>
              <a:rPr lang="en-US" sz="1900" b="0" i="0" dirty="0">
                <a:solidFill>
                  <a:srgbClr val="111111"/>
                </a:solidFill>
                <a:effectLst/>
                <a:latin typeface="-apple-system"/>
              </a:rPr>
              <a:t> 42% of sales. Continue heavy investment.</a:t>
            </a:r>
          </a:p>
          <a:p>
            <a:pPr algn="just">
              <a:buFont typeface="+mj-lt"/>
              <a:buAutoNum type="arabicPeriod"/>
            </a:pPr>
            <a:r>
              <a:rPr lang="en-US" sz="1900" b="1" i="0" dirty="0">
                <a:solidFill>
                  <a:srgbClr val="111111"/>
                </a:solidFill>
                <a:effectLst/>
                <a:latin typeface="-apple-system"/>
              </a:rPr>
              <a:t>Coupons:</a:t>
            </a:r>
            <a:r>
              <a:rPr lang="en-US" sz="1900" b="0" i="0" dirty="0">
                <a:solidFill>
                  <a:srgbClr val="111111"/>
                </a:solidFill>
                <a:effectLst/>
                <a:latin typeface="-apple-system"/>
              </a:rPr>
              <a:t> 23% of sales. Expand campaigns.</a:t>
            </a:r>
          </a:p>
          <a:p>
            <a:pPr algn="just">
              <a:buFont typeface="+mj-lt"/>
              <a:buAutoNum type="arabicPeriod"/>
            </a:pPr>
            <a:r>
              <a:rPr lang="en-US" sz="1900" b="1" i="0" dirty="0">
                <a:solidFill>
                  <a:srgbClr val="111111"/>
                </a:solidFill>
                <a:effectLst/>
                <a:latin typeface="-apple-system"/>
              </a:rPr>
              <a:t>Catalog Inclusion:</a:t>
            </a:r>
            <a:r>
              <a:rPr lang="en-US" sz="1900" b="0" i="0" dirty="0">
                <a:solidFill>
                  <a:srgbClr val="111111"/>
                </a:solidFill>
                <a:effectLst/>
                <a:latin typeface="-apple-system"/>
              </a:rPr>
              <a:t> 19% of sales. Maintain efforts.</a:t>
            </a:r>
          </a:p>
          <a:p>
            <a:pPr algn="just">
              <a:buFont typeface="+mj-lt"/>
              <a:buAutoNum type="arabicPeriod"/>
            </a:pPr>
            <a:r>
              <a:rPr lang="en-US" sz="1900" b="1" i="0" dirty="0">
                <a:solidFill>
                  <a:srgbClr val="111111"/>
                </a:solidFill>
                <a:effectLst/>
                <a:latin typeface="-apple-system"/>
              </a:rPr>
              <a:t>Posters:</a:t>
            </a:r>
            <a:r>
              <a:rPr lang="en-US" sz="1900" b="0" i="0" dirty="0">
                <a:solidFill>
                  <a:srgbClr val="111111"/>
                </a:solidFill>
                <a:effectLst/>
                <a:latin typeface="-apple-system"/>
              </a:rPr>
              <a:t> 16% of sales. Enhance campaigns.</a:t>
            </a:r>
          </a:p>
          <a:p>
            <a:pPr algn="just"/>
            <a:r>
              <a:rPr lang="en-US" sz="1900" b="1" i="0" dirty="0">
                <a:solidFill>
                  <a:srgbClr val="111111"/>
                </a:solidFill>
                <a:effectLst/>
                <a:latin typeface="-apple-system"/>
              </a:rPr>
              <a:t>Strategy:</a:t>
            </a:r>
            <a:r>
              <a:rPr lang="en-US" sz="1900" b="0" i="0" dirty="0">
                <a:solidFill>
                  <a:srgbClr val="111111"/>
                </a:solidFill>
                <a:effectLst/>
                <a:latin typeface="-apple-system"/>
              </a:rPr>
              <a:t> Focus on high-performing programs, improve lower-performing ones.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75E926-8394-4075-A523-8DA6062C9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29480"/>
              </p:ext>
            </p:extLst>
          </p:nvPr>
        </p:nvGraphicFramePr>
        <p:xfrm>
          <a:off x="3573839" y="1647317"/>
          <a:ext cx="5112962" cy="363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478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516532" y="60962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Top 10 Accounts by Unit Sales and Year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170106"/>
            <a:ext cx="3500548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Consistent Performers: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algn="just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SB 1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MB 2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show steady growth, indicating strong performance.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Rising Stars: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algn="just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OR 3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MB 5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have significant sales increases, representing high potential.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Declining Accounts: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lvl="1" algn="just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SB 7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WD 4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show a decline in sales, needing targeted strategies.</a:t>
            </a:r>
          </a:p>
          <a:p>
            <a:pPr algn="just"/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Strategy: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Support Rising Stars: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Invest in high-growth accounts.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Address Declining Accounts: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Develop plans to reverse sales declines.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Maintain Consistent Performers: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Continue support to ensure ongoing success.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70664A-147A-4940-BA0E-9BC3AC1C6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264"/>
              </p:ext>
            </p:extLst>
          </p:nvPr>
        </p:nvGraphicFramePr>
        <p:xfrm>
          <a:off x="4034528" y="970574"/>
          <a:ext cx="4505690" cy="516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6878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25592" y="1254354"/>
            <a:ext cx="7439036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Overall Sales Growth: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Our analysis shows a steady increase in total unit sales from 2017 to 2021, with a slight dip in 2019 that was successfully overcome in subsequent years.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Top Performing Accounts: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Accounts like SB 1 and MB 2 have shown consistent growth, while OR 3 and MB 5 are rising stars with significant sales increases.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Marketing Program Effectiveness: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Social Media is the most effective marketing program, contributing to 42% of sales, followed by Coupons at 23%.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Opportunities for Improvement: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Addressing the decline in sales for accounts like SB 7 and WD 4 is crucial. Additionally, optimizing marketing strategies for lower-performing programs like Posters can enhance overall sales.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Strategic Recommendations: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Focus on high-growth accounts and invest in successful marketing strategies. Develop targeted plans to support declining accounts and continuously monitor performance to adapt strategies as </a:t>
            </a:r>
            <a:r>
              <a:rPr 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needed.</a:t>
            </a:r>
            <a:r>
              <a:rPr lang="en-US" sz="1600" b="1" i="0" dirty="0" err="1">
                <a:solidFill>
                  <a:srgbClr val="111111"/>
                </a:solidFill>
                <a:effectLst/>
                <a:latin typeface="-apple-system"/>
              </a:rPr>
              <a:t>Conclusion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By leveraging data-driven insights, we can optimize our sales strategies, focus on high-performing areas, and address underperforming segments to drive sustained growth and maximize revenue.</a:t>
            </a: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790838" y="2447960"/>
            <a:ext cx="743903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Conclusion: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 By leveraging data-driven insights, we can optimize our sales strategies, focus on high-performing areas, and address underperforming segments to drive sustained growth and maximize revenue.</a:t>
            </a: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85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(4:3)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Calibri</vt:lpstr>
      <vt:lpstr>Office Theme</vt:lpstr>
      <vt:lpstr>PowerPoint Presentation</vt:lpstr>
      <vt:lpstr>Evaluating Sales Performance: Key Findings</vt:lpstr>
      <vt:lpstr>Maximizing Revenue Growth: Evaluating Sales Tactics</vt:lpstr>
      <vt:lpstr>Identifying Growth Opportunities</vt:lpstr>
      <vt:lpstr>Optimizing Marketing Strategies for Enhanced Sales</vt:lpstr>
      <vt:lpstr>Top 10 Accounts by Unit Sales and Year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krishna s</cp:lastModifiedBy>
  <cp:revision>1</cp:revision>
  <dcterms:created xsi:type="dcterms:W3CDTF">2020-03-26T22:50:15Z</dcterms:created>
  <dcterms:modified xsi:type="dcterms:W3CDTF">2024-09-28T02:21:15Z</dcterms:modified>
</cp:coreProperties>
</file>