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99" r:id="rId7"/>
    <p:sldId id="288" r:id="rId8"/>
    <p:sldId id="300" r:id="rId9"/>
    <p:sldId id="289" r:id="rId10"/>
    <p:sldId id="301" r:id="rId11"/>
    <p:sldId id="303" r:id="rId12"/>
    <p:sldId id="306" r:id="rId13"/>
    <p:sldId id="304" r:id="rId14"/>
    <p:sldId id="297" r:id="rId15"/>
    <p:sldId id="302" r:id="rId16"/>
    <p:sldId id="290" r:id="rId17"/>
    <p:sldId id="291" r:id="rId18"/>
    <p:sldId id="309" r:id="rId19"/>
    <p:sldId id="310" r:id="rId20"/>
    <p:sldId id="307" r:id="rId21"/>
    <p:sldId id="308" r:id="rId22"/>
    <p:sldId id="305" r:id="rId23"/>
    <p:sldId id="292" r:id="rId24"/>
    <p:sldId id="295" r:id="rId25"/>
    <p:sldId id="294" r:id="rId26"/>
    <p:sldId id="298" r:id="rId27"/>
    <p:sldId id="311" r:id="rId28"/>
    <p:sldId id="312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3B717-218E-4513-AC87-9F6D58A7E697}">
          <p14:sldIdLst>
            <p14:sldId id="256"/>
            <p14:sldId id="257"/>
            <p14:sldId id="299"/>
            <p14:sldId id="288"/>
            <p14:sldId id="300"/>
            <p14:sldId id="289"/>
            <p14:sldId id="301"/>
            <p14:sldId id="303"/>
            <p14:sldId id="306"/>
            <p14:sldId id="304"/>
            <p14:sldId id="297"/>
            <p14:sldId id="302"/>
            <p14:sldId id="290"/>
            <p14:sldId id="291"/>
            <p14:sldId id="309"/>
            <p14:sldId id="310"/>
            <p14:sldId id="307"/>
            <p14:sldId id="308"/>
            <p14:sldId id="305"/>
            <p14:sldId id="292"/>
            <p14:sldId id="295"/>
            <p14:sldId id="294"/>
            <p14:sldId id="298"/>
            <p14:sldId id="311"/>
            <p14:sldId id="31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46" autoAdjust="0"/>
  </p:normalViewPr>
  <p:slideViewPr>
    <p:cSldViewPr snapToGrid="0">
      <p:cViewPr varScale="1">
        <p:scale>
          <a:sx n="75" d="100"/>
          <a:sy n="75" d="100"/>
        </p:scale>
        <p:origin x="1056" y="5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8319-74ED-F653-6F2E-65BB2FEB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660198-7A38-62CE-85EC-72691D45A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DB943-0DCD-A9B9-E158-FEB2B20C4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148D-C683-7B75-6F49-6B7A0AB21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4935-312C-BD1E-8945-A24BE58B7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9AABE-AF08-2032-8F11-5D66B1000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2AF9F-CFBA-54CF-C375-A221FEB6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8810-951C-BA8B-5614-C924D6B58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Heart Stroke Prediction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D6161-9AAD-549C-03F0-0BCBB28F848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76519" y="1026696"/>
            <a:ext cx="5735524" cy="493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does glucose level impact stroke risk?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Elevated glucose levels are found in both stroke and non-stroke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Stroke cases occur across all BMI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 slight clustering of stroke cases is seen at higher glucose and BMI levels, but the correlation is weak.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48A9D3-5F30-A010-111A-6ED0EF10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24" y="1339224"/>
            <a:ext cx="6079957" cy="430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9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Converting categorical data into numerical formats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Residence_type</a:t>
            </a:r>
            <a:r>
              <a:rPr lang="en-US" dirty="0"/>
              <a:t> column to Rural/Urban col (0 = rural, 1 =urban)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work_type</a:t>
            </a:r>
            <a:r>
              <a:rPr lang="en-US" dirty="0"/>
              <a:t> column to multiple </a:t>
            </a:r>
            <a:r>
              <a:rPr lang="en-US" dirty="0" err="1"/>
              <a:t>columns:'Private</a:t>
            </a:r>
            <a:r>
              <a:rPr lang="en-US" dirty="0"/>
              <a:t>' 'Self-employed' '</a:t>
            </a:r>
            <a:r>
              <a:rPr lang="en-US" dirty="0" err="1"/>
              <a:t>Govt_job</a:t>
            </a:r>
            <a:r>
              <a:rPr lang="en-US" dirty="0"/>
              <a:t>' 'children' '</a:t>
            </a:r>
            <a:r>
              <a:rPr lang="en-US" dirty="0" err="1"/>
              <a:t>Never_worked</a:t>
            </a:r>
            <a:r>
              <a:rPr lang="en-US" dirty="0"/>
              <a:t>’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smoking_status</a:t>
            </a:r>
            <a:r>
              <a:rPr lang="en-US" dirty="0"/>
              <a:t> column to binary </a:t>
            </a:r>
            <a:r>
              <a:rPr lang="en-US" dirty="0" err="1"/>
              <a:t>columns:'formerly</a:t>
            </a:r>
            <a:r>
              <a:rPr lang="en-US" dirty="0"/>
              <a:t> smoked' 'never smoked' 'smokes' 'Unknown'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AD4F-4BE4-A187-FEA3-A2664294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0C36-CDD5-3D24-FF2E-3CD92C07C76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sz="2800" b="1" u="sng" dirty="0"/>
              <a:t>Models Used:</a:t>
            </a:r>
          </a:p>
          <a:p>
            <a:r>
              <a:rPr lang="en-IN" sz="2400" dirty="0"/>
              <a:t>Logistic Regression</a:t>
            </a:r>
          </a:p>
          <a:p>
            <a:r>
              <a:rPr lang="en-IN" sz="2400" dirty="0"/>
              <a:t>Linear Regression</a:t>
            </a:r>
          </a:p>
          <a:p>
            <a:r>
              <a:rPr lang="en-IN" sz="2400" dirty="0"/>
              <a:t>Ridge Regression</a:t>
            </a:r>
          </a:p>
          <a:p>
            <a:r>
              <a:rPr lang="en-IN" sz="2400" dirty="0"/>
              <a:t>Lasso Regression</a:t>
            </a:r>
          </a:p>
          <a:p>
            <a:r>
              <a:rPr lang="en-IN" sz="2800" b="1" u="sng" dirty="0"/>
              <a:t>Evaluation Metrics:</a:t>
            </a:r>
            <a:r>
              <a:rPr lang="en-IN" sz="2800" dirty="0"/>
              <a:t> </a:t>
            </a:r>
            <a:r>
              <a:rPr lang="en-IN" dirty="0"/>
              <a:t>Accuracy, RMSE, Precision, Recall, F1 Score,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27401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233083"/>
            <a:ext cx="9746716" cy="788894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80" y="1021977"/>
            <a:ext cx="6867902" cy="4787152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Statistical method used to model the relationship between a dependent variable and one or more independent variables by fitting a linear equation to observed data.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Key Components:</a:t>
            </a:r>
          </a:p>
          <a:p>
            <a:pPr lvl="1"/>
            <a:r>
              <a:rPr lang="en-US" dirty="0"/>
              <a:t>Dependent Variable (Y): The outcome we want to predict.</a:t>
            </a:r>
          </a:p>
          <a:p>
            <a:pPr lvl="1"/>
            <a:r>
              <a:rPr lang="en-US" dirty="0"/>
              <a:t>Independent Variable(s) (X): The predictor(s) used to make predictions.</a:t>
            </a:r>
          </a:p>
          <a:p>
            <a:pPr lvl="1"/>
            <a:r>
              <a:rPr lang="en-US" dirty="0"/>
              <a:t>Equation: [ Y = β_0 + β_1X_1 + β_2X_2 + ... + β_</a:t>
            </a:r>
            <a:r>
              <a:rPr lang="en-US" dirty="0" err="1"/>
              <a:t>nX_n</a:t>
            </a:r>
            <a:r>
              <a:rPr lang="en-US" dirty="0"/>
              <a:t> + ε ] where:</a:t>
            </a:r>
          </a:p>
          <a:p>
            <a:pPr marL="283464" lvl="2" indent="0">
              <a:buNone/>
            </a:pPr>
            <a:r>
              <a:rPr lang="en-US" dirty="0"/>
              <a:t>(β_0) = Intercept</a:t>
            </a:r>
          </a:p>
          <a:p>
            <a:pPr marL="283464" lvl="2" indent="0">
              <a:buNone/>
            </a:pPr>
            <a:r>
              <a:rPr lang="en-US" dirty="0"/>
              <a:t>(β_1, β_2, ..., β_n) = Coefficients</a:t>
            </a:r>
          </a:p>
          <a:p>
            <a:pPr marL="283464" lvl="2" indent="0">
              <a:buNone/>
            </a:pPr>
            <a:r>
              <a:rPr lang="en-US" dirty="0"/>
              <a:t>(ε) = Error term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Ass</a:t>
            </a:r>
            <a:r>
              <a:rPr lang="en-US" b="1" i="0" dirty="0">
                <a:solidFill>
                  <a:srgbClr val="374151"/>
                </a:solidFill>
                <a:effectLst/>
              </a:rPr>
              <a:t>umptions: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Linearity: The relationship between X and Y is linear.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374151"/>
                </a:solidFill>
                <a:latin typeface="__Inter_d65c78"/>
              </a:rPr>
              <a:t>      2.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Independence: Observations are independent.</a:t>
            </a:r>
          </a:p>
          <a:p>
            <a:pPr marL="283464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EA601D30-85E0-16CF-8517-3BD1D5CF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915"/>
            <a:ext cx="4642780" cy="36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457200"/>
            <a:ext cx="11044853" cy="600636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1280160"/>
            <a:ext cx="5943600" cy="48094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Lasso (Least Absolute Shrinkage and Selection Operator) regression is a type of linear regression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Includes a regularization term to prevent overfitting and enhance model interpretability by shrinking some coefficients to </a:t>
            </a:r>
            <a:r>
              <a:rPr lang="en-US" dirty="0" err="1"/>
              <a:t>zero.composed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Key Components:</a:t>
            </a:r>
          </a:p>
          <a:p>
            <a:pPr>
              <a:buFont typeface="+mj-lt"/>
              <a:buAutoNum type="arabicPeriod"/>
            </a:pPr>
            <a:r>
              <a:rPr lang="en-IN" dirty="0"/>
              <a:t>Dependent Variable (Y): The target outcome.</a:t>
            </a:r>
          </a:p>
          <a:p>
            <a:pPr>
              <a:buFont typeface="+mj-lt"/>
              <a:buAutoNum type="arabicPeriod"/>
            </a:pPr>
            <a:r>
              <a:rPr lang="en-IN" dirty="0"/>
              <a:t>Independent Variable(s) (X): Predictors used to estimate Y.</a:t>
            </a:r>
          </a:p>
          <a:p>
            <a:pPr>
              <a:buFont typeface="+mj-lt"/>
              <a:buAutoNum type="arabicPeriod"/>
            </a:pPr>
            <a:r>
              <a:rPr lang="en-IN" dirty="0"/>
              <a:t>Equation: Y=</a:t>
            </a:r>
            <a:r>
              <a:rPr lang="el-GR" dirty="0"/>
              <a:t>β0+β1</a:t>
            </a:r>
            <a:r>
              <a:rPr lang="en-IN" dirty="0"/>
              <a:t>X1+</a:t>
            </a:r>
            <a:r>
              <a:rPr lang="el-GR" dirty="0"/>
              <a:t>β2</a:t>
            </a:r>
            <a:r>
              <a:rPr lang="en-IN" dirty="0"/>
              <a:t>X2+⋯+</a:t>
            </a:r>
            <a:r>
              <a:rPr lang="el-GR" dirty="0"/>
              <a:t>β</a:t>
            </a:r>
            <a:r>
              <a:rPr lang="en-IN" dirty="0" err="1"/>
              <a:t>nXn</a:t>
            </a:r>
            <a:r>
              <a:rPr lang="en-IN" dirty="0"/>
              <a:t>+</a:t>
            </a:r>
            <a:r>
              <a:rPr lang="el-GR" dirty="0"/>
              <a:t>ϵ</a:t>
            </a:r>
          </a:p>
          <a:p>
            <a:pPr>
              <a:buFont typeface="+mj-lt"/>
              <a:buAutoNum type="arabicPeriod"/>
            </a:pPr>
            <a:r>
              <a:rPr lang="en-IN" dirty="0"/>
              <a:t>Regularization Term: Minimize(∑(Y−Y^)2+</a:t>
            </a:r>
            <a:r>
              <a:rPr lang="el-GR" dirty="0"/>
              <a:t>λ∑∣β</a:t>
            </a:r>
            <a:r>
              <a:rPr lang="en-IN" dirty="0"/>
              <a:t>j∣)</a:t>
            </a:r>
          </a:p>
          <a:p>
            <a:pPr marL="800100" lvl="1" indent="-342900"/>
            <a:r>
              <a:rPr lang="el-GR" dirty="0"/>
              <a:t>λ: </a:t>
            </a:r>
            <a:r>
              <a:rPr lang="en-IN" dirty="0"/>
              <a:t>Controls the degree of regularization; larger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IN" dirty="0"/>
              <a:t>shrinks more coefficients to zero.</a:t>
            </a:r>
          </a:p>
          <a:p>
            <a:pPr marL="800100" lvl="1" indent="-342900"/>
            <a:r>
              <a:rPr lang="en-US" dirty="0"/>
              <a:t>(λ) = Regularization parameter (controls the strength of the penalty).</a:t>
            </a:r>
          </a:p>
          <a:p>
            <a:pPr marL="800100" lvl="1" indent="-342900"/>
            <a:r>
              <a:rPr lang="en-US" dirty="0"/>
              <a:t>(β_j) = Coefficients of the independent variables.</a:t>
            </a:r>
          </a:p>
          <a:p>
            <a:pPr marL="800100" lvl="1" indent="-342900"/>
            <a:r>
              <a:rPr lang="el-GR" dirty="0"/>
              <a:t>∑∣β</a:t>
            </a:r>
            <a:r>
              <a:rPr lang="en-IN" dirty="0"/>
              <a:t>j| is penalty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CE67C-5E23-4EC4-70E3-D8DF0CE8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82" t="16541" r="482" b="9009"/>
          <a:stretch/>
        </p:blipFill>
        <p:spPr>
          <a:xfrm>
            <a:off x="-26897" y="1280160"/>
            <a:ext cx="5576386" cy="3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36C15-D08C-E4C9-7EC4-AA0175D8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C8652F-42C0-36D1-467B-586D8EB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233083"/>
            <a:ext cx="9746716" cy="78889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91AD-61B0-269F-E3E7-C7347971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91" y="1021977"/>
            <a:ext cx="7226491" cy="4787152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Ridge Regression minimizes the following expression: 	Minimize (SSE+𝜆⋅Penalty)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Sum of Squared Errors (SSE):</a:t>
            </a:r>
          </a:p>
          <a:p>
            <a:pPr marL="0" lvl="1" indent="0">
              <a:buNone/>
            </a:pPr>
            <a:r>
              <a:rPr lang="en-US" dirty="0"/>
              <a:t>     Measures the difference between actual (Y) and 		predicted (Y^ ) values:     SSE=∑(𝑌−𝑌^)2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Penalty: Adds the sum of squared coefficients:</a:t>
            </a:r>
          </a:p>
          <a:p>
            <a:pPr marL="850392" lvl="4" indent="0">
              <a:buNone/>
            </a:pPr>
            <a:r>
              <a:rPr lang="en-US" dirty="0"/>
              <a:t>       Penalty=∑𝛽𝑗2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Final Equation:   Minimize (∑(𝑌−𝑌^)2+𝜆⋅∑𝛽𝑗2)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Key Components:</a:t>
            </a:r>
          </a:p>
          <a:p>
            <a:pPr marL="0" lvl="1" indent="0">
              <a:buNone/>
            </a:pPr>
            <a:r>
              <a:rPr lang="en-US" dirty="0"/>
              <a:t>	λ: Controls the strength of the penalty. </a:t>
            </a:r>
          </a:p>
          <a:p>
            <a:pPr marL="0" lvl="1" indent="0">
              <a:buNone/>
            </a:pPr>
            <a:r>
              <a:rPr lang="en-US" dirty="0"/>
              <a:t>	      A higher λ shrinks coefficients more.</a:t>
            </a:r>
          </a:p>
          <a:p>
            <a:pPr marL="0" lvl="1" indent="0">
              <a:buNone/>
            </a:pPr>
            <a:r>
              <a:rPr lang="en-US" dirty="0"/>
              <a:t>	βj​: Coefficients assigned to independent variables</a:t>
            </a:r>
          </a:p>
          <a:p>
            <a:pPr marL="0" lvl="1" indent="0">
              <a:buNone/>
            </a:pPr>
            <a:r>
              <a:rPr lang="en-US" dirty="0"/>
              <a:t>	       which are constrained to remain small but not</a:t>
            </a:r>
          </a:p>
          <a:p>
            <a:pPr marL="0" lvl="1" indent="0">
              <a:buNone/>
            </a:pPr>
            <a:r>
              <a:rPr lang="en-US" dirty="0"/>
              <a:t>                      exactly zero.</a:t>
            </a:r>
            <a:endParaRPr lang="en-US" b="1" dirty="0"/>
          </a:p>
          <a:p>
            <a:pPr marL="283464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E36A1-CAD6-2775-F3D6-6C4212578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11"/>
          <a:stretch/>
        </p:blipFill>
        <p:spPr bwMode="auto">
          <a:xfrm>
            <a:off x="161364" y="1775012"/>
            <a:ext cx="4122827" cy="31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5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6D72-FDFD-207A-5671-122F3620C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13A3D-F0C0-2FF5-CFEC-50C07C9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457200"/>
            <a:ext cx="9628429" cy="60063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2DBD-28A7-88ED-75FD-CF3C7C3A7C4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020235" y="1280160"/>
            <a:ext cx="6472855" cy="48094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Logistic Regression is used for binary classification problems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maximizes the likelihood of the observed data or minimizes the negative log-likelihood: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For binary classification:</a:t>
            </a:r>
          </a:p>
          <a:p>
            <a:pPr marL="0" indent="0">
              <a:buNone/>
            </a:pPr>
            <a:r>
              <a:rPr lang="en-IN" dirty="0"/>
              <a:t>	Log-Likelihood=</a:t>
            </a:r>
            <a:r>
              <a:rPr lang="en-IN" dirty="0" err="1"/>
              <a:t>Y⋅log</a:t>
            </a:r>
            <a:r>
              <a:rPr lang="en-IN" dirty="0"/>
              <a:t>⁡(Y^)+(1−Y)⋅log⁡(1−Y^)</a:t>
            </a:r>
          </a:p>
          <a:p>
            <a:pPr lvl="1"/>
            <a:r>
              <a:rPr lang="en-IN" dirty="0"/>
              <a:t>Y: Actual class label (0 or 1).</a:t>
            </a:r>
          </a:p>
          <a:p>
            <a:pPr lvl="1"/>
            <a:r>
              <a:rPr lang="en-IN" dirty="0"/>
              <a:t>Y^: Predicted probability of the positive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Predicted Probability:</a:t>
            </a:r>
            <a:br>
              <a:rPr lang="en-US" dirty="0"/>
            </a:br>
            <a:r>
              <a:rPr lang="en-US" dirty="0"/>
              <a:t>The logistic function transforms a linear combination of predictors to a probability:</a:t>
            </a:r>
          </a:p>
          <a:p>
            <a:pPr marL="0" indent="0">
              <a:buNone/>
            </a:pPr>
            <a:r>
              <a:rPr lang="en-IN" dirty="0"/>
              <a:t>	Y^=1/1+e−(</a:t>
            </a:r>
            <a:r>
              <a:rPr lang="el-GR" dirty="0"/>
              <a:t>β0​+β1​</a:t>
            </a:r>
            <a:r>
              <a:rPr lang="en-IN" dirty="0"/>
              <a:t>X1​+</a:t>
            </a:r>
            <a:r>
              <a:rPr lang="el-GR" dirty="0"/>
              <a:t>β2​</a:t>
            </a:r>
            <a:r>
              <a:rPr lang="en-IN" dirty="0"/>
              <a:t>X2​+⋯+</a:t>
            </a:r>
            <a:r>
              <a:rPr lang="el-GR" dirty="0"/>
              <a:t>β</a:t>
            </a:r>
            <a:r>
              <a:rPr lang="en-IN" dirty="0"/>
              <a:t>n​</a:t>
            </a:r>
            <a:r>
              <a:rPr lang="en-IN" dirty="0" err="1"/>
              <a:t>Xn</a:t>
            </a:r>
            <a:r>
              <a:rPr lang="en-IN" dirty="0"/>
              <a:t>​)</a:t>
            </a:r>
            <a:endParaRPr lang="en-US" dirty="0"/>
          </a:p>
          <a:p>
            <a:pPr marL="800100" lvl="1" indent="-342900"/>
            <a:r>
              <a:rPr lang="el-GR" dirty="0"/>
              <a:t>β0​: </a:t>
            </a:r>
            <a:r>
              <a:rPr lang="en-IN" dirty="0"/>
              <a:t>Intercept.</a:t>
            </a:r>
          </a:p>
          <a:p>
            <a:pPr marL="800100" lvl="1" indent="-342900"/>
            <a:r>
              <a:rPr lang="en-US" dirty="0"/>
              <a:t>βj​: Coefficients for independent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28C02-31DA-51E2-72C9-665F32C6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75" r="15375"/>
          <a:stretch/>
        </p:blipFill>
        <p:spPr>
          <a:xfrm>
            <a:off x="466165" y="1280160"/>
            <a:ext cx="4356848" cy="3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339C-ABBD-5192-2D2C-3CFBB276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EB8-AB03-93F0-29B6-9CE0034C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r>
              <a:rPr lang="en-IN" dirty="0"/>
              <a:t>Models Comparison: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02E91-2A74-9C4B-BAA8-5A259A4D8137}"/>
              </a:ext>
            </a:extLst>
          </p:cNvPr>
          <p:cNvGraphicFramePr>
            <a:graphicFrameLocks noGrp="1"/>
          </p:cNvGraphicFramePr>
          <p:nvPr>
            <p:ph idx="17"/>
            <p:extLst>
              <p:ext uri="{D42A27DB-BD31-4B8C-83A1-F6EECF244321}">
                <p14:modId xmlns:p14="http://schemas.microsoft.com/office/powerpoint/2010/main" val="2422978319"/>
              </p:ext>
            </p:extLst>
          </p:nvPr>
        </p:nvGraphicFramePr>
        <p:xfrm>
          <a:off x="822325" y="1609022"/>
          <a:ext cx="4728243" cy="39666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6081">
                  <a:extLst>
                    <a:ext uri="{9D8B030D-6E8A-4147-A177-3AD203B41FA5}">
                      <a16:colId xmlns:a16="http://schemas.microsoft.com/office/drawing/2014/main" val="2402585747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2738920811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4010028591"/>
                    </a:ext>
                  </a:extLst>
                </a:gridCol>
              </a:tblGrid>
              <a:tr h="58332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4062"/>
                  </a:ext>
                </a:extLst>
              </a:tr>
              <a:tr h="583328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51420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14256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76264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1822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DBC8FF-D772-4433-0CF1-F4EB1D2BFD6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50567" y="1609023"/>
            <a:ext cx="6416843" cy="4480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RMSE (Root Mean Squared Error)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RMSE = sqrt((Σ(actual - predicted)^2) / 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Measures the average magnitude of error between predicted and actual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Lower RMSE indicates better prediction.</a:t>
            </a:r>
          </a:p>
          <a:p>
            <a:pPr marL="0" indent="0">
              <a:buNone/>
            </a:pPr>
            <a:r>
              <a:rPr lang="en-US" sz="2400" b="1" dirty="0"/>
              <a:t>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Accuracy = (TP + TN) / (TP + TN + FP + FN)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Measures the proportion of correct predictions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Higher accuracy indicates a better performing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893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AD92-9D90-AFC2-D381-8DA8A547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69008"/>
            <a:ext cx="7126276" cy="2227692"/>
          </a:xfrm>
        </p:spPr>
        <p:txBody>
          <a:bodyPr/>
          <a:lstStyle/>
          <a:p>
            <a:r>
              <a:rPr lang="en-IN" dirty="0"/>
              <a:t>Visualizing Different Models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RMSE 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3396F-DE95-24B1-7563-FE3C8D84150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9811" y="2296700"/>
            <a:ext cx="5069305" cy="278573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Linear and Ridge Regression achieve lower RMSE values but fail to perform well for classification tasks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Logistic Regression, despite a higher RMSE, provides the best classification accuracy, which is the primary focus of this analysis.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14545B-64EC-EF93-EF16-1D322BDD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97" y="1679073"/>
            <a:ext cx="5485942" cy="41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9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8B92-E57C-DB69-7E84-56892AB1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9"/>
            <a:ext cx="9779183" cy="1432176"/>
          </a:xfrm>
        </p:spPr>
        <p:txBody>
          <a:bodyPr/>
          <a:lstStyle/>
          <a:p>
            <a:r>
              <a:rPr lang="en-US" dirty="0"/>
              <a:t>Accuracy Comparison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38A5C-F30C-3787-B121-89365FB951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62585"/>
            <a:ext cx="5871411" cy="444571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Linear and Ridge regression struggle in binary classification scenarios.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Logistic Regression significantly outperforms the others, making it the most reliable model for predicting heart stroke.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For accuracy, Logistic Regression is the top performer, making it the best choice for stroke prediction.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For RMSE, Linear and Ridge Regression have the lowest values, but this is not relevant to classification success, as these models yield low accuracy.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7E60C-BD93-DA90-A3E9-461D5F20525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6" y="1762584"/>
            <a:ext cx="5157120" cy="33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1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226014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Analyze a dataset to predict heart stroke occurrences based on patient features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The aim is to use machine learning to predict strokes with high accuracy, helping in early diagnosis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4379" y="2438808"/>
            <a:ext cx="6529137" cy="429887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Helps to evaluate model performance by showing counts for:</a:t>
            </a:r>
          </a:p>
          <a:p>
            <a:r>
              <a:rPr lang="en-US" b="1" dirty="0"/>
              <a:t>True Negatives (TN):</a:t>
            </a:r>
            <a:r>
              <a:rPr lang="en-US" dirty="0"/>
              <a:t> Correctly predicted negative cases.</a:t>
            </a:r>
          </a:p>
          <a:p>
            <a:r>
              <a:rPr lang="en-US" dirty="0"/>
              <a:t>Predicted 0, actual 0</a:t>
            </a:r>
          </a:p>
          <a:p>
            <a:r>
              <a:rPr lang="en-US" b="1" dirty="0"/>
              <a:t>False Negatives (FN):</a:t>
            </a:r>
            <a:r>
              <a:rPr lang="en-US" dirty="0"/>
              <a:t> Positive cases incorrectly predicted as negative.</a:t>
            </a:r>
          </a:p>
          <a:p>
            <a:r>
              <a:rPr lang="en-US" dirty="0"/>
              <a:t>Predicted 0, actual 1</a:t>
            </a:r>
          </a:p>
          <a:p>
            <a:r>
              <a:rPr lang="en-US" b="1" dirty="0"/>
              <a:t>False Positives (FP): </a:t>
            </a:r>
            <a:r>
              <a:rPr lang="en-US" dirty="0"/>
              <a:t>Negative cases incorrectly predicted as positive.</a:t>
            </a:r>
          </a:p>
          <a:p>
            <a:r>
              <a:rPr lang="en-US" dirty="0"/>
              <a:t>Predicted 1, actual 0</a:t>
            </a:r>
          </a:p>
          <a:p>
            <a:r>
              <a:rPr lang="en-US" b="1" dirty="0"/>
              <a:t>True Positives (TP): </a:t>
            </a:r>
            <a:r>
              <a:rPr lang="en-US" dirty="0"/>
              <a:t>Correctly predicted positive cases.</a:t>
            </a:r>
          </a:p>
          <a:p>
            <a:r>
              <a:rPr lang="en-US" dirty="0"/>
              <a:t>Predicted 1, actual 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Model correctly classified 972 true negatives and 1 true positive.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There are 48 false negatives, indicating missed stroke cases, and 1 false positive.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9C3EDE-3CE8-B8EA-3A34-21A6F43E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16" y="1668379"/>
            <a:ext cx="5374105" cy="47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938463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096" y="1604211"/>
            <a:ext cx="6368714" cy="5117431"/>
          </a:xfrm>
        </p:spPr>
        <p:txBody>
          <a:bodyPr/>
          <a:lstStyle/>
          <a:p>
            <a:r>
              <a:rPr lang="en-US" b="1" dirty="0"/>
              <a:t>Precision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Precision = TP / (TP + FP)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Indicates how many predicted positives are actual positives</a:t>
            </a:r>
          </a:p>
          <a:p>
            <a:r>
              <a:rPr lang="en-US" b="1" dirty="0"/>
              <a:t>Recall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Recall = TP / (TP + FN)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Measures how many actual positives are identified correctly.</a:t>
            </a:r>
          </a:p>
          <a:p>
            <a:r>
              <a:rPr lang="en-US" b="1" dirty="0"/>
              <a:t>F1-Score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F1-Score = 2 * (Precision * Recall) / (Precision + Recall)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Harmonic mean of precision and recall, balancing the trade-off between them.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EBE328-1E1F-60D8-3E88-B0A0197C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98224"/>
              </p:ext>
            </p:extLst>
          </p:nvPr>
        </p:nvGraphicFramePr>
        <p:xfrm>
          <a:off x="6785808" y="2294022"/>
          <a:ext cx="5117433" cy="38935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80103">
                  <a:extLst>
                    <a:ext uri="{9D8B030D-6E8A-4147-A177-3AD203B41FA5}">
                      <a16:colId xmlns:a16="http://schemas.microsoft.com/office/drawing/2014/main" val="143395217"/>
                    </a:ext>
                  </a:extLst>
                </a:gridCol>
                <a:gridCol w="2937330">
                  <a:extLst>
                    <a:ext uri="{9D8B030D-6E8A-4147-A177-3AD203B41FA5}">
                      <a16:colId xmlns:a16="http://schemas.microsoft.com/office/drawing/2014/main" val="3387802560"/>
                    </a:ext>
                  </a:extLst>
                </a:gridCol>
              </a:tblGrid>
              <a:tr h="640429"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79126"/>
                  </a:ext>
                </a:extLst>
              </a:tr>
              <a:tr h="120493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IN" dirty="0"/>
                        <a:t>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is decent; 50% of predicted positives are correct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60709"/>
                  </a:ext>
                </a:extLst>
              </a:tr>
              <a:tr h="1024106">
                <a:tc>
                  <a:txBody>
                    <a:bodyPr/>
                    <a:lstStyle/>
                    <a:p>
                      <a:r>
                        <a:rPr lang="en-IN" b="1" dirty="0"/>
                        <a:t>Recall</a:t>
                      </a:r>
                      <a:r>
                        <a:rPr lang="en-IN" dirty="0"/>
                        <a:t>: 0.0204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low recall means most positive cases are missed.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89107"/>
                  </a:ext>
                </a:extLst>
              </a:tr>
              <a:tr h="1024106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IN" dirty="0"/>
                        <a:t>0.0392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F1 Score shows poor balance between precision and recall.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8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254" y="288759"/>
            <a:ext cx="4042610" cy="1122946"/>
          </a:xfrm>
        </p:spPr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385683" y="457199"/>
            <a:ext cx="5163806" cy="5163806"/>
          </a:xfrm>
        </p:spPr>
        <p:txBody>
          <a:bodyPr/>
          <a:lstStyle/>
          <a:p>
            <a:r>
              <a:rPr lang="en-US" dirty="0"/>
              <a:t>Model misses a majority of true stroke cases due to low recall.</a:t>
            </a:r>
          </a:p>
          <a:p>
            <a:r>
              <a:rPr lang="en-US" dirty="0"/>
              <a:t>High precision indicates correct positive predictions, but not enough to compensate for missed cases</a:t>
            </a:r>
          </a:p>
          <a:p>
            <a:r>
              <a:rPr lang="en-US" dirty="0"/>
              <a:t>Dataset imbalance likely causes the model to favor non-stroke predictions.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1844842"/>
            <a:ext cx="5943600" cy="3320716"/>
          </a:xfrm>
        </p:spPr>
        <p:txBody>
          <a:bodyPr>
            <a:normAutofit/>
          </a:bodyPr>
          <a:lstStyle/>
          <a:p>
            <a:r>
              <a:rPr lang="en-US" sz="2800" b="1" dirty="0"/>
              <a:t>Recommendations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Handle Imbalanced Data: </a:t>
            </a:r>
            <a:r>
              <a:rPr lang="en-US" dirty="0"/>
              <a:t>Use SMOTE or class weighting to improve recall.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Try Better Models:</a:t>
            </a:r>
            <a:r>
              <a:rPr lang="en-US" dirty="0"/>
              <a:t> Test Decision Trees, Random Forests, or Gradient Boosting.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Focus on Metrics: </a:t>
            </a:r>
            <a:r>
              <a:rPr lang="en-US" dirty="0"/>
              <a:t>Use F1 Score and Precision-Recall Curve for better evaluation.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Enhance Features: </a:t>
            </a:r>
            <a:r>
              <a:rPr lang="en-US" dirty="0"/>
              <a:t>Add or improve features using domain knowledge for better predictions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31AA-3805-8148-A39E-810DB9B48AB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641" y="2087561"/>
            <a:ext cx="5342021" cy="3890543"/>
          </a:xfrm>
        </p:spPr>
        <p:txBody>
          <a:bodyPr/>
          <a:lstStyle/>
          <a:p>
            <a:r>
              <a:rPr lang="en-US" sz="2400" b="1" dirty="0"/>
              <a:t>Where the ML Model Performs Well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model demonstrates high </a:t>
            </a:r>
            <a:r>
              <a:rPr lang="en-US" sz="2400" dirty="0" err="1"/>
              <a:t>precision,means</a:t>
            </a:r>
            <a:r>
              <a:rPr lang="en-US" sz="2400" dirty="0"/>
              <a:t> that when it predicts a stroke, the prediction is often correct.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performs well in avoiding false positives, reducing unnecessary alarms for non-stroke cases.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3BB2-0790-19EF-50CF-47324119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87563"/>
            <a:ext cx="5919538" cy="3890541"/>
          </a:xfrm>
        </p:spPr>
        <p:txBody>
          <a:bodyPr/>
          <a:lstStyle/>
          <a:p>
            <a:r>
              <a:rPr lang="en-US" sz="2400" b="1" dirty="0"/>
              <a:t>Where the ML Model Lacks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Low Recall </a:t>
            </a:r>
            <a:r>
              <a:rPr lang="en-US" sz="2400" dirty="0"/>
              <a:t> indicates the model fails to identify most true stroke cases, leading to a high number of false negatives.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The F1 Score </a:t>
            </a:r>
            <a:r>
              <a:rPr lang="en-US" sz="2400" dirty="0"/>
              <a:t>is very low, reflecting an imbalance between precision and recall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Struggles with predicting minority class (stroke cases) due to the class imbalance in the dataset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30AD8C-EC2A-0BA3-4BCC-BAAB945C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4"/>
            <a:ext cx="6245912" cy="912850"/>
          </a:xfrm>
        </p:spPr>
        <p:txBody>
          <a:bodyPr/>
          <a:lstStyle/>
          <a:p>
            <a:r>
              <a:rPr lang="en-IN" sz="4000" dirty="0"/>
              <a:t>Dataset Bias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2DAF04-14D5-D91C-C53B-6446F1CA7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32" y="1315453"/>
            <a:ext cx="6867974" cy="5229725"/>
          </a:xfrm>
        </p:spPr>
        <p:txBody>
          <a:bodyPr/>
          <a:lstStyle/>
          <a:p>
            <a:r>
              <a:rPr lang="en-US" sz="2400" b="1" dirty="0"/>
              <a:t>Is the Dataset Biased?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Yes, the dataset is highly imbalanced, with significantly more non-stroke cases than stroke cases.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This imbalance skews the model toward predicting the majority class (non-stroke), making it biased against minority cases (stroke).</a:t>
            </a:r>
          </a:p>
          <a:p>
            <a:r>
              <a:rPr lang="en-US" sz="2400" b="1" dirty="0"/>
              <a:t>How to Address Dataset Bias?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Oversampling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/>
              <a:t>Undersampling</a:t>
            </a:r>
            <a:r>
              <a:rPr lang="en-IN" sz="2400" dirty="0"/>
              <a:t>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Class Weights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Alternative Metrics</a:t>
            </a:r>
          </a:p>
        </p:txBody>
      </p:sp>
    </p:spTree>
    <p:extLst>
      <p:ext uri="{BB962C8B-B14F-4D97-AF65-F5344CB8AC3E}">
        <p14:creationId xmlns:p14="http://schemas.microsoft.com/office/powerpoint/2010/main" val="42481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5FFA3-B340-5BD0-D83B-1FE7C717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7208D-457A-9E5C-3D6A-299A4C37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While the model demonstrates strong overall accuracy, its limited ability to identify stroke cases highlights the importance of addressing dataset imbalance and refining predictive features.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This project provides a solid foundation for future work in improving stroke prediction models and supports the development of data-driven healthcare solutions.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014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4517-B038-5048-CB38-62F2AB11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786064"/>
            <a:ext cx="9304421" cy="818148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2D46-7DFB-DC6A-B74A-A397B2C77E5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37937" y="2245895"/>
            <a:ext cx="10331116" cy="3336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dataset consists of a total of 5110 rows and 12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Key Features: </a:t>
            </a:r>
            <a:r>
              <a:rPr lang="en-US" sz="2800" dirty="0"/>
              <a:t>id, </a:t>
            </a:r>
            <a:r>
              <a:rPr lang="en-US" sz="2800" dirty="0" err="1"/>
              <a:t>gender,age</a:t>
            </a:r>
            <a:r>
              <a:rPr lang="en-US" sz="2800" dirty="0"/>
              <a:t>, hypertension, </a:t>
            </a:r>
            <a:r>
              <a:rPr lang="en-US" sz="2800" dirty="0" err="1"/>
              <a:t>heart_disease</a:t>
            </a:r>
            <a:r>
              <a:rPr lang="en-US" sz="2800" dirty="0"/>
              <a:t>, ever_married,work_type,Residence_type,avg_glucose_level,bmi,smoking_status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Target Variable</a:t>
            </a:r>
            <a:r>
              <a:rPr lang="en-US" sz="2800" dirty="0"/>
              <a:t>: stroke (1 for stroke, 0 for no stroke)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712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5" y="208548"/>
            <a:ext cx="10422556" cy="1042736"/>
          </a:xfrm>
        </p:spPr>
        <p:txBody>
          <a:bodyPr/>
          <a:lstStyle/>
          <a:p>
            <a:r>
              <a:rPr lang="en-IN" sz="4800" dirty="0"/>
              <a:t>Basic Data Exploration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" y="1556084"/>
            <a:ext cx="10791525" cy="42832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df.head</a:t>
            </a:r>
            <a:r>
              <a:rPr lang="en-US" dirty="0"/>
              <a:t>()-Returns first few rows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df.shape</a:t>
            </a:r>
            <a:r>
              <a:rPr lang="en-US" dirty="0"/>
              <a:t>()-Returns a tuple consisting number of rows and </a:t>
            </a:r>
            <a:r>
              <a:rPr lang="en-US" dirty="0" err="1"/>
              <a:t>colums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df.info()-Returns summary of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df.describe</a:t>
            </a:r>
            <a:r>
              <a:rPr lang="en-US" dirty="0"/>
              <a:t>()-Provides statistical summary for numerical columns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df.describe</a:t>
            </a:r>
            <a:r>
              <a:rPr lang="en-US" dirty="0"/>
              <a:t>(include=object)-Provides statistical summary for categorical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E8CC-2A08-C8E5-F930-B0B10145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160421"/>
            <a:ext cx="9224212" cy="1235242"/>
          </a:xfrm>
        </p:spPr>
        <p:txBody>
          <a:bodyPr/>
          <a:lstStyle/>
          <a:p>
            <a:r>
              <a:rPr lang="en-IN" dirty="0"/>
              <a:t>Finding unique values and null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4D3-D75D-BF55-65D3-3E0967FA481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43" y="1636295"/>
            <a:ext cx="10867448" cy="4453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df.nunique</a:t>
            </a:r>
            <a:r>
              <a:rPr lang="en-IN" sz="3200" dirty="0"/>
              <a:t>()-Returns count of unique values in each column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df.isnull</a:t>
            </a:r>
            <a:r>
              <a:rPr lang="en-IN" sz="3200" dirty="0"/>
              <a:t>().sum()-Returns number of null values in each column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df.isnull</a:t>
            </a:r>
            <a:r>
              <a:rPr lang="en-IN" sz="3200" dirty="0"/>
              <a:t>().sum() / </a:t>
            </a:r>
            <a:r>
              <a:rPr lang="en-IN" sz="3200" dirty="0" err="1"/>
              <a:t>len</a:t>
            </a:r>
            <a:r>
              <a:rPr lang="en-IN" sz="3200" dirty="0"/>
              <a:t>(</a:t>
            </a:r>
            <a:r>
              <a:rPr lang="en-IN" sz="3200" dirty="0" err="1"/>
              <a:t>df</a:t>
            </a:r>
            <a:r>
              <a:rPr lang="en-IN" sz="3200" dirty="0"/>
              <a:t>) * 100 –Returns percentage of null values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194905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1027867" cy="2348753"/>
          </a:xfrm>
        </p:spPr>
        <p:txBody>
          <a:bodyPr/>
          <a:lstStyle/>
          <a:p>
            <a:r>
              <a:rPr lang="en-US" sz="4400" u="sng" dirty="0"/>
              <a:t>Data Cleaning and Preprocessing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Handing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2106" y="2348753"/>
            <a:ext cx="9722460" cy="27252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For numerical columns like BMI, handle missing values by replacing them with the column's </a:t>
            </a:r>
            <a:r>
              <a:rPr lang="en-US" sz="2800" dirty="0" err="1"/>
              <a:t>mean,median</a:t>
            </a:r>
            <a:r>
              <a:rPr lang="en-US" sz="2800" dirty="0"/>
              <a:t> or mode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Ensures that the missing data is filled in with a value representative of the dataset without introducing bias.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df</a:t>
            </a:r>
            <a:r>
              <a:rPr lang="en-US" sz="2800" dirty="0"/>
              <a:t>['</a:t>
            </a:r>
            <a:r>
              <a:rPr lang="en-US" sz="2800" dirty="0" err="1"/>
              <a:t>bmi</a:t>
            </a:r>
            <a:r>
              <a:rPr lang="en-US" sz="2800" dirty="0"/>
              <a:t>'].</a:t>
            </a:r>
            <a:r>
              <a:rPr lang="en-US" sz="2800" dirty="0" err="1"/>
              <a:t>fillna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/>
              <a:t>['</a:t>
            </a:r>
            <a:r>
              <a:rPr lang="en-US" sz="2800" dirty="0" err="1"/>
              <a:t>bmi</a:t>
            </a:r>
            <a:r>
              <a:rPr lang="en-US" sz="2800" dirty="0"/>
              <a:t>'].mean(),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BA39A5-70D2-51D7-F28E-111D50E2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09" y="368969"/>
            <a:ext cx="8673817" cy="850231"/>
          </a:xfrm>
        </p:spPr>
        <p:txBody>
          <a:bodyPr/>
          <a:lstStyle/>
          <a:p>
            <a:r>
              <a:rPr lang="en-US" sz="4400" dirty="0"/>
              <a:t>Data Visualization</a:t>
            </a:r>
            <a:endParaRPr lang="en-IN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1FEC9-9B77-B56E-BBDE-5DC3C7CB247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20788" y="1588169"/>
            <a:ext cx="6372302" cy="450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does age relate to the likelihood of stroke?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Histogram showing distribution of age with likelihood of stroke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Stroke risk increases significantly after age 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Elderly individuals (ages 60–80) show the highest stroke occurrences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Younger individuals (under 40) dominate the non-stroke group, showing lower stroke risk.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2C86C-7B43-D3A6-265E-D631EB59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8" y="1808561"/>
            <a:ext cx="4628997" cy="36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503-F266-2A20-A448-BAAB3F27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1652336"/>
            <a:ext cx="6448925" cy="3834063"/>
          </a:xfrm>
        </p:spPr>
        <p:txBody>
          <a:bodyPr/>
          <a:lstStyle/>
          <a:p>
            <a:r>
              <a:rPr lang="en-US" sz="2400" dirty="0"/>
              <a:t>Is there any correlation between BMI and stroke incidence or risk?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dirty="0"/>
              <a:t>Stroke and non-stroke groups have similar median BMI values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Non-stroke cases show a wider BMI range</a:t>
            </a:r>
            <a:br>
              <a:rPr lang="en-US" sz="2400" b="0" dirty="0"/>
            </a:br>
            <a:r>
              <a:rPr lang="en-US" sz="2400" b="0" dirty="0"/>
              <a:t>Both groups have outliers with high BMI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 err="1"/>
              <a:t>BMI</a:t>
            </a:r>
            <a:r>
              <a:rPr lang="en-US" sz="2400" b="0" dirty="0"/>
              <a:t> does not show a clear relationship with stroke incidence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E50F01-EEB4-E393-EF96-5A0DF047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20" y="1371600"/>
            <a:ext cx="5229727" cy="43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0382-AAF3-2B5C-57E5-441338B1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do hypertension and heart disease jointly affect stroke risk?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436B-317B-66A1-4288-FF6276AD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2" y="2160902"/>
            <a:ext cx="5828164" cy="309241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Risk of stroke is highest when both hypertension and heart disease are present (1,1)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Risk is significantly lower when only one condition is present (1,0 or 0,1)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lowest risk is observed when neither condition is present (0,0)</a:t>
            </a: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8A88C-D5E7-46D6-1CB0-8F580D97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4" y="1940565"/>
            <a:ext cx="4518213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685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1901</Words>
  <Application>Microsoft Office PowerPoint</Application>
  <PresentationFormat>Widescreen</PresentationFormat>
  <Paragraphs>203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__Inter_d65c78</vt:lpstr>
      <vt:lpstr>Arial</vt:lpstr>
      <vt:lpstr>Calibri</vt:lpstr>
      <vt:lpstr>Tenorite</vt:lpstr>
      <vt:lpstr>Wingdings</vt:lpstr>
      <vt:lpstr>Custom</vt:lpstr>
      <vt:lpstr>Heart Stroke Prediction using Machine Learning</vt:lpstr>
      <vt:lpstr>Problem Statement</vt:lpstr>
      <vt:lpstr>Dataset Overview</vt:lpstr>
      <vt:lpstr>Basic Data Exploration</vt:lpstr>
      <vt:lpstr>Finding unique values and null values</vt:lpstr>
      <vt:lpstr>Data Cleaning and Preprocessing  Handing missing values</vt:lpstr>
      <vt:lpstr>Data Visualization</vt:lpstr>
      <vt:lpstr>Is there any correlation between BMI and stroke incidence or risk?  Stroke and non-stroke groups have similar median BMI values  Non-stroke cases show a wider BMI range Both groups have outliers with high BMI  BMI does not show a clear relationship with stroke incidence </vt:lpstr>
      <vt:lpstr>How do hypertension and heart disease jointly affect stroke risk?</vt:lpstr>
      <vt:lpstr>PowerPoint Presentation</vt:lpstr>
      <vt:lpstr>Data Encoding</vt:lpstr>
      <vt:lpstr>Machine Learning Models</vt:lpstr>
      <vt:lpstr>Linear Regression</vt:lpstr>
      <vt:lpstr>Lasso Regression</vt:lpstr>
      <vt:lpstr>Ridge Regression</vt:lpstr>
      <vt:lpstr>Logistic Regression</vt:lpstr>
      <vt:lpstr>Models Comparison:</vt:lpstr>
      <vt:lpstr>Visualizing Different Models  RMSE Comparison</vt:lpstr>
      <vt:lpstr>Accuracy Comparison</vt:lpstr>
      <vt:lpstr>Confusion Matrix </vt:lpstr>
      <vt:lpstr>Evaluation Metrics</vt:lpstr>
      <vt:lpstr>Key Observations</vt:lpstr>
      <vt:lpstr>Model Performance Analysis</vt:lpstr>
      <vt:lpstr>Dataset Bias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2024-11-26T10:57:36Z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