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69" y="1202690"/>
            <a:ext cx="596646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69" y="2335530"/>
            <a:ext cx="5966460" cy="6460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oshangrewal.com/capstone-project-the-battle-of-neighborhoods-finding-a-better-place-in-scarborough-toront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969" y="1202690"/>
            <a:ext cx="569087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F</a:t>
            </a:r>
            <a:r>
              <a:rPr dirty="0" spc="-35"/>
              <a:t>i</a:t>
            </a:r>
            <a:r>
              <a:rPr dirty="0" spc="-40"/>
              <a:t>na</a:t>
            </a:r>
            <a:r>
              <a:rPr dirty="0" spc="105"/>
              <a:t>l</a:t>
            </a:r>
            <a:r>
              <a:rPr dirty="0" spc="-100"/>
              <a:t> </a:t>
            </a:r>
            <a:r>
              <a:rPr dirty="0" spc="-229"/>
              <a:t>R</a:t>
            </a:r>
            <a:r>
              <a:rPr dirty="0" spc="-70"/>
              <a:t>e</a:t>
            </a:r>
            <a:r>
              <a:rPr dirty="0" spc="30"/>
              <a:t>p</a:t>
            </a:r>
            <a:r>
              <a:rPr dirty="0" spc="100"/>
              <a:t>ort</a:t>
            </a:r>
            <a:r>
              <a:rPr dirty="0" spc="-110"/>
              <a:t> </a:t>
            </a:r>
            <a:r>
              <a:rPr dirty="0"/>
              <a:t>|</a:t>
            </a:r>
            <a:r>
              <a:rPr dirty="0" spc="-105"/>
              <a:t> </a:t>
            </a:r>
            <a:r>
              <a:rPr dirty="0" spc="-155"/>
              <a:t>C</a:t>
            </a:r>
            <a:r>
              <a:rPr dirty="0" spc="-130"/>
              <a:t>a</a:t>
            </a:r>
            <a:r>
              <a:rPr dirty="0" spc="30"/>
              <a:t>p</a:t>
            </a:r>
            <a:r>
              <a:rPr dirty="0" spc="65"/>
              <a:t>s</a:t>
            </a:r>
            <a:r>
              <a:rPr dirty="0" spc="30"/>
              <a:t>t</a:t>
            </a:r>
            <a:r>
              <a:rPr dirty="0" spc="-5"/>
              <a:t>one</a:t>
            </a:r>
            <a:r>
              <a:rPr dirty="0" spc="-100"/>
              <a:t> </a:t>
            </a:r>
            <a:r>
              <a:rPr dirty="0" spc="-50"/>
              <a:t>P</a:t>
            </a:r>
            <a:r>
              <a:rPr dirty="0" spc="-35"/>
              <a:t>r</a:t>
            </a:r>
            <a:r>
              <a:rPr dirty="0" spc="45"/>
              <a:t>o</a:t>
            </a:r>
            <a:r>
              <a:rPr dirty="0" spc="10"/>
              <a:t>j</a:t>
            </a:r>
            <a:r>
              <a:rPr dirty="0" spc="-70"/>
              <a:t>e</a:t>
            </a:r>
            <a:r>
              <a:rPr dirty="0" spc="55"/>
              <a:t>ct</a:t>
            </a:r>
            <a:r>
              <a:rPr dirty="0" spc="-105"/>
              <a:t> </a:t>
            </a:r>
            <a:r>
              <a:rPr dirty="0" spc="455"/>
              <a:t>–</a:t>
            </a:r>
            <a:r>
              <a:rPr dirty="0" spc="-100"/>
              <a:t> </a:t>
            </a:r>
            <a:r>
              <a:rPr dirty="0" spc="-105"/>
              <a:t>T</a:t>
            </a:r>
            <a:r>
              <a:rPr dirty="0" spc="-20"/>
              <a:t>he</a:t>
            </a:r>
            <a:r>
              <a:rPr dirty="0" spc="-100"/>
              <a:t> </a:t>
            </a:r>
            <a:r>
              <a:rPr dirty="0" spc="-95"/>
              <a:t>B</a:t>
            </a:r>
            <a:r>
              <a:rPr dirty="0" spc="-100"/>
              <a:t>a</a:t>
            </a:r>
            <a:r>
              <a:rPr dirty="0" spc="175"/>
              <a:t>tt</a:t>
            </a:r>
            <a:r>
              <a:rPr dirty="0" spc="100"/>
              <a:t>l</a:t>
            </a:r>
            <a:r>
              <a:rPr dirty="0" spc="-65"/>
              <a:t>e</a:t>
            </a:r>
            <a:r>
              <a:rPr dirty="0" spc="-100"/>
              <a:t> </a:t>
            </a:r>
            <a:r>
              <a:rPr dirty="0" spc="65"/>
              <a:t>of  </a:t>
            </a:r>
            <a:r>
              <a:rPr dirty="0" spc="15"/>
              <a:t>Neighborhoods </a:t>
            </a:r>
            <a:r>
              <a:rPr dirty="0" spc="5"/>
              <a:t>Finding </a:t>
            </a:r>
            <a:r>
              <a:rPr dirty="0" spc="-100"/>
              <a:t>a </a:t>
            </a:r>
            <a:r>
              <a:rPr dirty="0" spc="35"/>
              <a:t>Better </a:t>
            </a:r>
            <a:r>
              <a:rPr dirty="0" spc="-60"/>
              <a:t>Place </a:t>
            </a:r>
            <a:r>
              <a:rPr dirty="0" spc="25"/>
              <a:t>in </a:t>
            </a:r>
            <a:r>
              <a:rPr dirty="0" spc="30"/>
              <a:t> </a:t>
            </a:r>
            <a:r>
              <a:rPr dirty="0" spc="-15"/>
              <a:t>Scarborough,</a:t>
            </a:r>
            <a:r>
              <a:rPr dirty="0" spc="-110"/>
              <a:t> </a:t>
            </a:r>
            <a:r>
              <a:rPr dirty="0" spc="35"/>
              <a:t>Toronto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69" y="2335530"/>
            <a:ext cx="5933440" cy="646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00"/>
              </a:spcBef>
              <a:buFont typeface="Microsoft Sans Serif"/>
              <a:buAutoNum type="arabicPeriod"/>
              <a:tabLst>
                <a:tab pos="218440" algn="l"/>
              </a:tabLst>
            </a:pPr>
            <a:r>
              <a:rPr dirty="0" sz="1800" spc="25">
                <a:latin typeface="Microsoft Sans Serif"/>
                <a:cs typeface="Microsoft Sans Serif"/>
              </a:rPr>
              <a:t>Intr</a:t>
            </a:r>
            <a:r>
              <a:rPr dirty="0" sz="1800" spc="25">
                <a:latin typeface="Microsoft Sans Serif"/>
                <a:cs typeface="Microsoft Sans Serif"/>
              </a:rPr>
              <a:t>oduction:</a:t>
            </a:r>
            <a:endParaRPr sz="1800">
              <a:latin typeface="Microsoft Sans Serif"/>
              <a:cs typeface="Microsoft Sans Serif"/>
            </a:endParaRPr>
          </a:p>
          <a:p>
            <a:pPr marL="12700" marR="516890">
              <a:lnSpc>
                <a:spcPct val="100000"/>
              </a:lnSpc>
              <a:spcBef>
                <a:spcPts val="91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>
                <a:latin typeface="Microsoft Sans Serif"/>
                <a:cs typeface="Microsoft Sans Serif"/>
              </a:rPr>
              <a:t>purpose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15">
                <a:latin typeface="Microsoft Sans Serif"/>
                <a:cs typeface="Microsoft Sans Serif"/>
              </a:rPr>
              <a:t>this </a:t>
            </a:r>
            <a:r>
              <a:rPr dirty="0" sz="1100" spc="-5">
                <a:latin typeface="Microsoft Sans Serif"/>
                <a:cs typeface="Microsoft Sans Serif"/>
              </a:rPr>
              <a:t>Project </a:t>
            </a:r>
            <a:r>
              <a:rPr dirty="0" sz="1100" spc="-15">
                <a:latin typeface="Microsoft Sans Serif"/>
                <a:cs typeface="Microsoft Sans Serif"/>
              </a:rPr>
              <a:t>is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10">
                <a:latin typeface="Microsoft Sans Serif"/>
                <a:cs typeface="Microsoft Sans Serif"/>
              </a:rPr>
              <a:t>help </a:t>
            </a:r>
            <a:r>
              <a:rPr dirty="0" sz="1100">
                <a:latin typeface="Microsoft Sans Serif"/>
                <a:cs typeface="Microsoft Sans Serif"/>
              </a:rPr>
              <a:t>people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5">
                <a:latin typeface="Microsoft Sans Serif"/>
                <a:cs typeface="Microsoft Sans Serif"/>
              </a:rPr>
              <a:t>exploring </a:t>
            </a:r>
            <a:r>
              <a:rPr dirty="0" sz="1100" spc="25">
                <a:latin typeface="Microsoft Sans Serif"/>
                <a:cs typeface="Microsoft Sans Serif"/>
              </a:rPr>
              <a:t>better </a:t>
            </a:r>
            <a:r>
              <a:rPr dirty="0" sz="1100" spc="5">
                <a:latin typeface="Microsoft Sans Serif"/>
                <a:cs typeface="Microsoft Sans Serif"/>
              </a:rPr>
              <a:t>facilities </a:t>
            </a:r>
            <a:r>
              <a:rPr dirty="0" sz="1100">
                <a:latin typeface="Microsoft Sans Serif"/>
                <a:cs typeface="Microsoft Sans Serif"/>
              </a:rPr>
              <a:t>around </a:t>
            </a:r>
            <a:r>
              <a:rPr dirty="0" sz="1100" spc="25">
                <a:latin typeface="Microsoft Sans Serif"/>
                <a:cs typeface="Microsoft Sans Serif"/>
              </a:rPr>
              <a:t>their 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neighborhood.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It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will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help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people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making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smart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efficient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decision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selecting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great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out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numbers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other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Scarborough,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Toranto.</a:t>
            </a:r>
            <a:endParaRPr sz="1100">
              <a:latin typeface="Microsoft Sans Serif"/>
              <a:cs typeface="Microsoft Sans Serif"/>
            </a:endParaRPr>
          </a:p>
          <a:p>
            <a:pPr marL="12700" marR="61594">
              <a:lnSpc>
                <a:spcPct val="100000"/>
              </a:lnSpc>
              <a:spcBef>
                <a:spcPts val="900"/>
              </a:spcBef>
            </a:pPr>
            <a:r>
              <a:rPr dirty="0" sz="1100">
                <a:latin typeface="Microsoft Sans Serif"/>
                <a:cs typeface="Microsoft Sans Serif"/>
              </a:rPr>
              <a:t>Lots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>
                <a:latin typeface="Microsoft Sans Serif"/>
                <a:cs typeface="Microsoft Sans Serif"/>
              </a:rPr>
              <a:t>people </a:t>
            </a:r>
            <a:r>
              <a:rPr dirty="0" sz="1100" spc="-15">
                <a:latin typeface="Microsoft Sans Serif"/>
                <a:cs typeface="Microsoft Sans Serif"/>
              </a:rPr>
              <a:t>are </a:t>
            </a:r>
            <a:r>
              <a:rPr dirty="0" sz="1100" spc="20">
                <a:latin typeface="Microsoft Sans Serif"/>
                <a:cs typeface="Microsoft Sans Serif"/>
              </a:rPr>
              <a:t>migrating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-10">
                <a:latin typeface="Microsoft Sans Serif"/>
                <a:cs typeface="Microsoft Sans Serif"/>
              </a:rPr>
              <a:t>various </a:t>
            </a:r>
            <a:r>
              <a:rPr dirty="0" sz="1100">
                <a:latin typeface="Microsoft Sans Serif"/>
                <a:cs typeface="Microsoft Sans Serif"/>
              </a:rPr>
              <a:t>states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40">
                <a:latin typeface="Microsoft Sans Serif"/>
                <a:cs typeface="Microsoft Sans Serif"/>
              </a:rPr>
              <a:t>Canada </a:t>
            </a:r>
            <a:r>
              <a:rPr dirty="0" sz="1100" spc="-15">
                <a:latin typeface="Microsoft Sans Serif"/>
                <a:cs typeface="Microsoft Sans Serif"/>
              </a:rPr>
              <a:t>and needed </a:t>
            </a:r>
            <a:r>
              <a:rPr dirty="0" sz="1100" spc="25">
                <a:latin typeface="Microsoft Sans Serif"/>
                <a:cs typeface="Microsoft Sans Serif"/>
              </a:rPr>
              <a:t>lots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research </a:t>
            </a:r>
            <a:r>
              <a:rPr dirty="0" sz="1100" spc="35">
                <a:latin typeface="Microsoft Sans Serif"/>
                <a:cs typeface="Microsoft Sans Serif"/>
              </a:rPr>
              <a:t>for </a:t>
            </a:r>
            <a:r>
              <a:rPr dirty="0" sz="1100" spc="10">
                <a:latin typeface="Microsoft Sans Serif"/>
                <a:cs typeface="Microsoft Sans Serif"/>
              </a:rPr>
              <a:t>good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housing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prices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reputated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schools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their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children.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This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project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those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people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who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are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looking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better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neighborhoods.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40">
                <a:latin typeface="Microsoft Sans Serif"/>
                <a:cs typeface="Microsoft Sans Serif"/>
              </a:rPr>
              <a:t> ease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accessing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Cafe,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School,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Super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market,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medical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shops,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grocery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shops,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mall,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theatre,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hospital,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like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minded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people,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12700" marR="46355">
              <a:lnSpc>
                <a:spcPct val="100000"/>
              </a:lnSpc>
              <a:spcBef>
                <a:spcPts val="9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This </a:t>
            </a:r>
            <a:r>
              <a:rPr dirty="0" sz="1100" spc="-5">
                <a:latin typeface="Microsoft Sans Serif"/>
                <a:cs typeface="Microsoft Sans Serif"/>
              </a:rPr>
              <a:t>Project </a:t>
            </a:r>
            <a:r>
              <a:rPr dirty="0" sz="1100" spc="5">
                <a:latin typeface="Microsoft Sans Serif"/>
                <a:cs typeface="Microsoft Sans Serif"/>
              </a:rPr>
              <a:t>aim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-5">
                <a:latin typeface="Microsoft Sans Serif"/>
                <a:cs typeface="Microsoft Sans Serif"/>
              </a:rPr>
              <a:t>create </a:t>
            </a:r>
            <a:r>
              <a:rPr dirty="0" sz="1100" spc="-25">
                <a:latin typeface="Microsoft Sans Serif"/>
                <a:cs typeface="Microsoft Sans Serif"/>
              </a:rPr>
              <a:t>an </a:t>
            </a:r>
            <a:r>
              <a:rPr dirty="0" sz="1100" spc="-20">
                <a:latin typeface="Microsoft Sans Serif"/>
                <a:cs typeface="Microsoft Sans Serif"/>
              </a:rPr>
              <a:t>analysis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>
                <a:latin typeface="Microsoft Sans Serif"/>
                <a:cs typeface="Microsoft Sans Serif"/>
              </a:rPr>
              <a:t>features </a:t>
            </a:r>
            <a:r>
              <a:rPr dirty="0" sz="1100" spc="35">
                <a:latin typeface="Microsoft Sans Serif"/>
                <a:cs typeface="Microsoft Sans Serif"/>
              </a:rPr>
              <a:t>for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>
                <a:latin typeface="Microsoft Sans Serif"/>
                <a:cs typeface="Microsoft Sans Serif"/>
              </a:rPr>
              <a:t>people </a:t>
            </a:r>
            <a:r>
              <a:rPr dirty="0" sz="1100" spc="20">
                <a:latin typeface="Microsoft Sans Serif"/>
                <a:cs typeface="Microsoft Sans Serif"/>
              </a:rPr>
              <a:t>migrating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-10">
                <a:latin typeface="Microsoft Sans Serif"/>
                <a:cs typeface="Microsoft Sans Serif"/>
              </a:rPr>
              <a:t>Scarborough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search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5">
                <a:latin typeface="Microsoft Sans Serif"/>
                <a:cs typeface="Microsoft Sans Serif"/>
              </a:rPr>
              <a:t>best neighborhood </a:t>
            </a:r>
            <a:r>
              <a:rPr dirty="0" sz="1100" spc="-50">
                <a:latin typeface="Microsoft Sans Serif"/>
                <a:cs typeface="Microsoft Sans Serif"/>
              </a:rPr>
              <a:t>as a </a:t>
            </a:r>
            <a:r>
              <a:rPr dirty="0" sz="1100">
                <a:latin typeface="Microsoft Sans Serif"/>
                <a:cs typeface="Microsoft Sans Serif"/>
              </a:rPr>
              <a:t>comparative </a:t>
            </a:r>
            <a:r>
              <a:rPr dirty="0" sz="1100" spc="-20">
                <a:latin typeface="Microsoft Sans Serif"/>
                <a:cs typeface="Microsoft Sans Serif"/>
              </a:rPr>
              <a:t>analysis </a:t>
            </a:r>
            <a:r>
              <a:rPr dirty="0" sz="1100" spc="10">
                <a:latin typeface="Microsoft Sans Serif"/>
                <a:cs typeface="Microsoft Sans Serif"/>
              </a:rPr>
              <a:t>between </a:t>
            </a:r>
            <a:r>
              <a:rPr dirty="0" sz="1100">
                <a:latin typeface="Microsoft Sans Serif"/>
                <a:cs typeface="Microsoft Sans Serif"/>
              </a:rPr>
              <a:t>neighborhoods.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>
                <a:latin typeface="Microsoft Sans Serif"/>
                <a:cs typeface="Microsoft Sans Serif"/>
              </a:rPr>
              <a:t>features 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include median housing price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25">
                <a:latin typeface="Microsoft Sans Serif"/>
                <a:cs typeface="Microsoft Sans Serif"/>
              </a:rPr>
              <a:t>better </a:t>
            </a:r>
            <a:r>
              <a:rPr dirty="0" sz="1100" spc="-5">
                <a:latin typeface="Microsoft Sans Serif"/>
                <a:cs typeface="Microsoft Sans Serif"/>
              </a:rPr>
              <a:t>school according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5">
                <a:latin typeface="Microsoft Sans Serif"/>
                <a:cs typeface="Microsoft Sans Serif"/>
              </a:rPr>
              <a:t>ratings, crime </a:t>
            </a:r>
            <a:r>
              <a:rPr dirty="0" sz="1100">
                <a:latin typeface="Microsoft Sans Serif"/>
                <a:cs typeface="Microsoft Sans Serif"/>
              </a:rPr>
              <a:t>rates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30">
                <a:latin typeface="Microsoft Sans Serif"/>
                <a:cs typeface="Microsoft Sans Serif"/>
              </a:rPr>
              <a:t>that 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particular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area,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road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connectivity,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weather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conditions,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good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management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emergency,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water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resources </a:t>
            </a:r>
            <a:r>
              <a:rPr dirty="0" sz="1100" spc="30">
                <a:latin typeface="Microsoft Sans Serif"/>
                <a:cs typeface="Microsoft Sans Serif"/>
              </a:rPr>
              <a:t>both </a:t>
            </a:r>
            <a:r>
              <a:rPr dirty="0" sz="1100" spc="-5">
                <a:latin typeface="Microsoft Sans Serif"/>
                <a:cs typeface="Microsoft Sans Serif"/>
              </a:rPr>
              <a:t>freash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5">
                <a:latin typeface="Microsoft Sans Serif"/>
                <a:cs typeface="Microsoft Sans Serif"/>
              </a:rPr>
              <a:t>waste </a:t>
            </a:r>
            <a:r>
              <a:rPr dirty="0" sz="1100" spc="20">
                <a:latin typeface="Microsoft Sans Serif"/>
                <a:cs typeface="Microsoft Sans Serif"/>
              </a:rPr>
              <a:t>water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>
                <a:latin typeface="Microsoft Sans Serif"/>
                <a:cs typeface="Microsoft Sans Serif"/>
              </a:rPr>
              <a:t>excrement </a:t>
            </a:r>
            <a:r>
              <a:rPr dirty="0" sz="1100" spc="-20">
                <a:latin typeface="Microsoft Sans Serif"/>
                <a:cs typeface="Microsoft Sans Serif"/>
              </a:rPr>
              <a:t>conveyed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-10">
                <a:latin typeface="Microsoft Sans Serif"/>
                <a:cs typeface="Microsoft Sans Serif"/>
              </a:rPr>
              <a:t>sewers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>
                <a:latin typeface="Microsoft Sans Serif"/>
                <a:cs typeface="Microsoft Sans Serif"/>
              </a:rPr>
              <a:t>recreational </a:t>
            </a:r>
            <a:r>
              <a:rPr dirty="0" sz="1100" spc="5">
                <a:latin typeface="Microsoft Sans Serif"/>
                <a:cs typeface="Microsoft Sans Serif"/>
              </a:rPr>
              <a:t> facilities.</a:t>
            </a:r>
            <a:endParaRPr sz="1100">
              <a:latin typeface="Microsoft Sans Serif"/>
              <a:cs typeface="Microsoft Sans Serif"/>
            </a:endParaRPr>
          </a:p>
          <a:p>
            <a:pPr marL="12700" marR="103505">
              <a:lnSpc>
                <a:spcPct val="100000"/>
              </a:lnSpc>
              <a:spcBef>
                <a:spcPts val="900"/>
              </a:spcBef>
            </a:pPr>
            <a:r>
              <a:rPr dirty="0" sz="1100" spc="35">
                <a:latin typeface="Microsoft Sans Serif"/>
                <a:cs typeface="Microsoft Sans Serif"/>
              </a:rPr>
              <a:t>It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will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help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people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get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awareness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area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before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moving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10">
                <a:latin typeface="Microsoft Sans Serif"/>
                <a:cs typeface="Microsoft Sans Serif"/>
              </a:rPr>
              <a:t>new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city,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state,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country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place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their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work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start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10">
                <a:latin typeface="Microsoft Sans Serif"/>
                <a:cs typeface="Microsoft Sans Serif"/>
              </a:rPr>
              <a:t>new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fresh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life.</a:t>
            </a:r>
            <a:endParaRPr sz="11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90"/>
              </a:spcBef>
              <a:buFont typeface="Microsoft Sans Serif"/>
              <a:buAutoNum type="arabicPeriod" startAt="2"/>
              <a:tabLst>
                <a:tab pos="241935" algn="l"/>
              </a:tabLst>
            </a:pPr>
            <a:r>
              <a:rPr dirty="0" sz="1800" spc="-60">
                <a:latin typeface="Microsoft Sans Serif"/>
                <a:cs typeface="Microsoft Sans Serif"/>
              </a:rPr>
              <a:t>D</a:t>
            </a:r>
            <a:r>
              <a:rPr dirty="0" sz="1800" spc="-50">
                <a:latin typeface="Microsoft Sans Serif"/>
                <a:cs typeface="Microsoft Sans Serif"/>
              </a:rPr>
              <a:t>a</a:t>
            </a:r>
            <a:r>
              <a:rPr dirty="0" sz="1800" spc="35">
                <a:latin typeface="Microsoft Sans Serif"/>
                <a:cs typeface="Microsoft Sans Serif"/>
              </a:rPr>
              <a:t>ta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S</a:t>
            </a:r>
            <a:r>
              <a:rPr dirty="0" sz="1800" spc="20">
                <a:latin typeface="Microsoft Sans Serif"/>
                <a:cs typeface="Microsoft Sans Serif"/>
              </a:rPr>
              <a:t>ect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-10">
                <a:latin typeface="Microsoft Sans Serif"/>
                <a:cs typeface="Microsoft Sans Serif"/>
              </a:rPr>
              <a:t>Data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Link: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4E80BC"/>
                </a:solidFill>
                <a:latin typeface="Microsoft Sans Serif"/>
                <a:cs typeface="Microsoft Sans Serif"/>
              </a:rPr>
              <a:t>https://en.wikipedia.org/wiki/List_of_postal_codes_of_Canada:_M</a:t>
            </a:r>
            <a:endParaRPr sz="1100">
              <a:latin typeface="Microsoft Sans Serif"/>
              <a:cs typeface="Microsoft Sans Serif"/>
            </a:endParaRPr>
          </a:p>
          <a:p>
            <a:pPr marL="12700" marR="48895">
              <a:lnSpc>
                <a:spcPct val="100000"/>
              </a:lnSpc>
              <a:spcBef>
                <a:spcPts val="900"/>
              </a:spcBef>
            </a:pPr>
            <a:r>
              <a:rPr dirty="0" sz="1100" spc="35">
                <a:latin typeface="Microsoft Sans Serif"/>
                <a:cs typeface="Microsoft Sans Serif"/>
              </a:rPr>
              <a:t>Will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use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Scarborough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dataset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which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scrapped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from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wikipedia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Week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3.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Dataset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consisting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latitude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longitude,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zip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codes.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50" spc="-65">
                <a:latin typeface="Microsoft Sans Serif"/>
                <a:cs typeface="Microsoft Sans Serif"/>
              </a:rPr>
              <a:t>F</a:t>
            </a:r>
            <a:r>
              <a:rPr dirty="0" sz="1250" spc="5">
                <a:latin typeface="Microsoft Sans Serif"/>
                <a:cs typeface="Microsoft Sans Serif"/>
              </a:rPr>
              <a:t>ou</a:t>
            </a:r>
            <a:r>
              <a:rPr dirty="0" sz="1250" spc="50">
                <a:latin typeface="Microsoft Sans Serif"/>
                <a:cs typeface="Microsoft Sans Serif"/>
              </a:rPr>
              <a:t>r</a:t>
            </a:r>
            <a:r>
              <a:rPr dirty="0" sz="1250" spc="-15">
                <a:latin typeface="Microsoft Sans Serif"/>
                <a:cs typeface="Microsoft Sans Serif"/>
              </a:rPr>
              <a:t>s</a:t>
            </a:r>
            <a:r>
              <a:rPr dirty="0" sz="1250" spc="-20">
                <a:latin typeface="Microsoft Sans Serif"/>
                <a:cs typeface="Microsoft Sans Serif"/>
              </a:rPr>
              <a:t>q</a:t>
            </a:r>
            <a:r>
              <a:rPr dirty="0" sz="1250">
                <a:latin typeface="Microsoft Sans Serif"/>
                <a:cs typeface="Microsoft Sans Serif"/>
              </a:rPr>
              <a:t>u</a:t>
            </a:r>
            <a:r>
              <a:rPr dirty="0" sz="1250" spc="-5">
                <a:latin typeface="Microsoft Sans Serif"/>
                <a:cs typeface="Microsoft Sans Serif"/>
              </a:rPr>
              <a:t>a</a:t>
            </a:r>
            <a:r>
              <a:rPr dirty="0" sz="1250" spc="-10">
                <a:latin typeface="Microsoft Sans Serif"/>
                <a:cs typeface="Microsoft Sans Serif"/>
              </a:rPr>
              <a:t>r</a:t>
            </a:r>
            <a:r>
              <a:rPr dirty="0" sz="1250" spc="-40">
                <a:latin typeface="Microsoft Sans Serif"/>
                <a:cs typeface="Microsoft Sans Serif"/>
              </a:rPr>
              <a:t>e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60">
                <a:latin typeface="Microsoft Sans Serif"/>
                <a:cs typeface="Microsoft Sans Serif"/>
              </a:rPr>
              <a:t>A</a:t>
            </a:r>
            <a:r>
              <a:rPr dirty="0" sz="1250" spc="-100">
                <a:latin typeface="Microsoft Sans Serif"/>
                <a:cs typeface="Microsoft Sans Serif"/>
              </a:rPr>
              <a:t>P</a:t>
            </a:r>
            <a:r>
              <a:rPr dirty="0" sz="1250" spc="-15">
                <a:latin typeface="Microsoft Sans Serif"/>
                <a:cs typeface="Microsoft Sans Serif"/>
              </a:rPr>
              <a:t>I</a:t>
            </a:r>
            <a:r>
              <a:rPr dirty="0" sz="1250" spc="-60">
                <a:latin typeface="Microsoft Sans Serif"/>
                <a:cs typeface="Microsoft Sans Serif"/>
              </a:rPr>
              <a:t> </a:t>
            </a:r>
            <a:r>
              <a:rPr dirty="0" sz="1250" spc="10">
                <a:latin typeface="Microsoft Sans Serif"/>
                <a:cs typeface="Microsoft Sans Serif"/>
              </a:rPr>
              <a:t>Da</a:t>
            </a:r>
            <a:r>
              <a:rPr dirty="0" sz="1250">
                <a:latin typeface="Microsoft Sans Serif"/>
                <a:cs typeface="Microsoft Sans Serif"/>
              </a:rPr>
              <a:t>t</a:t>
            </a:r>
            <a:r>
              <a:rPr dirty="0" sz="1250" spc="-45">
                <a:latin typeface="Microsoft Sans Serif"/>
                <a:cs typeface="Microsoft Sans Serif"/>
              </a:rPr>
              <a:t>a:</a:t>
            </a:r>
            <a:endParaRPr sz="1250">
              <a:latin typeface="Microsoft Sans Serif"/>
              <a:cs typeface="Microsoft Sans Serif"/>
            </a:endParaRPr>
          </a:p>
          <a:p>
            <a:pPr marL="12700" marR="26034">
              <a:lnSpc>
                <a:spcPct val="100000"/>
              </a:lnSpc>
              <a:spcBef>
                <a:spcPts val="900"/>
              </a:spcBef>
            </a:pPr>
            <a:r>
              <a:rPr dirty="0" sz="1100">
                <a:latin typeface="Microsoft Sans Serif"/>
                <a:cs typeface="Microsoft Sans Serif"/>
              </a:rPr>
              <a:t>We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will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need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about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different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venues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different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that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specific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borough.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order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-5">
                <a:latin typeface="Microsoft Sans Serif"/>
                <a:cs typeface="Microsoft Sans Serif"/>
              </a:rPr>
              <a:t>gain </a:t>
            </a:r>
            <a:r>
              <a:rPr dirty="0" sz="1100" spc="30">
                <a:latin typeface="Microsoft Sans Serif"/>
                <a:cs typeface="Microsoft Sans Serif"/>
              </a:rPr>
              <a:t>that </a:t>
            </a:r>
            <a:r>
              <a:rPr dirty="0" sz="1100" spc="25">
                <a:latin typeface="Microsoft Sans Serif"/>
                <a:cs typeface="Microsoft Sans Serif"/>
              </a:rPr>
              <a:t>information </a:t>
            </a:r>
            <a:r>
              <a:rPr dirty="0" sz="1100" spc="15">
                <a:latin typeface="Microsoft Sans Serif"/>
                <a:cs typeface="Microsoft Sans Serif"/>
              </a:rPr>
              <a:t>we </a:t>
            </a:r>
            <a:r>
              <a:rPr dirty="0" sz="1100" spc="40">
                <a:latin typeface="Microsoft Sans Serif"/>
                <a:cs typeface="Microsoft Sans Serif"/>
              </a:rPr>
              <a:t>will </a:t>
            </a:r>
            <a:r>
              <a:rPr dirty="0" sz="1100" spc="-25">
                <a:latin typeface="Microsoft Sans Serif"/>
                <a:cs typeface="Microsoft Sans Serif"/>
              </a:rPr>
              <a:t>use </a:t>
            </a:r>
            <a:r>
              <a:rPr dirty="0" sz="1100" spc="5">
                <a:latin typeface="Microsoft Sans Serif"/>
                <a:cs typeface="Microsoft Sans Serif"/>
              </a:rPr>
              <a:t>"Foursquare" locational </a:t>
            </a:r>
            <a:r>
              <a:rPr dirty="0" sz="1100" spc="20">
                <a:latin typeface="Microsoft Sans Serif"/>
                <a:cs typeface="Microsoft Sans Serif"/>
              </a:rPr>
              <a:t>information. </a:t>
            </a:r>
            <a:r>
              <a:rPr dirty="0" sz="1100" spc="-10">
                <a:latin typeface="Microsoft Sans Serif"/>
                <a:cs typeface="Microsoft Sans Serif"/>
              </a:rPr>
              <a:t>Foursquare </a:t>
            </a:r>
            <a:r>
              <a:rPr dirty="0" sz="1100" spc="-15">
                <a:latin typeface="Microsoft Sans Serif"/>
                <a:cs typeface="Microsoft Sans Serif"/>
              </a:rPr>
              <a:t>is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location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provider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information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about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all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manner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venues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events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within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area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interest. </a:t>
            </a:r>
            <a:r>
              <a:rPr dirty="0" sz="1100" spc="-40">
                <a:latin typeface="Microsoft Sans Serif"/>
                <a:cs typeface="Microsoft Sans Serif"/>
              </a:rPr>
              <a:t>Such </a:t>
            </a:r>
            <a:r>
              <a:rPr dirty="0" sz="1100" spc="20">
                <a:latin typeface="Microsoft Sans Serif"/>
                <a:cs typeface="Microsoft Sans Serif"/>
              </a:rPr>
              <a:t>information </a:t>
            </a:r>
            <a:r>
              <a:rPr dirty="0" sz="1100" spc="-5">
                <a:latin typeface="Microsoft Sans Serif"/>
                <a:cs typeface="Microsoft Sans Serif"/>
              </a:rPr>
              <a:t>includes </a:t>
            </a:r>
            <a:r>
              <a:rPr dirty="0" sz="1100" spc="-20">
                <a:latin typeface="Microsoft Sans Serif"/>
                <a:cs typeface="Microsoft Sans Serif"/>
              </a:rPr>
              <a:t>venue names, </a:t>
            </a:r>
            <a:r>
              <a:rPr dirty="0" sz="1100">
                <a:latin typeface="Microsoft Sans Serif"/>
                <a:cs typeface="Microsoft Sans Serif"/>
              </a:rPr>
              <a:t>locations, </a:t>
            </a:r>
            <a:r>
              <a:rPr dirty="0" sz="1100" spc="-5">
                <a:latin typeface="Microsoft Sans Serif"/>
                <a:cs typeface="Microsoft Sans Serif"/>
              </a:rPr>
              <a:t>menus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-25">
                <a:latin typeface="Microsoft Sans Serif"/>
                <a:cs typeface="Microsoft Sans Serif"/>
              </a:rPr>
              <a:t>even </a:t>
            </a:r>
            <a:r>
              <a:rPr dirty="0" sz="1100" spc="5">
                <a:latin typeface="Microsoft Sans Serif"/>
                <a:cs typeface="Microsoft Sans Serif"/>
              </a:rPr>
              <a:t>photos. </a:t>
            </a:r>
            <a:r>
              <a:rPr dirty="0" sz="1100" spc="-45">
                <a:latin typeface="Microsoft Sans Serif"/>
                <a:cs typeface="Microsoft Sans Serif"/>
              </a:rPr>
              <a:t>As </a:t>
            </a:r>
            <a:r>
              <a:rPr dirty="0" sz="1100" spc="-25">
                <a:latin typeface="Microsoft Sans Serif"/>
                <a:cs typeface="Microsoft Sans Serif"/>
              </a:rPr>
              <a:t>such,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5">
                <a:latin typeface="Microsoft Sans Serif"/>
                <a:cs typeface="Microsoft Sans Serif"/>
              </a:rPr>
              <a:t>foursquare </a:t>
            </a:r>
            <a:r>
              <a:rPr dirty="0" sz="1100" spc="10">
                <a:latin typeface="Microsoft Sans Serif"/>
                <a:cs typeface="Microsoft Sans Serif"/>
              </a:rPr>
              <a:t>location </a:t>
            </a:r>
            <a:r>
              <a:rPr dirty="0" sz="1100" spc="35">
                <a:latin typeface="Microsoft Sans Serif"/>
                <a:cs typeface="Microsoft Sans Serif"/>
              </a:rPr>
              <a:t>platform </a:t>
            </a:r>
            <a:r>
              <a:rPr dirty="0" sz="1100" spc="40">
                <a:latin typeface="Microsoft Sans Serif"/>
                <a:cs typeface="Microsoft Sans Serif"/>
              </a:rPr>
              <a:t>will </a:t>
            </a:r>
            <a:r>
              <a:rPr dirty="0" sz="1100" spc="-10">
                <a:latin typeface="Microsoft Sans Serif"/>
                <a:cs typeface="Microsoft Sans Serif"/>
              </a:rPr>
              <a:t>be </a:t>
            </a:r>
            <a:r>
              <a:rPr dirty="0" sz="1100" spc="-20">
                <a:latin typeface="Microsoft Sans Serif"/>
                <a:cs typeface="Microsoft Sans Serif"/>
              </a:rPr>
              <a:t>used </a:t>
            </a:r>
            <a:r>
              <a:rPr dirty="0" sz="1100" spc="-50">
                <a:latin typeface="Microsoft Sans Serif"/>
                <a:cs typeface="Microsoft Sans Serif"/>
              </a:rPr>
              <a:t>as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-5">
                <a:latin typeface="Microsoft Sans Serif"/>
                <a:cs typeface="Microsoft Sans Serif"/>
              </a:rPr>
              <a:t>sole </a:t>
            </a:r>
            <a:r>
              <a:rPr dirty="0" sz="1100">
                <a:latin typeface="Microsoft Sans Serif"/>
                <a:cs typeface="Microsoft Sans Serif"/>
              </a:rPr>
              <a:t>data </a:t>
            </a:r>
            <a:r>
              <a:rPr dirty="0" sz="1100" spc="-15">
                <a:latin typeface="Microsoft Sans Serif"/>
                <a:cs typeface="Microsoft Sans Serif"/>
              </a:rPr>
              <a:t>source </a:t>
            </a:r>
            <a:r>
              <a:rPr dirty="0" sz="1100" spc="-20">
                <a:latin typeface="Microsoft Sans Serif"/>
                <a:cs typeface="Microsoft Sans Serif"/>
              </a:rPr>
              <a:t>since </a:t>
            </a:r>
            <a:r>
              <a:rPr dirty="0" sz="1100" spc="15">
                <a:latin typeface="Microsoft Sans Serif"/>
                <a:cs typeface="Microsoft Sans Serif"/>
              </a:rPr>
              <a:t>all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5">
                <a:latin typeface="Microsoft Sans Serif"/>
                <a:cs typeface="Microsoft Sans Serif"/>
              </a:rPr>
              <a:t>stated 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required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information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can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obtained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through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API.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100" spc="20">
                <a:latin typeface="Microsoft Sans Serif"/>
                <a:cs typeface="Microsoft Sans Serif"/>
              </a:rPr>
              <a:t>After finding the </a:t>
            </a:r>
            <a:r>
              <a:rPr dirty="0" sz="1100" spc="25">
                <a:latin typeface="Microsoft Sans Serif"/>
                <a:cs typeface="Microsoft Sans Serif"/>
              </a:rPr>
              <a:t>list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>
                <a:latin typeface="Microsoft Sans Serif"/>
                <a:cs typeface="Microsoft Sans Serif"/>
              </a:rPr>
              <a:t>neighborhoods, </a:t>
            </a:r>
            <a:r>
              <a:rPr dirty="0" sz="1100" spc="15">
                <a:latin typeface="Microsoft Sans Serif"/>
                <a:cs typeface="Microsoft Sans Serif"/>
              </a:rPr>
              <a:t>we then </a:t>
            </a:r>
            <a:r>
              <a:rPr dirty="0" sz="1100" spc="-5">
                <a:latin typeface="Microsoft Sans Serif"/>
                <a:cs typeface="Microsoft Sans Serif"/>
              </a:rPr>
              <a:t>connect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-10">
                <a:latin typeface="Microsoft Sans Serif"/>
                <a:cs typeface="Microsoft Sans Serif"/>
              </a:rPr>
              <a:t>Foursquare </a:t>
            </a:r>
            <a:r>
              <a:rPr dirty="0" sz="1100" spc="-50">
                <a:latin typeface="Microsoft Sans Serif"/>
                <a:cs typeface="Microsoft Sans Serif"/>
              </a:rPr>
              <a:t>API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10">
                <a:latin typeface="Microsoft Sans Serif"/>
                <a:cs typeface="Microsoft Sans Serif"/>
              </a:rPr>
              <a:t>gather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information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about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venues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inside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each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every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each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have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chosen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radius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100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meter.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1363344"/>
            <a:ext cx="6076950" cy="1433830"/>
            <a:chOff x="847725" y="1363344"/>
            <a:chExt cx="6076950" cy="1433830"/>
          </a:xfrm>
        </p:grpSpPr>
        <p:sp>
          <p:nvSpPr>
            <p:cNvPr id="3" name="object 3"/>
            <p:cNvSpPr/>
            <p:nvPr/>
          </p:nvSpPr>
          <p:spPr>
            <a:xfrm>
              <a:off x="847725" y="1363344"/>
              <a:ext cx="6076950" cy="1433830"/>
            </a:xfrm>
            <a:custGeom>
              <a:avLst/>
              <a:gdLst/>
              <a:ahLst/>
              <a:cxnLst/>
              <a:rect l="l" t="t" r="r" b="b"/>
              <a:pathLst>
                <a:path w="6076950" h="1433830">
                  <a:moveTo>
                    <a:pt x="6076950" y="0"/>
                  </a:moveTo>
                  <a:lnTo>
                    <a:pt x="0" y="0"/>
                  </a:lnTo>
                  <a:lnTo>
                    <a:pt x="0" y="1433829"/>
                  </a:lnTo>
                  <a:lnTo>
                    <a:pt x="6076950" y="143382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431289"/>
              <a:ext cx="4962525" cy="1299845"/>
            </a:xfrm>
            <a:custGeom>
              <a:avLst/>
              <a:gdLst/>
              <a:ahLst/>
              <a:cxnLst/>
              <a:rect l="l" t="t" r="r" b="b"/>
              <a:pathLst>
                <a:path w="4962525" h="1299845">
                  <a:moveTo>
                    <a:pt x="67119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671195" y="649605"/>
                  </a:lnTo>
                  <a:lnTo>
                    <a:pt x="671195" y="487680"/>
                  </a:lnTo>
                  <a:close/>
                </a:path>
                <a:path w="4962525" h="1299845">
                  <a:moveTo>
                    <a:pt x="12604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260475" y="161925"/>
                  </a:lnTo>
                  <a:lnTo>
                    <a:pt x="1260475" y="0"/>
                  </a:lnTo>
                  <a:close/>
                </a:path>
                <a:path w="4962525" h="1299845">
                  <a:moveTo>
                    <a:pt x="142811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1428115" y="1299845"/>
                  </a:lnTo>
                  <a:lnTo>
                    <a:pt x="1428115" y="1137920"/>
                  </a:lnTo>
                  <a:close/>
                </a:path>
                <a:path w="4962525" h="1299845">
                  <a:moveTo>
                    <a:pt x="142811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1428115" y="974725"/>
                  </a:lnTo>
                  <a:lnTo>
                    <a:pt x="1428115" y="812800"/>
                  </a:lnTo>
                  <a:close/>
                </a:path>
                <a:path w="4962525" h="1299845">
                  <a:moveTo>
                    <a:pt x="151193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1511935" y="1137285"/>
                  </a:lnTo>
                  <a:lnTo>
                    <a:pt x="1511935" y="975360"/>
                  </a:lnTo>
                  <a:close/>
                </a:path>
                <a:path w="4962525" h="1299845">
                  <a:moveTo>
                    <a:pt x="20173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017395" y="324485"/>
                  </a:lnTo>
                  <a:lnTo>
                    <a:pt x="2017395" y="162560"/>
                  </a:lnTo>
                  <a:close/>
                </a:path>
                <a:path w="4962525" h="1299845">
                  <a:moveTo>
                    <a:pt x="21012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101215" y="487045"/>
                  </a:lnTo>
                  <a:lnTo>
                    <a:pt x="2101215" y="325120"/>
                  </a:lnTo>
                  <a:close/>
                </a:path>
                <a:path w="4962525" h="1299845">
                  <a:moveTo>
                    <a:pt x="496252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4962525" y="812165"/>
                  </a:lnTo>
                  <a:lnTo>
                    <a:pt x="4962525" y="65024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899159"/>
            <a:ext cx="59023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retrieved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from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Foursquare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contained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information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venues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within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specified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distance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longitude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latitude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postcodes.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information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obtained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venue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264" y="1365885"/>
            <a:ext cx="6073140" cy="14300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317500" indent="-253365">
              <a:lnSpc>
                <a:spcPts val="1300"/>
              </a:lnSpc>
              <a:spcBef>
                <a:spcPts val="434"/>
              </a:spcBef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Neighborhood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Neighborhood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Latitude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Neighborhood Longitude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Venue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Name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venue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e.g.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name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store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restaurant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Venue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Latitude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28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Venue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Longitude</a:t>
            </a:r>
            <a:endParaRPr sz="1100">
              <a:latin typeface="Courier New"/>
              <a:cs typeface="Courier New"/>
            </a:endParaRPr>
          </a:p>
          <a:p>
            <a:pPr marL="317500" indent="-253365">
              <a:lnSpc>
                <a:spcPts val="1300"/>
              </a:lnSpc>
              <a:buAutoNum type="arabicPeriod"/>
              <a:tabLst>
                <a:tab pos="318135" algn="l"/>
              </a:tabLst>
            </a:pPr>
            <a:r>
              <a:rPr dirty="0" sz="1100" spc="-5">
                <a:latin typeface="Courier New"/>
                <a:cs typeface="Courier New"/>
              </a:rPr>
              <a:t>Venue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909569"/>
            <a:ext cx="13169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latin typeface="Lucida Sans Unicode"/>
                <a:cs typeface="Lucida Sans Unicode"/>
              </a:rPr>
              <a:t>M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5">
                <a:latin typeface="Lucida Sans Unicode"/>
                <a:cs typeface="Lucida Sans Unicode"/>
              </a:rPr>
              <a:t>p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of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</a:t>
            </a:r>
            <a:r>
              <a:rPr dirty="0" sz="1100" spc="-10">
                <a:latin typeface="Lucida Sans Unicode"/>
                <a:cs typeface="Lucida Sans Unicode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60">
                <a:latin typeface="Lucida Sans Unicode"/>
                <a:cs typeface="Lucida Sans Unicode"/>
              </a:rPr>
              <a:t>b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r</a:t>
            </a:r>
            <a:r>
              <a:rPr dirty="0" sz="1100" spc="-45">
                <a:latin typeface="Lucida Sans Unicode"/>
                <a:cs typeface="Lucida Sans Unicode"/>
              </a:rPr>
              <a:t>ou</a:t>
            </a:r>
            <a:r>
              <a:rPr dirty="0" sz="1100" spc="-50">
                <a:latin typeface="Lucida Sans Unicode"/>
                <a:cs typeface="Lucida Sans Unicode"/>
              </a:rPr>
              <a:t>g</a:t>
            </a:r>
            <a:r>
              <a:rPr dirty="0" sz="1100" spc="-45">
                <a:latin typeface="Lucida Sans Unicode"/>
                <a:cs typeface="Lucida Sans Unicode"/>
              </a:rPr>
              <a:t>h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757" y="3206762"/>
            <a:ext cx="5942330" cy="33413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969" y="6659880"/>
            <a:ext cx="5895975" cy="1685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Microsoft Sans Serif"/>
                <a:cs typeface="Microsoft Sans Serif"/>
              </a:rPr>
              <a:t>3.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25">
                <a:latin typeface="Microsoft Sans Serif"/>
                <a:cs typeface="Microsoft Sans Serif"/>
              </a:rPr>
              <a:t>Methodology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50" spc="-110">
                <a:latin typeface="Microsoft Sans Serif"/>
                <a:cs typeface="Microsoft Sans Serif"/>
              </a:rPr>
              <a:t>C</a:t>
            </a:r>
            <a:r>
              <a:rPr dirty="0" sz="1250" spc="60">
                <a:latin typeface="Microsoft Sans Serif"/>
                <a:cs typeface="Microsoft Sans Serif"/>
              </a:rPr>
              <a:t>l</a:t>
            </a:r>
            <a:r>
              <a:rPr dirty="0" sz="1250">
                <a:latin typeface="Microsoft Sans Serif"/>
                <a:cs typeface="Microsoft Sans Serif"/>
              </a:rPr>
              <a:t>u</a:t>
            </a:r>
            <a:r>
              <a:rPr dirty="0" sz="1250" spc="35">
                <a:latin typeface="Microsoft Sans Serif"/>
                <a:cs typeface="Microsoft Sans Serif"/>
              </a:rPr>
              <a:t>s</a:t>
            </a:r>
            <a:r>
              <a:rPr dirty="0" sz="1250" spc="15">
                <a:latin typeface="Microsoft Sans Serif"/>
                <a:cs typeface="Microsoft Sans Serif"/>
              </a:rPr>
              <a:t>t</a:t>
            </a:r>
            <a:r>
              <a:rPr dirty="0" sz="1250" spc="10">
                <a:latin typeface="Microsoft Sans Serif"/>
                <a:cs typeface="Microsoft Sans Serif"/>
              </a:rPr>
              <a:t>e</a:t>
            </a:r>
            <a:r>
              <a:rPr dirty="0" sz="1250">
                <a:latin typeface="Microsoft Sans Serif"/>
                <a:cs typeface="Microsoft Sans Serif"/>
              </a:rPr>
              <a:t>r</a:t>
            </a:r>
            <a:r>
              <a:rPr dirty="0" sz="1250" spc="20">
                <a:latin typeface="Microsoft Sans Serif"/>
                <a:cs typeface="Microsoft Sans Serif"/>
              </a:rPr>
              <a:t>i</a:t>
            </a:r>
            <a:r>
              <a:rPr dirty="0" sz="1250" spc="15">
                <a:latin typeface="Microsoft Sans Serif"/>
                <a:cs typeface="Microsoft Sans Serif"/>
              </a:rPr>
              <a:t>ng</a:t>
            </a:r>
            <a:r>
              <a:rPr dirty="0" sz="1250" spc="-60">
                <a:latin typeface="Microsoft Sans Serif"/>
                <a:cs typeface="Microsoft Sans Serif"/>
              </a:rPr>
              <a:t> </a:t>
            </a:r>
            <a:r>
              <a:rPr dirty="0" sz="1250" spc="-60">
                <a:latin typeface="Microsoft Sans Serif"/>
                <a:cs typeface="Microsoft Sans Serif"/>
              </a:rPr>
              <a:t>A</a:t>
            </a:r>
            <a:r>
              <a:rPr dirty="0" sz="1250" spc="10">
                <a:latin typeface="Microsoft Sans Serif"/>
                <a:cs typeface="Microsoft Sans Serif"/>
              </a:rPr>
              <a:t>pp</a:t>
            </a:r>
            <a:r>
              <a:rPr dirty="0" sz="1250" spc="50">
                <a:latin typeface="Microsoft Sans Serif"/>
                <a:cs typeface="Microsoft Sans Serif"/>
              </a:rPr>
              <a:t>r</a:t>
            </a:r>
            <a:r>
              <a:rPr dirty="0" sz="1250" spc="-30">
                <a:latin typeface="Microsoft Sans Serif"/>
                <a:cs typeface="Microsoft Sans Serif"/>
              </a:rPr>
              <a:t>oa</a:t>
            </a:r>
            <a:r>
              <a:rPr dirty="0" sz="1250" spc="-35">
                <a:latin typeface="Microsoft Sans Serif"/>
                <a:cs typeface="Microsoft Sans Serif"/>
              </a:rPr>
              <a:t>c</a:t>
            </a:r>
            <a:r>
              <a:rPr dirty="0" sz="1250" spc="-10">
                <a:latin typeface="Microsoft Sans Serif"/>
                <a:cs typeface="Microsoft Sans Serif"/>
              </a:rPr>
              <a:t>h:</a:t>
            </a:r>
            <a:endParaRPr sz="12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100" spc="-25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compare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similarities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two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cities,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decided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explore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neighborhoods,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segment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them, 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15">
                <a:latin typeface="Microsoft Sans Serif"/>
                <a:cs typeface="Microsoft Sans Serif"/>
              </a:rPr>
              <a:t>group </a:t>
            </a:r>
            <a:r>
              <a:rPr dirty="0" sz="1100" spc="30">
                <a:latin typeface="Microsoft Sans Serif"/>
                <a:cs typeface="Microsoft Sans Serif"/>
              </a:rPr>
              <a:t>them into </a:t>
            </a:r>
            <a:r>
              <a:rPr dirty="0" sz="1100">
                <a:latin typeface="Microsoft Sans Serif"/>
                <a:cs typeface="Microsoft Sans Serif"/>
              </a:rPr>
              <a:t>clusters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25">
                <a:latin typeface="Microsoft Sans Serif"/>
                <a:cs typeface="Microsoft Sans Serif"/>
              </a:rPr>
              <a:t>find </a:t>
            </a:r>
            <a:r>
              <a:rPr dirty="0" sz="1100" spc="10">
                <a:latin typeface="Microsoft Sans Serif"/>
                <a:cs typeface="Microsoft Sans Serif"/>
              </a:rPr>
              <a:t>similar </a:t>
            </a:r>
            <a:r>
              <a:rPr dirty="0" sz="1100" spc="5">
                <a:latin typeface="Microsoft Sans Serif"/>
                <a:cs typeface="Microsoft Sans Serif"/>
              </a:rPr>
              <a:t>neighborhoods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10">
                <a:latin typeface="Microsoft Sans Serif"/>
                <a:cs typeface="Microsoft Sans Serif"/>
              </a:rPr>
              <a:t>big city </a:t>
            </a:r>
            <a:r>
              <a:rPr dirty="0" sz="1100" spc="5">
                <a:latin typeface="Microsoft Sans Serif"/>
                <a:cs typeface="Microsoft Sans Serif"/>
              </a:rPr>
              <a:t>like </a:t>
            </a:r>
            <a:r>
              <a:rPr dirty="0" sz="1100" spc="20">
                <a:latin typeface="Microsoft Sans Serif"/>
                <a:cs typeface="Microsoft Sans Serif"/>
              </a:rPr>
              <a:t>New </a:t>
            </a:r>
            <a:r>
              <a:rPr dirty="0" sz="1100" spc="-15">
                <a:latin typeface="Microsoft Sans Serif"/>
                <a:cs typeface="Microsoft Sans Serif"/>
              </a:rPr>
              <a:t>York and 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Toronto.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able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that,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need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cluster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which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-50">
                <a:latin typeface="Microsoft Sans Serif"/>
                <a:cs typeface="Microsoft Sans Serif"/>
              </a:rPr>
              <a:t> a </a:t>
            </a:r>
            <a:r>
              <a:rPr dirty="0" sz="1100" spc="40">
                <a:latin typeface="Microsoft Sans Serif"/>
                <a:cs typeface="Microsoft Sans Serif"/>
              </a:rPr>
              <a:t>form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unsupervised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machine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learning: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k-means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clustering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algorithm.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100" spc="-10">
                <a:latin typeface="Lucida Sans Unicode"/>
                <a:cs typeface="Lucida Sans Unicode"/>
              </a:rPr>
              <a:t>U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20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45">
                <a:latin typeface="Lucida Sans Unicode"/>
                <a:cs typeface="Lucida Sans Unicode"/>
              </a:rPr>
              <a:t>g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K</a:t>
            </a:r>
            <a:r>
              <a:rPr dirty="0" sz="1100" spc="-190">
                <a:latin typeface="Lucida Sans Unicode"/>
                <a:cs typeface="Lucida Sans Unicode"/>
              </a:rPr>
              <a:t>-</a:t>
            </a:r>
            <a:r>
              <a:rPr dirty="0" sz="1100" spc="20">
                <a:latin typeface="Lucida Sans Unicode"/>
                <a:cs typeface="Lucida Sans Unicode"/>
              </a:rPr>
              <a:t>M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C</a:t>
            </a:r>
            <a:r>
              <a:rPr dirty="0" sz="1100" spc="15">
                <a:latin typeface="Lucida Sans Unicode"/>
                <a:cs typeface="Lucida Sans Unicode"/>
              </a:rPr>
              <a:t>l</a:t>
            </a:r>
            <a:r>
              <a:rPr dirty="0" sz="1100" spc="-55">
                <a:latin typeface="Lucida Sans Unicode"/>
                <a:cs typeface="Lucida Sans Unicode"/>
              </a:rPr>
              <a:t>u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>
                <a:latin typeface="Lucida Sans Unicode"/>
                <a:cs typeface="Lucida Sans Unicode"/>
              </a:rPr>
              <a:t>t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20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45">
                <a:latin typeface="Lucida Sans Unicode"/>
                <a:cs typeface="Lucida Sans Unicode"/>
              </a:rPr>
              <a:t>g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A</a:t>
            </a:r>
            <a:r>
              <a:rPr dirty="0" sz="1100" spc="-60">
                <a:latin typeface="Lucida Sans Unicode"/>
                <a:cs typeface="Lucida Sans Unicode"/>
              </a:rPr>
              <a:t>pp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35">
                <a:latin typeface="Lucida Sans Unicode"/>
                <a:cs typeface="Lucida Sans Unicode"/>
              </a:rPr>
              <a:t>o</a:t>
            </a:r>
            <a:r>
              <a:rPr dirty="0" sz="1100" spc="-35">
                <a:latin typeface="Lucida Sans Unicode"/>
                <a:cs typeface="Lucida Sans Unicode"/>
              </a:rPr>
              <a:t>a</a:t>
            </a:r>
            <a:r>
              <a:rPr dirty="0" sz="1100" spc="-50">
                <a:latin typeface="Lucida Sans Unicode"/>
                <a:cs typeface="Lucida Sans Unicode"/>
              </a:rPr>
              <a:t>c</a:t>
            </a:r>
            <a:r>
              <a:rPr dirty="0" sz="1100" spc="-45">
                <a:latin typeface="Lucida Sans Unicode"/>
                <a:cs typeface="Lucida Sans Unicode"/>
              </a:rPr>
              <a:t>h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757" y="914412"/>
            <a:ext cx="5942330" cy="33788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392929"/>
            <a:ext cx="2715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latin typeface="Lucida Sans Unicode"/>
                <a:cs typeface="Lucida Sans Unicode"/>
              </a:rPr>
              <a:t>M</a:t>
            </a:r>
            <a:r>
              <a:rPr dirty="0" sz="1100" spc="-50">
                <a:latin typeface="Lucida Sans Unicode"/>
                <a:cs typeface="Lucida Sans Unicode"/>
              </a:rPr>
              <a:t>o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5">
                <a:latin typeface="Lucida Sans Unicode"/>
                <a:cs typeface="Lucida Sans Unicode"/>
              </a:rPr>
              <a:t>t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o</a:t>
            </a:r>
            <a:r>
              <a:rPr dirty="0" sz="1100" spc="-55">
                <a:latin typeface="Lucida Sans Unicode"/>
                <a:cs typeface="Lucida Sans Unicode"/>
              </a:rPr>
              <a:t>m</a:t>
            </a:r>
            <a:r>
              <a:rPr dirty="0" sz="1100" spc="-40">
                <a:latin typeface="Lucida Sans Unicode"/>
                <a:cs typeface="Lucida Sans Unicode"/>
              </a:rPr>
              <a:t>m</a:t>
            </a:r>
            <a:r>
              <a:rPr dirty="0" sz="1100" spc="-40">
                <a:latin typeface="Lucida Sans Unicode"/>
                <a:cs typeface="Lucida Sans Unicode"/>
              </a:rPr>
              <a:t>on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v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55">
                <a:latin typeface="Lucida Sans Unicode"/>
                <a:cs typeface="Lucida Sans Unicode"/>
              </a:rPr>
              <a:t>u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N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20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g</a:t>
            </a:r>
            <a:r>
              <a:rPr dirty="0" sz="1100" spc="-50">
                <a:latin typeface="Lucida Sans Unicode"/>
                <a:cs typeface="Lucida Sans Unicode"/>
              </a:rPr>
              <a:t>h</a:t>
            </a:r>
            <a:r>
              <a:rPr dirty="0" sz="1100" spc="-55">
                <a:latin typeface="Lucida Sans Unicode"/>
                <a:cs typeface="Lucida Sans Unicode"/>
              </a:rPr>
              <a:t>b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r</a:t>
            </a:r>
            <a:r>
              <a:rPr dirty="0" sz="1100" spc="-45">
                <a:latin typeface="Lucida Sans Unicode"/>
                <a:cs typeface="Lucida Sans Unicode"/>
              </a:rPr>
              <a:t>hood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757" y="4690122"/>
            <a:ext cx="5942330" cy="33559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969" y="8158480"/>
            <a:ext cx="594931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Microsoft Sans Serif"/>
                <a:cs typeface="Microsoft Sans Serif"/>
              </a:rPr>
              <a:t>W</a:t>
            </a:r>
            <a:r>
              <a:rPr dirty="0" sz="1250" spc="40">
                <a:latin typeface="Microsoft Sans Serif"/>
                <a:cs typeface="Microsoft Sans Serif"/>
              </a:rPr>
              <a:t>o</a:t>
            </a:r>
            <a:r>
              <a:rPr dirty="0" sz="1250" spc="20">
                <a:latin typeface="Microsoft Sans Serif"/>
                <a:cs typeface="Microsoft Sans Serif"/>
              </a:rPr>
              <a:t>r</a:t>
            </a:r>
            <a:r>
              <a:rPr dirty="0" sz="1250" spc="-5">
                <a:latin typeface="Microsoft Sans Serif"/>
                <a:cs typeface="Microsoft Sans Serif"/>
              </a:rPr>
              <a:t>k</a:t>
            </a:r>
            <a:r>
              <a:rPr dirty="0" sz="1250" spc="-60">
                <a:latin typeface="Microsoft Sans Serif"/>
                <a:cs typeface="Microsoft Sans Serif"/>
              </a:rPr>
              <a:t> </a:t>
            </a:r>
            <a:r>
              <a:rPr dirty="0" sz="1250" spc="-65">
                <a:latin typeface="Microsoft Sans Serif"/>
                <a:cs typeface="Microsoft Sans Serif"/>
              </a:rPr>
              <a:t>F</a:t>
            </a:r>
            <a:r>
              <a:rPr dirty="0" sz="1250" spc="60">
                <a:latin typeface="Microsoft Sans Serif"/>
                <a:cs typeface="Microsoft Sans Serif"/>
              </a:rPr>
              <a:t>l</a:t>
            </a:r>
            <a:r>
              <a:rPr dirty="0" sz="1250" spc="20">
                <a:latin typeface="Microsoft Sans Serif"/>
                <a:cs typeface="Microsoft Sans Serif"/>
              </a:rPr>
              <a:t>ow:</a:t>
            </a:r>
            <a:endParaRPr sz="12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100" spc="-15">
                <a:latin typeface="Microsoft Sans Serif"/>
                <a:cs typeface="Microsoft Sans Serif"/>
              </a:rPr>
              <a:t>Using </a:t>
            </a:r>
            <a:r>
              <a:rPr dirty="0" sz="1100">
                <a:latin typeface="Microsoft Sans Serif"/>
                <a:cs typeface="Microsoft Sans Serif"/>
              </a:rPr>
              <a:t>credentials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10">
                <a:latin typeface="Microsoft Sans Serif"/>
                <a:cs typeface="Microsoft Sans Serif"/>
              </a:rPr>
              <a:t>Foursquare </a:t>
            </a:r>
            <a:r>
              <a:rPr dirty="0" sz="1100" spc="-50">
                <a:latin typeface="Microsoft Sans Serif"/>
                <a:cs typeface="Microsoft Sans Serif"/>
              </a:rPr>
              <a:t>API </a:t>
            </a:r>
            <a:r>
              <a:rPr dirty="0" sz="1100">
                <a:latin typeface="Microsoft Sans Serif"/>
                <a:cs typeface="Microsoft Sans Serif"/>
              </a:rPr>
              <a:t>features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5">
                <a:latin typeface="Microsoft Sans Serif"/>
                <a:cs typeface="Microsoft Sans Serif"/>
              </a:rPr>
              <a:t>near-by </a:t>
            </a:r>
            <a:r>
              <a:rPr dirty="0" sz="1100" spc="-20">
                <a:latin typeface="Microsoft Sans Serif"/>
                <a:cs typeface="Microsoft Sans Serif"/>
              </a:rPr>
              <a:t>places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5">
                <a:latin typeface="Microsoft Sans Serif"/>
                <a:cs typeface="Microsoft Sans Serif"/>
              </a:rPr>
              <a:t>neighborhoods </a:t>
            </a:r>
            <a:r>
              <a:rPr dirty="0" sz="1100" spc="25">
                <a:latin typeface="Microsoft Sans Serif"/>
                <a:cs typeface="Microsoft Sans Serif"/>
              </a:rPr>
              <a:t>would </a:t>
            </a:r>
            <a:r>
              <a:rPr dirty="0" sz="1100" spc="-10">
                <a:latin typeface="Microsoft Sans Serif"/>
                <a:cs typeface="Microsoft Sans Serif"/>
              </a:rPr>
              <a:t>be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mined.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Due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http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request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limitations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number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places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neighborhood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parameter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would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reasonably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100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radius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parameter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would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500.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7890"/>
            <a:ext cx="2025014" cy="58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Microsoft Sans Serif"/>
                <a:cs typeface="Microsoft Sans Serif"/>
              </a:rPr>
              <a:t>4</a:t>
            </a:r>
            <a:r>
              <a:rPr dirty="0" sz="1800" spc="-40">
                <a:latin typeface="Microsoft Sans Serif"/>
                <a:cs typeface="Microsoft Sans Serif"/>
              </a:rPr>
              <a:t>.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R</a:t>
            </a:r>
            <a:r>
              <a:rPr dirty="0" sz="1800" spc="-70">
                <a:latin typeface="Microsoft Sans Serif"/>
                <a:cs typeface="Microsoft Sans Serif"/>
              </a:rPr>
              <a:t>e</a:t>
            </a:r>
            <a:r>
              <a:rPr dirty="0" sz="1800" spc="-65">
                <a:latin typeface="Microsoft Sans Serif"/>
                <a:cs typeface="Microsoft Sans Serif"/>
              </a:rPr>
              <a:t>s</a:t>
            </a:r>
            <a:r>
              <a:rPr dirty="0" sz="1800" spc="-5">
                <a:latin typeface="Microsoft Sans Serif"/>
                <a:cs typeface="Microsoft Sans Serif"/>
              </a:rPr>
              <a:t>u</a:t>
            </a:r>
            <a:r>
              <a:rPr dirty="0" sz="1800" spc="55">
                <a:latin typeface="Microsoft Sans Serif"/>
                <a:cs typeface="Microsoft Sans Serif"/>
              </a:rPr>
              <a:t>lts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S</a:t>
            </a:r>
            <a:r>
              <a:rPr dirty="0" sz="1800" spc="20">
                <a:latin typeface="Microsoft Sans Serif"/>
                <a:cs typeface="Microsoft Sans Serif"/>
              </a:rPr>
              <a:t>ect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20">
                <a:latin typeface="Lucida Sans Unicode"/>
                <a:cs typeface="Lucida Sans Unicode"/>
              </a:rPr>
              <a:t>M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5">
                <a:latin typeface="Lucida Sans Unicode"/>
                <a:cs typeface="Lucida Sans Unicode"/>
              </a:rPr>
              <a:t>p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of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C</a:t>
            </a:r>
            <a:r>
              <a:rPr dirty="0" sz="1100" spc="5">
                <a:latin typeface="Lucida Sans Unicode"/>
                <a:cs typeface="Lucida Sans Unicode"/>
              </a:rPr>
              <a:t>l</a:t>
            </a:r>
            <a:r>
              <a:rPr dirty="0" sz="1100" spc="-55">
                <a:latin typeface="Lucida Sans Unicode"/>
                <a:cs typeface="Lucida Sans Unicode"/>
              </a:rPr>
              <a:t>u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>
                <a:latin typeface="Lucida Sans Unicode"/>
                <a:cs typeface="Lucida Sans Unicode"/>
              </a:rPr>
              <a:t>t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in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</a:t>
            </a:r>
            <a:r>
              <a:rPr dirty="0" sz="1100" spc="-10">
                <a:latin typeface="Lucida Sans Unicode"/>
                <a:cs typeface="Lucida Sans Unicode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60">
                <a:latin typeface="Lucida Sans Unicode"/>
                <a:cs typeface="Lucida Sans Unicode"/>
              </a:rPr>
              <a:t>b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r</a:t>
            </a:r>
            <a:r>
              <a:rPr dirty="0" sz="1100" spc="-45">
                <a:latin typeface="Lucida Sans Unicode"/>
                <a:cs typeface="Lucida Sans Unicode"/>
              </a:rPr>
              <a:t>ou</a:t>
            </a:r>
            <a:r>
              <a:rPr dirty="0" sz="1100" spc="-50">
                <a:latin typeface="Lucida Sans Unicode"/>
                <a:cs typeface="Lucida Sans Unicode"/>
              </a:rPr>
              <a:t>g</a:t>
            </a:r>
            <a:r>
              <a:rPr dirty="0" sz="1100" spc="-45">
                <a:latin typeface="Lucida Sans Unicode"/>
                <a:cs typeface="Lucida Sans Unicode"/>
              </a:rPr>
              <a:t>h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757" y="1584972"/>
            <a:ext cx="5942330" cy="3359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5044440"/>
            <a:ext cx="32042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Lucida Sans Unicode"/>
                <a:cs typeface="Lucida Sans Unicode"/>
              </a:rPr>
              <a:t>Average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Housing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Price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by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Clusters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in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Scarborough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757" y="914412"/>
            <a:ext cx="5942330" cy="50361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6050279"/>
            <a:ext cx="27133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ucida Sans Unicode"/>
                <a:cs typeface="Lucida Sans Unicode"/>
              </a:rPr>
              <a:t>S</a:t>
            </a:r>
            <a:r>
              <a:rPr dirty="0" sz="1100" spc="-10">
                <a:latin typeface="Lucida Sans Unicode"/>
                <a:cs typeface="Lucida Sans Unicode"/>
              </a:rPr>
              <a:t>c</a:t>
            </a:r>
            <a:r>
              <a:rPr dirty="0" sz="1100" spc="-25">
                <a:latin typeface="Lucida Sans Unicode"/>
                <a:cs typeface="Lucida Sans Unicode"/>
              </a:rPr>
              <a:t>hool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R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t</a:t>
            </a:r>
            <a:r>
              <a:rPr dirty="0" sz="1100" spc="-20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n</a:t>
            </a:r>
            <a:r>
              <a:rPr dirty="0" sz="1100" spc="-50">
                <a:latin typeface="Lucida Sans Unicode"/>
                <a:cs typeface="Lucida Sans Unicode"/>
              </a:rPr>
              <a:t>g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b</a:t>
            </a:r>
            <a:r>
              <a:rPr dirty="0" sz="1100" spc="-15">
                <a:latin typeface="Lucida Sans Unicode"/>
                <a:cs typeface="Lucida Sans Unicode"/>
              </a:rPr>
              <a:t>y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C</a:t>
            </a:r>
            <a:r>
              <a:rPr dirty="0" sz="1100" spc="15">
                <a:latin typeface="Lucida Sans Unicode"/>
                <a:cs typeface="Lucida Sans Unicode"/>
              </a:rPr>
              <a:t>l</a:t>
            </a:r>
            <a:r>
              <a:rPr dirty="0" sz="1100" spc="-65">
                <a:latin typeface="Lucida Sans Unicode"/>
                <a:cs typeface="Lucida Sans Unicode"/>
              </a:rPr>
              <a:t>u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>
                <a:latin typeface="Lucida Sans Unicode"/>
                <a:cs typeface="Lucida Sans Unicode"/>
              </a:rPr>
              <a:t>t</a:t>
            </a:r>
            <a:r>
              <a:rPr dirty="0" sz="1100" spc="-30">
                <a:latin typeface="Lucida Sans Unicode"/>
                <a:cs typeface="Lucida Sans Unicode"/>
              </a:rPr>
              <a:t>e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in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</a:t>
            </a:r>
            <a:r>
              <a:rPr dirty="0" sz="1100" spc="-10">
                <a:latin typeface="Lucida Sans Unicode"/>
                <a:cs typeface="Lucida Sans Unicode"/>
              </a:rPr>
              <a:t>c</a:t>
            </a:r>
            <a:r>
              <a:rPr dirty="0" sz="1100" spc="-30">
                <a:latin typeface="Lucida Sans Unicode"/>
                <a:cs typeface="Lucida Sans Unicode"/>
              </a:rPr>
              <a:t>a</a:t>
            </a:r>
            <a:r>
              <a:rPr dirty="0" sz="1100" spc="-5">
                <a:latin typeface="Lucida Sans Unicode"/>
                <a:cs typeface="Lucida Sans Unicode"/>
              </a:rPr>
              <a:t>r</a:t>
            </a:r>
            <a:r>
              <a:rPr dirty="0" sz="1100" spc="-60">
                <a:latin typeface="Lucida Sans Unicode"/>
                <a:cs typeface="Lucida Sans Unicode"/>
              </a:rPr>
              <a:t>b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r</a:t>
            </a:r>
            <a:r>
              <a:rPr dirty="0" sz="1100" spc="-45">
                <a:latin typeface="Lucida Sans Unicode"/>
                <a:cs typeface="Lucida Sans Unicode"/>
              </a:rPr>
              <a:t>ou</a:t>
            </a:r>
            <a:r>
              <a:rPr dirty="0" sz="1100" spc="-50">
                <a:latin typeface="Lucida Sans Unicode"/>
                <a:cs typeface="Lucida Sans Unicode"/>
              </a:rPr>
              <a:t>g</a:t>
            </a:r>
            <a:r>
              <a:rPr dirty="0" sz="1100" spc="-45">
                <a:latin typeface="Lucida Sans Unicode"/>
                <a:cs typeface="Lucida Sans Unicode"/>
              </a:rPr>
              <a:t>h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757" y="914412"/>
            <a:ext cx="5942330" cy="51142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6141720"/>
            <a:ext cx="5934710" cy="210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70">
                <a:latin typeface="Microsoft Sans Serif"/>
                <a:cs typeface="Microsoft Sans Serif"/>
              </a:rPr>
              <a:t>T</a:t>
            </a:r>
            <a:r>
              <a:rPr dirty="0" sz="1250" spc="-15">
                <a:latin typeface="Microsoft Sans Serif"/>
                <a:cs typeface="Microsoft Sans Serif"/>
              </a:rPr>
              <a:t>he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70">
                <a:latin typeface="Microsoft Sans Serif"/>
                <a:cs typeface="Microsoft Sans Serif"/>
              </a:rPr>
              <a:t>L</a:t>
            </a:r>
            <a:r>
              <a:rPr dirty="0" sz="1250" spc="-15">
                <a:latin typeface="Microsoft Sans Serif"/>
                <a:cs typeface="Microsoft Sans Serif"/>
              </a:rPr>
              <a:t>o</a:t>
            </a:r>
            <a:r>
              <a:rPr dirty="0" sz="1250" spc="-20">
                <a:latin typeface="Microsoft Sans Serif"/>
                <a:cs typeface="Microsoft Sans Serif"/>
              </a:rPr>
              <a:t>c</a:t>
            </a:r>
            <a:r>
              <a:rPr dirty="0" sz="1250" spc="30">
                <a:latin typeface="Microsoft Sans Serif"/>
                <a:cs typeface="Microsoft Sans Serif"/>
              </a:rPr>
              <a:t>a</a:t>
            </a:r>
            <a:r>
              <a:rPr dirty="0" sz="1250" spc="10">
                <a:latin typeface="Microsoft Sans Serif"/>
                <a:cs typeface="Microsoft Sans Serif"/>
              </a:rPr>
              <a:t>t</a:t>
            </a:r>
            <a:r>
              <a:rPr dirty="0" sz="1250" spc="20">
                <a:latin typeface="Microsoft Sans Serif"/>
                <a:cs typeface="Microsoft Sans Serif"/>
              </a:rPr>
              <a:t>i</a:t>
            </a:r>
            <a:r>
              <a:rPr dirty="0" sz="1250" spc="-5">
                <a:latin typeface="Microsoft Sans Serif"/>
                <a:cs typeface="Microsoft Sans Serif"/>
              </a:rPr>
              <a:t>on:</a:t>
            </a:r>
            <a:endParaRPr sz="1250">
              <a:latin typeface="Microsoft Sans Serif"/>
              <a:cs typeface="Microsoft Sans Serif"/>
            </a:endParaRPr>
          </a:p>
          <a:p>
            <a:pPr marL="12700" marR="179070">
              <a:lnSpc>
                <a:spcPct val="100000"/>
              </a:lnSpc>
              <a:spcBef>
                <a:spcPts val="9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Scarborough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-50">
                <a:latin typeface="Microsoft Sans Serif"/>
                <a:cs typeface="Microsoft Sans Serif"/>
              </a:rPr>
              <a:t> 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popular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destination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new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immigrants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Canada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reside.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result,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it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 </a:t>
            </a:r>
            <a:r>
              <a:rPr dirty="0" sz="1100" spc="-10">
                <a:latin typeface="Microsoft Sans Serif"/>
                <a:cs typeface="Microsoft Sans Serif"/>
              </a:rPr>
              <a:t> one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25">
                <a:latin typeface="Microsoft Sans Serif"/>
                <a:cs typeface="Microsoft Sans Serif"/>
              </a:rPr>
              <a:t>most </a:t>
            </a:r>
            <a:r>
              <a:rPr dirty="0" sz="1100" spc="-10">
                <a:latin typeface="Microsoft Sans Serif"/>
                <a:cs typeface="Microsoft Sans Serif"/>
              </a:rPr>
              <a:t>diverse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25">
                <a:latin typeface="Microsoft Sans Serif"/>
                <a:cs typeface="Microsoft Sans Serif"/>
              </a:rPr>
              <a:t>multicultural </a:t>
            </a:r>
            <a:r>
              <a:rPr dirty="0" sz="1100" spc="-30">
                <a:latin typeface="Microsoft Sans Serif"/>
                <a:cs typeface="Microsoft Sans Serif"/>
              </a:rPr>
              <a:t>areas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-5">
                <a:latin typeface="Microsoft Sans Serif"/>
                <a:cs typeface="Microsoft Sans Serif"/>
              </a:rPr>
              <a:t>Greater </a:t>
            </a:r>
            <a:r>
              <a:rPr dirty="0" sz="1100" spc="15">
                <a:latin typeface="Microsoft Sans Serif"/>
                <a:cs typeface="Microsoft Sans Serif"/>
              </a:rPr>
              <a:t>Toronto </a:t>
            </a:r>
            <a:r>
              <a:rPr dirty="0" sz="1100" spc="-25">
                <a:latin typeface="Microsoft Sans Serif"/>
                <a:cs typeface="Microsoft Sans Serif"/>
              </a:rPr>
              <a:t>Area, </a:t>
            </a:r>
            <a:r>
              <a:rPr dirty="0" sz="1100">
                <a:latin typeface="Microsoft Sans Serif"/>
                <a:cs typeface="Microsoft Sans Serif"/>
              </a:rPr>
              <a:t>being </a:t>
            </a:r>
            <a:r>
              <a:rPr dirty="0" sz="1100" spc="5">
                <a:latin typeface="Microsoft Sans Serif"/>
                <a:cs typeface="Microsoft Sans Serif"/>
              </a:rPr>
              <a:t>home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various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religious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groups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places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worship.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Although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immigration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become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35">
                <a:latin typeface="Microsoft Sans Serif"/>
                <a:cs typeface="Microsoft Sans Serif"/>
              </a:rPr>
              <a:t>hot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topic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over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past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few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years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more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governments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seeking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more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restrictions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immigrants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refugees,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general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trend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immigration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into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Canada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been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rise.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50" spc="-65">
                <a:latin typeface="Microsoft Sans Serif"/>
                <a:cs typeface="Microsoft Sans Serif"/>
              </a:rPr>
              <a:t>F</a:t>
            </a:r>
            <a:r>
              <a:rPr dirty="0" sz="1250" spc="5">
                <a:latin typeface="Microsoft Sans Serif"/>
                <a:cs typeface="Microsoft Sans Serif"/>
              </a:rPr>
              <a:t>ou</a:t>
            </a:r>
            <a:r>
              <a:rPr dirty="0" sz="1250" spc="50">
                <a:latin typeface="Microsoft Sans Serif"/>
                <a:cs typeface="Microsoft Sans Serif"/>
              </a:rPr>
              <a:t>r</a:t>
            </a:r>
            <a:r>
              <a:rPr dirty="0" sz="1250" spc="-15">
                <a:latin typeface="Microsoft Sans Serif"/>
                <a:cs typeface="Microsoft Sans Serif"/>
              </a:rPr>
              <a:t>s</a:t>
            </a:r>
            <a:r>
              <a:rPr dirty="0" sz="1250" spc="-20">
                <a:latin typeface="Microsoft Sans Serif"/>
                <a:cs typeface="Microsoft Sans Serif"/>
              </a:rPr>
              <a:t>q</a:t>
            </a:r>
            <a:r>
              <a:rPr dirty="0" sz="1250">
                <a:latin typeface="Microsoft Sans Serif"/>
                <a:cs typeface="Microsoft Sans Serif"/>
              </a:rPr>
              <a:t>u</a:t>
            </a:r>
            <a:r>
              <a:rPr dirty="0" sz="1250" spc="-5">
                <a:latin typeface="Microsoft Sans Serif"/>
                <a:cs typeface="Microsoft Sans Serif"/>
              </a:rPr>
              <a:t>a</a:t>
            </a:r>
            <a:r>
              <a:rPr dirty="0" sz="1250" spc="-10">
                <a:latin typeface="Microsoft Sans Serif"/>
                <a:cs typeface="Microsoft Sans Serif"/>
              </a:rPr>
              <a:t>r</a:t>
            </a:r>
            <a:r>
              <a:rPr dirty="0" sz="1250" spc="-40">
                <a:latin typeface="Microsoft Sans Serif"/>
                <a:cs typeface="Microsoft Sans Serif"/>
              </a:rPr>
              <a:t>e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60">
                <a:latin typeface="Microsoft Sans Serif"/>
                <a:cs typeface="Microsoft Sans Serif"/>
              </a:rPr>
              <a:t>A</a:t>
            </a:r>
            <a:r>
              <a:rPr dirty="0" sz="1250" spc="-100">
                <a:latin typeface="Microsoft Sans Serif"/>
                <a:cs typeface="Microsoft Sans Serif"/>
              </a:rPr>
              <a:t>P</a:t>
            </a:r>
            <a:r>
              <a:rPr dirty="0" sz="1250" spc="-20">
                <a:latin typeface="Microsoft Sans Serif"/>
                <a:cs typeface="Microsoft Sans Serif"/>
              </a:rPr>
              <a:t>I</a:t>
            </a:r>
            <a:r>
              <a:rPr dirty="0" sz="1250" spc="-30">
                <a:latin typeface="Microsoft Sans Serif"/>
                <a:cs typeface="Microsoft Sans Serif"/>
              </a:rPr>
              <a:t>:</a:t>
            </a:r>
            <a:endParaRPr sz="12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This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project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have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used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Four-square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API 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its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prime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gathering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source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as </a:t>
            </a:r>
            <a:r>
              <a:rPr dirty="0" sz="1100" spc="50">
                <a:latin typeface="Microsoft Sans Serif"/>
                <a:cs typeface="Microsoft Sans Serif"/>
              </a:rPr>
              <a:t>it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database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millions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-20">
                <a:latin typeface="Microsoft Sans Serif"/>
                <a:cs typeface="Microsoft Sans Serif"/>
              </a:rPr>
              <a:t>places, </a:t>
            </a:r>
            <a:r>
              <a:rPr dirty="0" sz="1100" spc="-10">
                <a:latin typeface="Microsoft Sans Serif"/>
                <a:cs typeface="Microsoft Sans Serif"/>
              </a:rPr>
              <a:t>especially </a:t>
            </a:r>
            <a:r>
              <a:rPr dirty="0" sz="1100" spc="25">
                <a:latin typeface="Microsoft Sans Serif"/>
                <a:cs typeface="Microsoft Sans Serif"/>
              </a:rPr>
              <a:t>their </a:t>
            </a:r>
            <a:r>
              <a:rPr dirty="0" sz="1100" spc="-20">
                <a:latin typeface="Microsoft Sans Serif"/>
                <a:cs typeface="Microsoft Sans Serif"/>
              </a:rPr>
              <a:t>places </a:t>
            </a:r>
            <a:r>
              <a:rPr dirty="0" sz="1100" spc="-50">
                <a:latin typeface="Microsoft Sans Serif"/>
                <a:cs typeface="Microsoft Sans Serif"/>
              </a:rPr>
              <a:t>API </a:t>
            </a:r>
            <a:r>
              <a:rPr dirty="0" sz="1100" spc="10">
                <a:latin typeface="Microsoft Sans Serif"/>
                <a:cs typeface="Microsoft Sans Serif"/>
              </a:rPr>
              <a:t>which </a:t>
            </a:r>
            <a:r>
              <a:rPr dirty="0" sz="1100" spc="-5">
                <a:latin typeface="Microsoft Sans Serif"/>
                <a:cs typeface="Microsoft Sans Serif"/>
              </a:rPr>
              <a:t>provides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15">
                <a:latin typeface="Microsoft Sans Serif"/>
                <a:cs typeface="Microsoft Sans Serif"/>
              </a:rPr>
              <a:t>ability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25">
                <a:latin typeface="Microsoft Sans Serif"/>
                <a:cs typeface="Microsoft Sans Serif"/>
              </a:rPr>
              <a:t>perform </a:t>
            </a:r>
            <a:r>
              <a:rPr dirty="0" sz="1100" spc="10">
                <a:latin typeface="Microsoft Sans Serif"/>
                <a:cs typeface="Microsoft Sans Serif"/>
              </a:rPr>
              <a:t>location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search,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location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sharing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details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about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-20">
                <a:latin typeface="Microsoft Sans Serif"/>
                <a:cs typeface="Microsoft Sans Serif"/>
              </a:rPr>
              <a:t>business.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7890"/>
            <a:ext cx="5955030" cy="756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00"/>
              </a:spcBef>
              <a:buFont typeface="Microsoft Sans Serif"/>
              <a:buAutoNum type="arabicPeriod" startAt="5"/>
              <a:tabLst>
                <a:tab pos="246379" algn="l"/>
              </a:tabLst>
            </a:pPr>
            <a:r>
              <a:rPr dirty="0" sz="1800" spc="5">
                <a:latin typeface="Microsoft Sans Serif"/>
                <a:cs typeface="Microsoft Sans Serif"/>
              </a:rPr>
              <a:t>D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65">
                <a:latin typeface="Microsoft Sans Serif"/>
                <a:cs typeface="Microsoft Sans Serif"/>
              </a:rPr>
              <a:t>s</a:t>
            </a:r>
            <a:r>
              <a:rPr dirty="0" sz="1800" spc="-30">
                <a:latin typeface="Microsoft Sans Serif"/>
                <a:cs typeface="Microsoft Sans Serif"/>
              </a:rPr>
              <a:t>c</a:t>
            </a:r>
            <a:r>
              <a:rPr dirty="0" sz="1800" spc="-35">
                <a:latin typeface="Microsoft Sans Serif"/>
                <a:cs typeface="Microsoft Sans Serif"/>
              </a:rPr>
              <a:t>u</a:t>
            </a:r>
            <a:r>
              <a:rPr dirty="0" sz="1800" spc="-75">
                <a:latin typeface="Microsoft Sans Serif"/>
                <a:cs typeface="Microsoft Sans Serif"/>
              </a:rPr>
              <a:t>s</a:t>
            </a:r>
            <a:r>
              <a:rPr dirty="0" sz="1800" spc="-65">
                <a:latin typeface="Microsoft Sans Serif"/>
                <a:cs typeface="Microsoft Sans Serif"/>
              </a:rPr>
              <a:t>s</a:t>
            </a:r>
            <a:r>
              <a:rPr dirty="0" sz="1800" spc="2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S</a:t>
            </a:r>
            <a:r>
              <a:rPr dirty="0" sz="1800" spc="20">
                <a:latin typeface="Microsoft Sans Serif"/>
                <a:cs typeface="Microsoft Sans Serif"/>
              </a:rPr>
              <a:t>ect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50" spc="5">
                <a:latin typeface="Microsoft Sans Serif"/>
                <a:cs typeface="Microsoft Sans Serif"/>
              </a:rPr>
              <a:t>Problem</a:t>
            </a:r>
            <a:r>
              <a:rPr dirty="0" sz="1250" spc="-60">
                <a:latin typeface="Microsoft Sans Serif"/>
                <a:cs typeface="Microsoft Sans Serif"/>
              </a:rPr>
              <a:t> </a:t>
            </a:r>
            <a:r>
              <a:rPr dirty="0" sz="1250" spc="5">
                <a:latin typeface="Microsoft Sans Serif"/>
                <a:cs typeface="Microsoft Sans Serif"/>
              </a:rPr>
              <a:t>Which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5">
                <a:latin typeface="Microsoft Sans Serif"/>
                <a:cs typeface="Microsoft Sans Serif"/>
              </a:rPr>
              <a:t>Tried</a:t>
            </a:r>
            <a:r>
              <a:rPr dirty="0" sz="1250" spc="-65">
                <a:latin typeface="Microsoft Sans Serif"/>
                <a:cs typeface="Microsoft Sans Serif"/>
              </a:rPr>
              <a:t> </a:t>
            </a:r>
            <a:r>
              <a:rPr dirty="0" sz="1250" spc="55">
                <a:latin typeface="Microsoft Sans Serif"/>
                <a:cs typeface="Microsoft Sans Serif"/>
              </a:rPr>
              <a:t>to</a:t>
            </a:r>
            <a:r>
              <a:rPr dirty="0" sz="1250" spc="-60">
                <a:latin typeface="Microsoft Sans Serif"/>
                <a:cs typeface="Microsoft Sans Serif"/>
              </a:rPr>
              <a:t> </a:t>
            </a:r>
            <a:r>
              <a:rPr dirty="0" sz="1250" spc="-30">
                <a:latin typeface="Microsoft Sans Serif"/>
                <a:cs typeface="Microsoft Sans Serif"/>
              </a:rPr>
              <a:t>Solve:</a:t>
            </a:r>
            <a:endParaRPr sz="1250">
              <a:latin typeface="Microsoft Sans Serif"/>
              <a:cs typeface="Microsoft Sans Serif"/>
            </a:endParaRPr>
          </a:p>
          <a:p>
            <a:pPr marL="12700" marR="114935">
              <a:lnSpc>
                <a:spcPct val="100000"/>
              </a:lnSpc>
              <a:spcBef>
                <a:spcPts val="9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10">
                <a:latin typeface="Microsoft Sans Serif"/>
                <a:cs typeface="Microsoft Sans Serif"/>
              </a:rPr>
              <a:t>major </a:t>
            </a:r>
            <a:r>
              <a:rPr dirty="0" sz="1100">
                <a:latin typeface="Microsoft Sans Serif"/>
                <a:cs typeface="Microsoft Sans Serif"/>
              </a:rPr>
              <a:t>purpose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15">
                <a:latin typeface="Microsoft Sans Serif"/>
                <a:cs typeface="Microsoft Sans Serif"/>
              </a:rPr>
              <a:t>this </a:t>
            </a:r>
            <a:r>
              <a:rPr dirty="0" sz="1100" spc="5">
                <a:latin typeface="Microsoft Sans Serif"/>
                <a:cs typeface="Microsoft Sans Serif"/>
              </a:rPr>
              <a:t>project, </a:t>
            </a:r>
            <a:r>
              <a:rPr dirty="0" sz="1100" spc="-15">
                <a:latin typeface="Microsoft Sans Serif"/>
                <a:cs typeface="Microsoft Sans Serif"/>
              </a:rPr>
              <a:t>is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-5">
                <a:latin typeface="Microsoft Sans Serif"/>
                <a:cs typeface="Microsoft Sans Serif"/>
              </a:rPr>
              <a:t>suggest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25">
                <a:latin typeface="Microsoft Sans Serif"/>
                <a:cs typeface="Microsoft Sans Serif"/>
              </a:rPr>
              <a:t>better </a:t>
            </a:r>
            <a:r>
              <a:rPr dirty="0" sz="1100" spc="5">
                <a:latin typeface="Microsoft Sans Serif"/>
                <a:cs typeface="Microsoft Sans Serif"/>
              </a:rPr>
              <a:t>neighborhood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10">
                <a:latin typeface="Microsoft Sans Serif"/>
                <a:cs typeface="Microsoft Sans Serif"/>
              </a:rPr>
              <a:t>new city </a:t>
            </a:r>
            <a:r>
              <a:rPr dirty="0" sz="1100" spc="35">
                <a:latin typeface="Microsoft Sans Serif"/>
                <a:cs typeface="Microsoft Sans Serif"/>
              </a:rPr>
              <a:t>for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person </a:t>
            </a:r>
            <a:r>
              <a:rPr dirty="0" sz="1100" spc="25">
                <a:latin typeface="Microsoft Sans Serif"/>
                <a:cs typeface="Microsoft Sans Serif"/>
              </a:rPr>
              <a:t>who </a:t>
            </a:r>
            <a:r>
              <a:rPr dirty="0" sz="1100" spc="-15">
                <a:latin typeface="Microsoft Sans Serif"/>
                <a:cs typeface="Microsoft Sans Serif"/>
              </a:rPr>
              <a:t>are </a:t>
            </a:r>
            <a:r>
              <a:rPr dirty="0" sz="1100" spc="25">
                <a:latin typeface="Microsoft Sans Serif"/>
                <a:cs typeface="Microsoft Sans Serif"/>
              </a:rPr>
              <a:t>shiffting </a:t>
            </a:r>
            <a:r>
              <a:rPr dirty="0" sz="1100" spc="5">
                <a:latin typeface="Microsoft Sans Serif"/>
                <a:cs typeface="Microsoft Sans Serif"/>
              </a:rPr>
              <a:t>there. </a:t>
            </a:r>
            <a:r>
              <a:rPr dirty="0" sz="1100" spc="-25">
                <a:latin typeface="Microsoft Sans Serif"/>
                <a:cs typeface="Microsoft Sans Serif"/>
              </a:rPr>
              <a:t>Social </a:t>
            </a:r>
            <a:r>
              <a:rPr dirty="0" sz="1100" spc="-15">
                <a:latin typeface="Microsoft Sans Serif"/>
                <a:cs typeface="Microsoft Sans Serif"/>
              </a:rPr>
              <a:t>presence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-5">
                <a:latin typeface="Microsoft Sans Serif"/>
                <a:cs typeface="Microsoft Sans Serif"/>
              </a:rPr>
              <a:t>society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20">
                <a:latin typeface="Microsoft Sans Serif"/>
                <a:cs typeface="Microsoft Sans Serif"/>
              </a:rPr>
              <a:t>terms </a:t>
            </a:r>
            <a:r>
              <a:rPr dirty="0" sz="1100" spc="35">
                <a:latin typeface="Microsoft Sans Serif"/>
                <a:cs typeface="Microsoft Sans Serif"/>
              </a:rPr>
              <a:t>of </a:t>
            </a:r>
            <a:r>
              <a:rPr dirty="0" sz="1100" spc="5">
                <a:latin typeface="Microsoft Sans Serif"/>
                <a:cs typeface="Microsoft Sans Serif"/>
              </a:rPr>
              <a:t>like </a:t>
            </a:r>
            <a:r>
              <a:rPr dirty="0" sz="1100" spc="10">
                <a:latin typeface="Microsoft Sans Serif"/>
                <a:cs typeface="Microsoft Sans Serif"/>
              </a:rPr>
              <a:t>minded </a:t>
            </a:r>
            <a:r>
              <a:rPr dirty="0" sz="1100" spc="-5">
                <a:latin typeface="Microsoft Sans Serif"/>
                <a:cs typeface="Microsoft Sans Serif"/>
              </a:rPr>
              <a:t>people. </a:t>
            </a:r>
            <a:r>
              <a:rPr dirty="0" sz="1100">
                <a:latin typeface="Microsoft Sans Serif"/>
                <a:cs typeface="Microsoft Sans Serif"/>
              </a:rPr>
              <a:t> Connectivity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airport,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bus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stand,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city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center,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markets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other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daily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needs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things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nearby.</a:t>
            </a:r>
            <a:endParaRPr sz="1100">
              <a:latin typeface="Microsoft Sans Serif"/>
              <a:cs typeface="Microsoft Sans Serif"/>
            </a:endParaRPr>
          </a:p>
          <a:p>
            <a:pPr lvl="1" marL="469900" indent="-30480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Sorted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list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house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terms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housing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prices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ascending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descending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order</a:t>
            </a:r>
            <a:endParaRPr sz="1100">
              <a:latin typeface="Microsoft Sans Serif"/>
              <a:cs typeface="Microsoft Sans Serif"/>
            </a:endParaRPr>
          </a:p>
          <a:p>
            <a:pPr lvl="1" marL="469900" indent="-3048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Sorted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list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schools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terms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location,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fees,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rating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reviews</a:t>
            </a:r>
            <a:endParaRPr sz="1100">
              <a:latin typeface="Microsoft Sans Serif"/>
              <a:cs typeface="Microsoft Sans Serif"/>
            </a:endParaRPr>
          </a:p>
          <a:p>
            <a:pPr marL="254000" indent="-241935">
              <a:lnSpc>
                <a:spcPct val="100000"/>
              </a:lnSpc>
              <a:spcBef>
                <a:spcPts val="990"/>
              </a:spcBef>
              <a:buFont typeface="Microsoft Sans Serif"/>
              <a:buAutoNum type="arabicPeriod" startAt="6"/>
              <a:tabLst>
                <a:tab pos="254635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C</a:t>
            </a:r>
            <a:r>
              <a:rPr dirty="0" sz="1800" spc="10">
                <a:latin typeface="Microsoft Sans Serif"/>
                <a:cs typeface="Microsoft Sans Serif"/>
              </a:rPr>
              <a:t>oncl</a:t>
            </a:r>
            <a:r>
              <a:rPr dirty="0" sz="1800" spc="10">
                <a:latin typeface="Microsoft Sans Serif"/>
                <a:cs typeface="Microsoft Sans Serif"/>
              </a:rPr>
              <a:t>u</a:t>
            </a:r>
            <a:r>
              <a:rPr dirty="0" sz="1800" spc="-65">
                <a:latin typeface="Microsoft Sans Serif"/>
                <a:cs typeface="Microsoft Sans Serif"/>
              </a:rPr>
              <a:t>s</a:t>
            </a:r>
            <a:r>
              <a:rPr dirty="0" sz="1800" spc="2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S</a:t>
            </a:r>
            <a:r>
              <a:rPr dirty="0" sz="1800" spc="20">
                <a:latin typeface="Microsoft Sans Serif"/>
                <a:cs typeface="Microsoft Sans Serif"/>
              </a:rPr>
              <a:t>ect</a:t>
            </a:r>
            <a:r>
              <a:rPr dirty="0" sz="1800" spc="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  <a:p>
            <a:pPr marL="12700" marR="248920">
              <a:lnSpc>
                <a:spcPct val="100000"/>
              </a:lnSpc>
              <a:spcBef>
                <a:spcPts val="910"/>
              </a:spcBef>
            </a:pPr>
            <a:r>
              <a:rPr dirty="0" sz="1100" spc="-5">
                <a:latin typeface="Microsoft Sans Serif"/>
                <a:cs typeface="Microsoft Sans Serif"/>
              </a:rPr>
              <a:t>In </a:t>
            </a:r>
            <a:r>
              <a:rPr dirty="0" sz="1100" spc="15">
                <a:latin typeface="Microsoft Sans Serif"/>
                <a:cs typeface="Microsoft Sans Serif"/>
              </a:rPr>
              <a:t>this </a:t>
            </a:r>
            <a:r>
              <a:rPr dirty="0" sz="1100" spc="5">
                <a:latin typeface="Microsoft Sans Serif"/>
                <a:cs typeface="Microsoft Sans Serif"/>
              </a:rPr>
              <a:t>project, </a:t>
            </a:r>
            <a:r>
              <a:rPr dirty="0" sz="1100" spc="-5">
                <a:latin typeface="Microsoft Sans Serif"/>
                <a:cs typeface="Microsoft Sans Serif"/>
              </a:rPr>
              <a:t>using </a:t>
            </a:r>
            <a:r>
              <a:rPr dirty="0" sz="1100">
                <a:latin typeface="Microsoft Sans Serif"/>
                <a:cs typeface="Microsoft Sans Serif"/>
              </a:rPr>
              <a:t>k-means </a:t>
            </a:r>
            <a:r>
              <a:rPr dirty="0" sz="1100" spc="10">
                <a:latin typeface="Microsoft Sans Serif"/>
                <a:cs typeface="Microsoft Sans Serif"/>
              </a:rPr>
              <a:t>cluster </a:t>
            </a:r>
            <a:r>
              <a:rPr dirty="0" sz="1100" spc="25">
                <a:latin typeface="Microsoft Sans Serif"/>
                <a:cs typeface="Microsoft Sans Serif"/>
              </a:rPr>
              <a:t>algorithm </a:t>
            </a:r>
            <a:r>
              <a:rPr dirty="0" sz="1100" spc="-15">
                <a:latin typeface="Microsoft Sans Serif"/>
                <a:cs typeface="Microsoft Sans Serif"/>
              </a:rPr>
              <a:t>I </a:t>
            </a:r>
            <a:r>
              <a:rPr dirty="0" sz="1100" spc="-10">
                <a:latin typeface="Microsoft Sans Serif"/>
                <a:cs typeface="Microsoft Sans Serif"/>
              </a:rPr>
              <a:t>separated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10">
                <a:latin typeface="Microsoft Sans Serif"/>
                <a:cs typeface="Microsoft Sans Serif"/>
              </a:rPr>
              <a:t>neighborhood </a:t>
            </a:r>
            <a:r>
              <a:rPr dirty="0" sz="1100" spc="30">
                <a:latin typeface="Microsoft Sans Serif"/>
                <a:cs typeface="Microsoft Sans Serif"/>
              </a:rPr>
              <a:t>into </a:t>
            </a:r>
            <a:r>
              <a:rPr dirty="0" sz="1100" spc="-40">
                <a:latin typeface="Microsoft Sans Serif"/>
                <a:cs typeface="Microsoft Sans Serif"/>
              </a:rPr>
              <a:t>10(Ten)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different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clusters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for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103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different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lattitude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logitude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from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dataset,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which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have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very-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similar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around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them.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Using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charts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above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results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presented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particular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based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average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house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prices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school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rating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have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been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made.</a:t>
            </a:r>
            <a:endParaRPr sz="1100">
              <a:latin typeface="Microsoft Sans Serif"/>
              <a:cs typeface="Microsoft Sans Serif"/>
            </a:endParaRPr>
          </a:p>
          <a:p>
            <a:pPr marL="12700" marR="55880">
              <a:lnSpc>
                <a:spcPct val="100000"/>
              </a:lnSpc>
              <a:spcBef>
                <a:spcPts val="900"/>
              </a:spcBef>
            </a:pPr>
            <a:r>
              <a:rPr dirty="0" sz="1100" spc="-15">
                <a:latin typeface="Microsoft Sans Serif"/>
                <a:cs typeface="Microsoft Sans Serif"/>
              </a:rPr>
              <a:t>I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feel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rewarded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efforts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believe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this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course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all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topics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covered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well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worthy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appreciation.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This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project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shown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me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practical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application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resolve</a:t>
            </a:r>
            <a:r>
              <a:rPr dirty="0" sz="1100" spc="-50">
                <a:latin typeface="Microsoft Sans Serif"/>
                <a:cs typeface="Microsoft Sans Serif"/>
              </a:rPr>
              <a:t> a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real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situation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that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impacting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personal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financial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impact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Data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Science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tools.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mapping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Folium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is </a:t>
            </a:r>
            <a:r>
              <a:rPr dirty="0" sz="1100" spc="-50">
                <a:latin typeface="Microsoft Sans Serif"/>
                <a:cs typeface="Microsoft Sans Serif"/>
              </a:rPr>
              <a:t>a </a:t>
            </a:r>
            <a:r>
              <a:rPr dirty="0" sz="1100" spc="-15">
                <a:latin typeface="Microsoft Sans Serif"/>
                <a:cs typeface="Microsoft Sans Serif"/>
              </a:rPr>
              <a:t>very </a:t>
            </a:r>
            <a:r>
              <a:rPr dirty="0" sz="1100" spc="25">
                <a:latin typeface="Microsoft Sans Serif"/>
                <a:cs typeface="Microsoft Sans Serif"/>
              </a:rPr>
              <a:t>powerful </a:t>
            </a:r>
            <a:r>
              <a:rPr dirty="0" sz="1100">
                <a:latin typeface="Microsoft Sans Serif"/>
                <a:cs typeface="Microsoft Sans Serif"/>
              </a:rPr>
              <a:t>technique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>
                <a:latin typeface="Microsoft Sans Serif"/>
                <a:cs typeface="Microsoft Sans Serif"/>
              </a:rPr>
              <a:t>consolidate </a:t>
            </a:r>
            <a:r>
              <a:rPr dirty="0" sz="1100" spc="20">
                <a:latin typeface="Microsoft Sans Serif"/>
                <a:cs typeface="Microsoft Sans Serif"/>
              </a:rPr>
              <a:t>information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-10">
                <a:latin typeface="Microsoft Sans Serif"/>
                <a:cs typeface="Microsoft Sans Serif"/>
              </a:rPr>
              <a:t>make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-20">
                <a:latin typeface="Microsoft Sans Serif"/>
                <a:cs typeface="Microsoft Sans Serif"/>
              </a:rPr>
              <a:t>analysis </a:t>
            </a:r>
            <a:r>
              <a:rPr dirty="0" sz="1100" spc="-15">
                <a:latin typeface="Microsoft Sans Serif"/>
                <a:cs typeface="Microsoft Sans Serif"/>
              </a:rPr>
              <a:t>and </a:t>
            </a:r>
            <a:r>
              <a:rPr dirty="0" sz="1100" spc="-10">
                <a:latin typeface="Microsoft Sans Serif"/>
                <a:cs typeface="Microsoft Sans Serif"/>
              </a:rPr>
              <a:t>decision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better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confidence.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50" spc="-65">
                <a:latin typeface="Microsoft Sans Serif"/>
                <a:cs typeface="Microsoft Sans Serif"/>
              </a:rPr>
              <a:t>F</a:t>
            </a:r>
            <a:r>
              <a:rPr dirty="0" sz="1250">
                <a:latin typeface="Microsoft Sans Serif"/>
                <a:cs typeface="Microsoft Sans Serif"/>
              </a:rPr>
              <a:t>u</a:t>
            </a:r>
            <a:r>
              <a:rPr dirty="0" sz="1250" spc="95">
                <a:latin typeface="Microsoft Sans Serif"/>
                <a:cs typeface="Microsoft Sans Serif"/>
              </a:rPr>
              <a:t>t</a:t>
            </a:r>
            <a:r>
              <a:rPr dirty="0" sz="1250">
                <a:latin typeface="Microsoft Sans Serif"/>
                <a:cs typeface="Microsoft Sans Serif"/>
              </a:rPr>
              <a:t>u</a:t>
            </a:r>
            <a:r>
              <a:rPr dirty="0" sz="1250" spc="50">
                <a:latin typeface="Microsoft Sans Serif"/>
                <a:cs typeface="Microsoft Sans Serif"/>
              </a:rPr>
              <a:t>r</a:t>
            </a:r>
            <a:r>
              <a:rPr dirty="0" sz="1250" spc="-40">
                <a:latin typeface="Microsoft Sans Serif"/>
                <a:cs typeface="Microsoft Sans Serif"/>
              </a:rPr>
              <a:t>e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40">
                <a:latin typeface="Microsoft Sans Serif"/>
                <a:cs typeface="Microsoft Sans Serif"/>
              </a:rPr>
              <a:t>W</a:t>
            </a:r>
            <a:r>
              <a:rPr dirty="0" sz="1250" spc="40">
                <a:latin typeface="Microsoft Sans Serif"/>
                <a:cs typeface="Microsoft Sans Serif"/>
              </a:rPr>
              <a:t>o</a:t>
            </a:r>
            <a:r>
              <a:rPr dirty="0" sz="1250" spc="20">
                <a:latin typeface="Microsoft Sans Serif"/>
                <a:cs typeface="Microsoft Sans Serif"/>
              </a:rPr>
              <a:t>r</a:t>
            </a:r>
            <a:r>
              <a:rPr dirty="0" sz="1250" spc="-10">
                <a:latin typeface="Microsoft Sans Serif"/>
                <a:cs typeface="Microsoft Sans Serif"/>
              </a:rPr>
              <a:t>k</a:t>
            </a:r>
            <a:r>
              <a:rPr dirty="0" sz="1250" spc="-40">
                <a:latin typeface="Microsoft Sans Serif"/>
                <a:cs typeface="Microsoft Sans Serif"/>
              </a:rPr>
              <a:t>s:</a:t>
            </a:r>
            <a:endParaRPr sz="12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This </a:t>
            </a:r>
            <a:r>
              <a:rPr dirty="0" sz="1100" spc="10">
                <a:latin typeface="Microsoft Sans Serif"/>
                <a:cs typeface="Microsoft Sans Serif"/>
              </a:rPr>
              <a:t>project </a:t>
            </a:r>
            <a:r>
              <a:rPr dirty="0" sz="1100" spc="-30">
                <a:latin typeface="Microsoft Sans Serif"/>
                <a:cs typeface="Microsoft Sans Serif"/>
              </a:rPr>
              <a:t>can </a:t>
            </a:r>
            <a:r>
              <a:rPr dirty="0" sz="1100" spc="-10">
                <a:latin typeface="Microsoft Sans Serif"/>
                <a:cs typeface="Microsoft Sans Serif"/>
              </a:rPr>
              <a:t>be </a:t>
            </a:r>
            <a:r>
              <a:rPr dirty="0" sz="1100" spc="5">
                <a:latin typeface="Microsoft Sans Serif"/>
                <a:cs typeface="Microsoft Sans Serif"/>
              </a:rPr>
              <a:t>continued </a:t>
            </a:r>
            <a:r>
              <a:rPr dirty="0" sz="1100" spc="35">
                <a:latin typeface="Microsoft Sans Serif"/>
                <a:cs typeface="Microsoft Sans Serif"/>
              </a:rPr>
              <a:t>for </a:t>
            </a:r>
            <a:r>
              <a:rPr dirty="0" sz="1100" spc="5">
                <a:latin typeface="Microsoft Sans Serif"/>
                <a:cs typeface="Microsoft Sans Serif"/>
              </a:rPr>
              <a:t>making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15">
                <a:latin typeface="Microsoft Sans Serif"/>
                <a:cs typeface="Microsoft Sans Serif"/>
              </a:rPr>
              <a:t>more </a:t>
            </a:r>
            <a:r>
              <a:rPr dirty="0" sz="1100" spc="-15">
                <a:latin typeface="Microsoft Sans Serif"/>
                <a:cs typeface="Microsoft Sans Serif"/>
              </a:rPr>
              <a:t>precise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20">
                <a:latin typeface="Microsoft Sans Serif"/>
                <a:cs typeface="Microsoft Sans Serif"/>
              </a:rPr>
              <a:t>terms </a:t>
            </a:r>
            <a:r>
              <a:rPr dirty="0" sz="1100" spc="50">
                <a:latin typeface="Microsoft Sans Serif"/>
                <a:cs typeface="Microsoft Sans Serif"/>
              </a:rPr>
              <a:t>to </a:t>
            </a:r>
            <a:r>
              <a:rPr dirty="0" sz="1100" spc="25">
                <a:latin typeface="Microsoft Sans Serif"/>
                <a:cs typeface="Microsoft Sans Serif"/>
              </a:rPr>
              <a:t>find </a:t>
            </a:r>
            <a:r>
              <a:rPr dirty="0" sz="1100" spc="5">
                <a:latin typeface="Microsoft Sans Serif"/>
                <a:cs typeface="Microsoft Sans Serif"/>
              </a:rPr>
              <a:t>best </a:t>
            </a:r>
            <a:r>
              <a:rPr dirty="0" sz="1100" spc="-15">
                <a:latin typeface="Microsoft Sans Serif"/>
                <a:cs typeface="Microsoft Sans Serif"/>
              </a:rPr>
              <a:t>house </a:t>
            </a:r>
            <a:r>
              <a:rPr dirty="0" sz="1100" spc="10">
                <a:latin typeface="Microsoft Sans Serif"/>
                <a:cs typeface="Microsoft Sans Serif"/>
              </a:rPr>
              <a:t>in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Scarborough.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Best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means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basis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all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required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things(daily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needs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things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we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need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live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better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life)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around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also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terms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cost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effective.</a:t>
            </a:r>
            <a:endParaRPr sz="1100">
              <a:latin typeface="Microsoft Sans Serif"/>
              <a:cs typeface="Microsoft Sans Serif"/>
            </a:endParaRPr>
          </a:p>
          <a:p>
            <a:pPr algn="r" marR="2475865">
              <a:lnSpc>
                <a:spcPct val="100000"/>
              </a:lnSpc>
              <a:spcBef>
                <a:spcPts val="1000"/>
              </a:spcBef>
            </a:pPr>
            <a:r>
              <a:rPr dirty="0" sz="1250" spc="-10">
                <a:latin typeface="Microsoft Sans Serif"/>
                <a:cs typeface="Microsoft Sans Serif"/>
              </a:rPr>
              <a:t>Libraries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5">
                <a:latin typeface="Microsoft Sans Serif"/>
                <a:cs typeface="Microsoft Sans Serif"/>
              </a:rPr>
              <a:t>Which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15">
                <a:latin typeface="Microsoft Sans Serif"/>
                <a:cs typeface="Microsoft Sans Serif"/>
              </a:rPr>
              <a:t>are</a:t>
            </a:r>
            <a:r>
              <a:rPr dirty="0" sz="1250" spc="-65">
                <a:latin typeface="Microsoft Sans Serif"/>
                <a:cs typeface="Microsoft Sans Serif"/>
              </a:rPr>
              <a:t> </a:t>
            </a:r>
            <a:r>
              <a:rPr dirty="0" sz="1250" spc="-35">
                <a:latin typeface="Microsoft Sans Serif"/>
                <a:cs typeface="Microsoft Sans Serif"/>
              </a:rPr>
              <a:t>Used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55">
                <a:latin typeface="Microsoft Sans Serif"/>
                <a:cs typeface="Microsoft Sans Serif"/>
              </a:rPr>
              <a:t>to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-10">
                <a:latin typeface="Microsoft Sans Serif"/>
                <a:cs typeface="Microsoft Sans Serif"/>
              </a:rPr>
              <a:t>Develope</a:t>
            </a:r>
            <a:r>
              <a:rPr dirty="0" sz="1250" spc="-55">
                <a:latin typeface="Microsoft Sans Serif"/>
                <a:cs typeface="Microsoft Sans Serif"/>
              </a:rPr>
              <a:t> </a:t>
            </a:r>
            <a:r>
              <a:rPr dirty="0" sz="1250" spc="25">
                <a:latin typeface="Microsoft Sans Serif"/>
                <a:cs typeface="Microsoft Sans Serif"/>
              </a:rPr>
              <a:t>the</a:t>
            </a:r>
            <a:r>
              <a:rPr dirty="0" sz="1250" spc="-50">
                <a:latin typeface="Microsoft Sans Serif"/>
                <a:cs typeface="Microsoft Sans Serif"/>
              </a:rPr>
              <a:t> </a:t>
            </a:r>
            <a:r>
              <a:rPr dirty="0" sz="1250" spc="-5">
                <a:latin typeface="Microsoft Sans Serif"/>
                <a:cs typeface="Microsoft Sans Serif"/>
              </a:rPr>
              <a:t>Project:</a:t>
            </a:r>
            <a:endParaRPr sz="1250">
              <a:latin typeface="Microsoft Sans Serif"/>
              <a:cs typeface="Microsoft Sans Serif"/>
            </a:endParaRPr>
          </a:p>
          <a:p>
            <a:pPr algn="r" marR="2483485">
              <a:lnSpc>
                <a:spcPct val="100000"/>
              </a:lnSpc>
              <a:spcBef>
                <a:spcPts val="500"/>
              </a:spcBef>
            </a:pPr>
            <a:r>
              <a:rPr dirty="0" sz="1100" spc="-75">
                <a:latin typeface="Microsoft Sans Serif"/>
                <a:cs typeface="Microsoft Sans Serif"/>
              </a:rPr>
              <a:t>P</a:t>
            </a:r>
            <a:r>
              <a:rPr dirty="0" sz="1100" spc="-70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d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-35">
                <a:latin typeface="Microsoft Sans Serif"/>
                <a:cs typeface="Microsoft Sans Serif"/>
              </a:rPr>
              <a:t>s: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</a:t>
            </a:r>
            <a:r>
              <a:rPr dirty="0" sz="1100" spc="-25">
                <a:latin typeface="Microsoft Sans Serif"/>
                <a:cs typeface="Microsoft Sans Serif"/>
              </a:rPr>
              <a:t>o</a:t>
            </a:r>
            <a:r>
              <a:rPr dirty="0" sz="1100" spc="45">
                <a:latin typeface="Microsoft Sans Serif"/>
                <a:cs typeface="Microsoft Sans Serif"/>
              </a:rPr>
              <a:t>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Microsoft Sans Serif"/>
                <a:cs typeface="Microsoft Sans Serif"/>
              </a:rPr>
              <a:t>i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m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0">
                <a:latin typeface="Microsoft Sans Serif"/>
                <a:cs typeface="Microsoft Sans Serif"/>
              </a:rPr>
              <a:t>i</a:t>
            </a:r>
            <a:r>
              <a:rPr dirty="0" sz="1100" spc="15">
                <a:latin typeface="Microsoft Sans Serif"/>
                <a:cs typeface="Microsoft Sans Serif"/>
              </a:rPr>
              <a:t>p</a:t>
            </a:r>
            <a:r>
              <a:rPr dirty="0" sz="1100" spc="-5">
                <a:latin typeface="Microsoft Sans Serif"/>
                <a:cs typeface="Microsoft Sans Serif"/>
              </a:rPr>
              <a:t>u</a:t>
            </a:r>
            <a:r>
              <a:rPr dirty="0" sz="1100" spc="55">
                <a:latin typeface="Microsoft Sans Serif"/>
                <a:cs typeface="Microsoft Sans Serif"/>
              </a:rPr>
              <a:t>l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Microsoft Sans Serif"/>
                <a:cs typeface="Microsoft Sans Serif"/>
              </a:rPr>
              <a:t>i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d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60">
                <a:latin typeface="Microsoft Sans Serif"/>
                <a:cs typeface="Microsoft Sans Serif"/>
              </a:rPr>
              <a:t>f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50">
                <a:latin typeface="Microsoft Sans Serif"/>
                <a:cs typeface="Microsoft Sans Serif"/>
              </a:rPr>
              <a:t>m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-35">
                <a:latin typeface="Microsoft Sans Serif"/>
                <a:cs typeface="Microsoft Sans Serif"/>
              </a:rPr>
              <a:t>s.</a:t>
            </a:r>
            <a:endParaRPr sz="1100">
              <a:latin typeface="Microsoft Sans Serif"/>
              <a:cs typeface="Microsoft Sans Serif"/>
            </a:endParaRPr>
          </a:p>
          <a:p>
            <a:pPr marL="317500" marR="620395">
              <a:lnSpc>
                <a:spcPct val="100000"/>
              </a:lnSpc>
              <a:spcBef>
                <a:spcPts val="500"/>
              </a:spcBef>
            </a:pPr>
            <a:r>
              <a:rPr dirty="0" sz="1100" spc="5">
                <a:latin typeface="Microsoft Sans Serif"/>
                <a:cs typeface="Microsoft Sans Serif"/>
              </a:rPr>
              <a:t>Folium: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Python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visualization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library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would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used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visualize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neighborhoods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cluster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distribution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interactive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leaflet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map.</a:t>
            </a:r>
            <a:endParaRPr sz="1100">
              <a:latin typeface="Microsoft Sans Serif"/>
              <a:cs typeface="Microsoft Sans Serif"/>
            </a:endParaRPr>
          </a:p>
          <a:p>
            <a:pPr marL="317500" marR="2745105">
              <a:lnSpc>
                <a:spcPct val="137900"/>
              </a:lnSpc>
            </a:pPr>
            <a:r>
              <a:rPr dirty="0" sz="1100" spc="-10">
                <a:latin typeface="Microsoft Sans Serif"/>
                <a:cs typeface="Microsoft Sans Serif"/>
              </a:rPr>
              <a:t>Scikit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Learn: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importing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k-means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clustering.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25">
                <a:latin typeface="Microsoft Sans Serif"/>
                <a:cs typeface="Microsoft Sans Serif"/>
              </a:rPr>
              <a:t>J</a:t>
            </a:r>
            <a:r>
              <a:rPr dirty="0" sz="1100" spc="-130">
                <a:latin typeface="Microsoft Sans Serif"/>
                <a:cs typeface="Microsoft Sans Serif"/>
              </a:rPr>
              <a:t>S</a:t>
            </a:r>
            <a:r>
              <a:rPr dirty="0" sz="1100" spc="-30">
                <a:latin typeface="Microsoft Sans Serif"/>
                <a:cs typeface="Microsoft Sans Serif"/>
              </a:rPr>
              <a:t>O</a:t>
            </a:r>
            <a:r>
              <a:rPr dirty="0" sz="1100" spc="30">
                <a:latin typeface="Microsoft Sans Serif"/>
                <a:cs typeface="Microsoft Sans Serif"/>
              </a:rPr>
              <a:t>N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</a:t>
            </a:r>
            <a:r>
              <a:rPr dirty="0" sz="1100">
                <a:latin typeface="Microsoft Sans Serif"/>
                <a:cs typeface="Microsoft Sans Serif"/>
              </a:rPr>
              <a:t>i</a:t>
            </a:r>
            <a:r>
              <a:rPr dirty="0" sz="1100" spc="15">
                <a:latin typeface="Microsoft Sans Serif"/>
                <a:cs typeface="Microsoft Sans Serif"/>
              </a:rPr>
              <a:t>b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25">
                <a:latin typeface="Microsoft Sans Serif"/>
                <a:cs typeface="Microsoft Sans Serif"/>
              </a:rPr>
              <a:t>y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Microsoft Sans Serif"/>
                <a:cs typeface="Microsoft Sans Serif"/>
              </a:rPr>
              <a:t>o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h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d</a:t>
            </a:r>
            <a:r>
              <a:rPr dirty="0" sz="1100" spc="55">
                <a:latin typeface="Microsoft Sans Serif"/>
                <a:cs typeface="Microsoft Sans Serif"/>
              </a:rPr>
              <a:t>l</a:t>
            </a:r>
            <a:r>
              <a:rPr dirty="0" sz="1100" spc="-35">
                <a:latin typeface="Microsoft Sans Serif"/>
                <a:cs typeface="Microsoft Sans Serif"/>
              </a:rPr>
              <a:t>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J</a:t>
            </a:r>
            <a:r>
              <a:rPr dirty="0" sz="1100" spc="-140">
                <a:latin typeface="Microsoft Sans Serif"/>
                <a:cs typeface="Microsoft Sans Serif"/>
              </a:rPr>
              <a:t>S</a:t>
            </a:r>
            <a:r>
              <a:rPr dirty="0" sz="1100" spc="-20">
                <a:latin typeface="Microsoft Sans Serif"/>
                <a:cs typeface="Microsoft Sans Serif"/>
              </a:rPr>
              <a:t>O</a:t>
            </a:r>
            <a:r>
              <a:rPr dirty="0" sz="1100" spc="30">
                <a:latin typeface="Microsoft Sans Serif"/>
                <a:cs typeface="Microsoft Sans Serif"/>
              </a:rPr>
              <a:t>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f</a:t>
            </a:r>
            <a:r>
              <a:rPr dirty="0" sz="1100" spc="30">
                <a:latin typeface="Microsoft Sans Serif"/>
                <a:cs typeface="Microsoft Sans Serif"/>
              </a:rPr>
              <a:t>i</a:t>
            </a:r>
            <a:r>
              <a:rPr dirty="0" sz="1100" spc="55">
                <a:latin typeface="Microsoft Sans Serif"/>
                <a:cs typeface="Microsoft Sans Serif"/>
              </a:rPr>
              <a:t>l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-35">
                <a:latin typeface="Microsoft Sans Serif"/>
                <a:cs typeface="Microsoft Sans Serif"/>
              </a:rPr>
              <a:t>s.</a:t>
            </a:r>
            <a:endParaRPr sz="1100">
              <a:latin typeface="Microsoft Sans Serif"/>
              <a:cs typeface="Microsoft Sans Serif"/>
            </a:endParaRPr>
          </a:p>
          <a:p>
            <a:pPr marL="317500" marR="581660">
              <a:lnSpc>
                <a:spcPct val="137900"/>
              </a:lnSpc>
            </a:pPr>
            <a:r>
              <a:rPr dirty="0" sz="1100" spc="-35">
                <a:latin typeface="Microsoft Sans Serif"/>
                <a:cs typeface="Microsoft Sans Serif"/>
              </a:rPr>
              <a:t>XML: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To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separate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from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presentation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XML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stores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plain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text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format.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5">
                <a:latin typeface="Microsoft Sans Serif"/>
                <a:cs typeface="Microsoft Sans Serif"/>
              </a:rPr>
              <a:t>o</a:t>
            </a:r>
            <a:r>
              <a:rPr dirty="0" sz="1100" spc="-45">
                <a:latin typeface="Microsoft Sans Serif"/>
                <a:cs typeface="Microsoft Sans Serif"/>
              </a:rPr>
              <a:t>c</a:t>
            </a:r>
            <a:r>
              <a:rPr dirty="0" sz="1100" spc="5">
                <a:latin typeface="Microsoft Sans Serif"/>
                <a:cs typeface="Microsoft Sans Serif"/>
              </a:rPr>
              <a:t>o</a:t>
            </a:r>
            <a:r>
              <a:rPr dirty="0" sz="1100" spc="15">
                <a:latin typeface="Microsoft Sans Serif"/>
                <a:cs typeface="Microsoft Sans Serif"/>
              </a:rPr>
              <a:t>d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Microsoft Sans Serif"/>
                <a:cs typeface="Microsoft Sans Serif"/>
              </a:rPr>
              <a:t>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40">
                <a:latin typeface="Microsoft Sans Serif"/>
                <a:cs typeface="Microsoft Sans Serif"/>
              </a:rPr>
              <a:t>r</a:t>
            </a:r>
            <a:r>
              <a:rPr dirty="0" sz="1100" spc="10">
                <a:latin typeface="Microsoft Sans Serif"/>
                <a:cs typeface="Microsoft Sans Serif"/>
              </a:rPr>
              <a:t>i</a:t>
            </a:r>
            <a:r>
              <a:rPr dirty="0" sz="1100" spc="-40">
                <a:latin typeface="Microsoft Sans Serif"/>
                <a:cs typeface="Microsoft Sans Serif"/>
              </a:rPr>
              <a:t>e</a:t>
            </a:r>
            <a:r>
              <a:rPr dirty="0" sz="1100" spc="-25">
                <a:latin typeface="Microsoft Sans Serif"/>
                <a:cs typeface="Microsoft Sans Serif"/>
              </a:rPr>
              <a:t>v</a:t>
            </a:r>
            <a:r>
              <a:rPr dirty="0" sz="1100" spc="-35">
                <a:latin typeface="Microsoft Sans Serif"/>
                <a:cs typeface="Microsoft Sans Serif"/>
              </a:rPr>
              <a:t>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</a:t>
            </a:r>
            <a:r>
              <a:rPr dirty="0" sz="1100" spc="5">
                <a:latin typeface="Microsoft Sans Serif"/>
                <a:cs typeface="Microsoft Sans Serif"/>
              </a:rPr>
              <a:t>o</a:t>
            </a:r>
            <a:r>
              <a:rPr dirty="0" sz="1100" spc="-45">
                <a:latin typeface="Microsoft Sans Serif"/>
                <a:cs typeface="Microsoft Sans Serif"/>
              </a:rPr>
              <a:t>c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Microsoft Sans Serif"/>
                <a:cs typeface="Microsoft Sans Serif"/>
              </a:rPr>
              <a:t>i</a:t>
            </a:r>
            <a:r>
              <a:rPr dirty="0" sz="1100" spc="5">
                <a:latin typeface="Microsoft Sans Serif"/>
                <a:cs typeface="Microsoft Sans Serif"/>
              </a:rPr>
              <a:t>o</a:t>
            </a:r>
            <a:r>
              <a:rPr dirty="0" sz="1100" spc="10">
                <a:latin typeface="Microsoft Sans Serif"/>
                <a:cs typeface="Microsoft Sans Serif"/>
              </a:rPr>
              <a:t>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90">
                <a:latin typeface="Microsoft Sans Serif"/>
                <a:cs typeface="Microsoft Sans Serif"/>
              </a:rPr>
              <a:t>t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-2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17500" marR="1076960">
              <a:lnSpc>
                <a:spcPct val="137900"/>
              </a:lnSpc>
            </a:pPr>
            <a:r>
              <a:rPr dirty="0" sz="1100" spc="5">
                <a:latin typeface="Microsoft Sans Serif"/>
                <a:cs typeface="Microsoft Sans Serif"/>
              </a:rPr>
              <a:t>Beautiful</a:t>
            </a:r>
            <a:r>
              <a:rPr dirty="0" sz="1100" spc="-30">
                <a:latin typeface="Microsoft Sans Serif"/>
                <a:cs typeface="Microsoft Sans Serif"/>
              </a:rPr>
              <a:t> Soup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Requests: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To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scrap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library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handle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http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requests.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Matplotlib: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Python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Plotting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Module.</a:t>
            </a:r>
            <a:endParaRPr sz="1100">
              <a:latin typeface="Microsoft Sans Serif"/>
              <a:cs typeface="Microsoft Sans Serif"/>
            </a:endParaRPr>
          </a:p>
          <a:p>
            <a:pPr marL="12700" marR="380365" indent="29845">
              <a:lnSpc>
                <a:spcPct val="100000"/>
              </a:lnSpc>
              <a:spcBef>
                <a:spcPts val="900"/>
              </a:spcBef>
            </a:pPr>
            <a:r>
              <a:rPr dirty="0" sz="1100" spc="5">
                <a:latin typeface="Microsoft Sans Serif"/>
                <a:cs typeface="Microsoft Sans Serif"/>
              </a:rPr>
              <a:t>Blog </a:t>
            </a:r>
            <a:r>
              <a:rPr dirty="0" sz="1100" spc="-10">
                <a:latin typeface="Microsoft Sans Serif"/>
                <a:cs typeface="Microsoft Sans Serif"/>
              </a:rPr>
              <a:t>Post </a:t>
            </a:r>
            <a:r>
              <a:rPr dirty="0" sz="1100" spc="-15">
                <a:latin typeface="Microsoft Sans Serif"/>
                <a:cs typeface="Microsoft Sans Serif"/>
              </a:rPr>
              <a:t>Link: </a:t>
            </a:r>
            <a:r>
              <a:rPr dirty="0" sz="1100" spc="20">
                <a:solidFill>
                  <a:srgbClr val="4E80BC"/>
                </a:solidFill>
                <a:latin typeface="Microsoft Sans Serif"/>
                <a:cs typeface="Microsoft Sans Serif"/>
                <a:hlinkClick r:id="rId2"/>
              </a:rPr>
              <a:t>http://roshangrewal.com/capstone-project-the-battle-of-neighborhoods- </a:t>
            </a:r>
            <a:r>
              <a:rPr dirty="0" sz="1100" spc="-280">
                <a:solidFill>
                  <a:srgbClr val="4E80BC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25">
                <a:solidFill>
                  <a:srgbClr val="4E80BC"/>
                </a:solidFill>
                <a:latin typeface="Microsoft Sans Serif"/>
                <a:cs typeface="Microsoft Sans Serif"/>
                <a:hlinkClick r:id="rId2"/>
              </a:rPr>
              <a:t>finding-a-better-place-in-scarborough-toronto/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E80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2024-04-10T06:21:31Z</dcterms:created>
  <dcterms:modified xsi:type="dcterms:W3CDTF">2024-04-10T06:21:31Z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Writer</vt:lpwstr>
  </property>
  <property fmtid="{D5CDD505-2E9C-101B-9397-08002B2CF9AE}" pid="4" name="LastSaved">
    <vt:filetime>2024-04-10T00:00:00Z</vt:filetime>
  </property>
</Properties>
</file>