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7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9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1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7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3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9" algn="l" defTabSz="457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3" y="2386746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2" indent="0" algn="ctr">
              <a:buNone/>
              <a:defRPr sz="2001"/>
            </a:lvl2pPr>
            <a:lvl3pPr marL="914421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4" indent="0" algn="ctr">
              <a:buNone/>
              <a:defRPr sz="1600"/>
            </a:lvl6pPr>
            <a:lvl7pPr marL="2743267" indent="0" algn="ctr">
              <a:buNone/>
              <a:defRPr sz="1600"/>
            </a:lvl7pPr>
            <a:lvl8pPr marL="3200478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8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5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9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3" y="2386746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6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1">
                <a:solidFill>
                  <a:schemeClr val="tx1"/>
                </a:solidFill>
              </a:defRPr>
            </a:lvl1pPr>
            <a:lvl2pPr marL="457212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2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6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8" y="2313438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12" indent="0">
              <a:buNone/>
              <a:defRPr sz="1900" b="1"/>
            </a:lvl2pPr>
            <a:lvl3pPr marL="914421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7" indent="0">
              <a:buNone/>
              <a:defRPr sz="1600" b="1"/>
            </a:lvl7pPr>
            <a:lvl8pPr marL="3200478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8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9" y="2313438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12" indent="0">
              <a:buNone/>
              <a:defRPr sz="1900" b="1"/>
            </a:lvl2pPr>
            <a:lvl3pPr marL="914421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7" indent="0">
              <a:buNone/>
              <a:defRPr sz="1600" b="1"/>
            </a:lvl7pPr>
            <a:lvl8pPr marL="3200478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5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" y="2243832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3" y="804673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9" y="3549921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12" indent="0">
              <a:buNone/>
              <a:defRPr sz="1400"/>
            </a:lvl2pPr>
            <a:lvl3pPr marL="914421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4" indent="0">
              <a:buNone/>
              <a:defRPr sz="1000"/>
            </a:lvl6pPr>
            <a:lvl7pPr marL="2743267" indent="0">
              <a:buNone/>
              <a:defRPr sz="1000"/>
            </a:lvl7pPr>
            <a:lvl8pPr marL="3200478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5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5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3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457212" indent="0">
              <a:buNone/>
              <a:defRPr sz="2801"/>
            </a:lvl2pPr>
            <a:lvl3pPr marL="914421" indent="0">
              <a:buNone/>
              <a:defRPr sz="2400"/>
            </a:lvl3pPr>
            <a:lvl4pPr marL="1371633" indent="0">
              <a:buNone/>
              <a:defRPr sz="2001"/>
            </a:lvl4pPr>
            <a:lvl5pPr marL="1828844" indent="0">
              <a:buNone/>
              <a:defRPr sz="2001"/>
            </a:lvl5pPr>
            <a:lvl6pPr marL="2286054" indent="0">
              <a:buNone/>
              <a:defRPr sz="2001"/>
            </a:lvl6pPr>
            <a:lvl7pPr marL="2743267" indent="0">
              <a:buNone/>
              <a:defRPr sz="2001"/>
            </a:lvl7pPr>
            <a:lvl8pPr marL="3200478" indent="0">
              <a:buNone/>
              <a:defRPr sz="2001"/>
            </a:lvl8pPr>
            <a:lvl9pPr marL="3657691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9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12" indent="0">
              <a:buNone/>
              <a:defRPr sz="1400"/>
            </a:lvl2pPr>
            <a:lvl3pPr marL="914421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4" indent="0">
              <a:buNone/>
              <a:defRPr sz="1000"/>
            </a:lvl6pPr>
            <a:lvl7pPr marL="2743267" indent="0">
              <a:buNone/>
              <a:defRPr sz="1000"/>
            </a:lvl7pPr>
            <a:lvl8pPr marL="3200478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5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32" y="6238818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B8D1CA-45D7-4D9E-904E-8899434ED4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1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4" y="6217922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5A83CF-78ED-439C-ADF7-AE49EC594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21" rtl="0" eaLnBrk="1" latinLnBrk="0" hangingPunct="1">
        <a:lnSpc>
          <a:spcPct val="90000"/>
        </a:lnSpc>
        <a:spcBef>
          <a:spcPct val="0"/>
        </a:spcBef>
        <a:buNone/>
        <a:defRPr sz="2801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12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17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21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28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95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51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90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823" indent="-228607" algn="l" defTabSz="914421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7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8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microsoft.com/office/2007/relationships/hdphoto" Target="../media/hdphoto5.wdp" /><Relationship Id="rId18" Type="http://schemas.openxmlformats.org/officeDocument/2006/relationships/image" Target="../media/image14.png" /><Relationship Id="rId3" Type="http://schemas.microsoft.com/office/2007/relationships/hdphoto" Target="../media/hdphoto1.wdp" /><Relationship Id="rId21" Type="http://schemas.openxmlformats.org/officeDocument/2006/relationships/image" Target="../media/image16.png" /><Relationship Id="rId7" Type="http://schemas.microsoft.com/office/2007/relationships/hdphoto" Target="../media/hdphoto2.wdp" /><Relationship Id="rId12" Type="http://schemas.openxmlformats.org/officeDocument/2006/relationships/image" Target="../media/image10.png" /><Relationship Id="rId17" Type="http://schemas.microsoft.com/office/2007/relationships/hdphoto" Target="../media/hdphoto6.wdp" /><Relationship Id="rId2" Type="http://schemas.openxmlformats.org/officeDocument/2006/relationships/image" Target="../media/image6.png" /><Relationship Id="rId16" Type="http://schemas.openxmlformats.org/officeDocument/2006/relationships/image" Target="../media/image13.png" /><Relationship Id="rId20" Type="http://schemas.microsoft.com/office/2007/relationships/hdphoto" Target="../media/hdphoto7.wdp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11" Type="http://schemas.microsoft.com/office/2007/relationships/hdphoto" Target="../media/hdphoto4.wdp" /><Relationship Id="rId5" Type="http://schemas.openxmlformats.org/officeDocument/2006/relationships/image" Target="../media/image5.png" /><Relationship Id="rId15" Type="http://schemas.openxmlformats.org/officeDocument/2006/relationships/image" Target="../media/image12.png" /><Relationship Id="rId23" Type="http://schemas.openxmlformats.org/officeDocument/2006/relationships/image" Target="../media/image17.png" /><Relationship Id="rId10" Type="http://schemas.openxmlformats.org/officeDocument/2006/relationships/image" Target="../media/image9.png" /><Relationship Id="rId19" Type="http://schemas.openxmlformats.org/officeDocument/2006/relationships/image" Target="../media/image15.png" /><Relationship Id="rId4" Type="http://schemas.openxmlformats.org/officeDocument/2006/relationships/image" Target="../media/image3.png" /><Relationship Id="rId9" Type="http://schemas.microsoft.com/office/2007/relationships/hdphoto" Target="../media/hdphoto3.wdp" /><Relationship Id="rId14" Type="http://schemas.openxmlformats.org/officeDocument/2006/relationships/image" Target="../media/image11.png" /><Relationship Id="rId22" Type="http://schemas.microsoft.com/office/2007/relationships/hdphoto" Target="../media/hdphoto8.wdp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FF3300">
                <a:alpha val="71000"/>
              </a:srgbClr>
            </a:gs>
            <a:gs pos="55000">
              <a:schemeClr val="tx1">
                <a:lumMod val="95000"/>
                <a:lumOff val="5000"/>
                <a:alpha val="68000"/>
              </a:schemeClr>
            </a:gs>
            <a:gs pos="47000">
              <a:schemeClr val="tx1">
                <a:lumMod val="84000"/>
                <a:lumOff val="16000"/>
                <a:alpha val="71000"/>
              </a:schemeClr>
            </a:gs>
            <a:gs pos="76000">
              <a:srgbClr val="00B050">
                <a:lumMod val="94000"/>
                <a:alpha val="7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shoka &lt;strong&gt;Chakra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332"/>
                    </a14:imgEffect>
                    <a14:imgEffect>
                      <a14:saturation sat="131000"/>
                    </a14:imgEffect>
                    <a14:imgEffect>
                      <a14:brightnessContrast bright="5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8" y="2524127"/>
            <a:ext cx="2305051" cy="2305051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8FAA3-B465-4514-8FBC-F3361B191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33" y="88919"/>
            <a:ext cx="9109214" cy="603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8D430-4DBC-4E0B-B96C-2DB6BCDE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52" y="76130"/>
            <a:ext cx="2006082" cy="695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3B6F5-EFE0-4BDE-9D5D-EE3E61E87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0741" y="519791"/>
            <a:ext cx="12095512" cy="768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6220E-3E63-45EB-8F30-BC89B75F3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1046" y="76130"/>
            <a:ext cx="1402202" cy="64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674E29-0ED2-4C81-9496-6C866237C53A}"/>
              </a:ext>
            </a:extLst>
          </p:cNvPr>
          <p:cNvSpPr txBox="1"/>
          <p:nvPr/>
        </p:nvSpPr>
        <p:spPr>
          <a:xfrm>
            <a:off x="409285" y="1864198"/>
            <a:ext cx="8084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i-I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TO PROTECT THE WORLD FROM COVID -19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BD356-C31B-4011-9E0A-AA1B0F035113}"/>
              </a:ext>
            </a:extLst>
          </p:cNvPr>
          <p:cNvSpPr txBox="1"/>
          <p:nvPr/>
        </p:nvSpPr>
        <p:spPr>
          <a:xfrm>
            <a:off x="444233" y="3177411"/>
            <a:ext cx="1037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2400" b="1" dirty="0">
                <a:solidFill>
                  <a:schemeClr val="bg1"/>
                </a:solidFill>
              </a:rPr>
              <a:t>: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Mangal"/>
              </a:rPr>
              <a:t>Instruction step by step with audio &amp; text to detect covid  +ve or –ve , scan temperature , hand for the detect germ % and sanitize hand , measuring oxygen level</a:t>
            </a:r>
            <a:r>
              <a:rPr lang="en-IN" sz="2000" b="1" i="0" dirty="0">
                <a:solidFill>
                  <a:srgbClr val="002060"/>
                </a:solidFill>
                <a:effectLst/>
                <a:latin typeface="Mangal"/>
              </a:rPr>
              <a:t> &amp; surrounding area.</a:t>
            </a:r>
            <a:endParaRPr lang="en-IN" sz="2000" b="1" dirty="0">
              <a:solidFill>
                <a:srgbClr val="002060"/>
              </a:solidFill>
              <a:latin typeface="Mang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F6F-88AA-4943-A8F2-A545EEB00872}"/>
              </a:ext>
            </a:extLst>
          </p:cNvPr>
          <p:cNvSpPr txBox="1"/>
          <p:nvPr/>
        </p:nvSpPr>
        <p:spPr>
          <a:xfrm>
            <a:off x="7663992" y="5547171"/>
            <a:ext cx="4260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e time new roman"/>
              </a:rPr>
              <a:t>Team Name– </a:t>
            </a:r>
            <a:r>
              <a:rPr lang="en-US" b="1" dirty="0">
                <a:solidFill>
                  <a:srgbClr val="002060"/>
                </a:solidFill>
              </a:rPr>
              <a:t>DBP Covi Clean &amp; Care </a:t>
            </a:r>
          </a:p>
          <a:p>
            <a:r>
              <a:rPr lang="en-US" b="1" dirty="0">
                <a:latin typeface="The time new roman"/>
              </a:rPr>
              <a:t>Team Leader Name </a:t>
            </a:r>
            <a:r>
              <a:rPr lang="en-US" dirty="0"/>
              <a:t>-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Prakriti Banik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dirty="0"/>
              <a:t> – </a:t>
            </a:r>
            <a:r>
              <a:rPr lang="en-US" b="1" dirty="0">
                <a:solidFill>
                  <a:srgbClr val="002060"/>
                </a:solidFill>
              </a:rPr>
              <a:t>Brainwave University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6F168-7D04-4C47-A67B-33A55DB2F11F}"/>
              </a:ext>
            </a:extLst>
          </p:cNvPr>
          <p:cNvSpPr txBox="1"/>
          <p:nvPr/>
        </p:nvSpPr>
        <p:spPr>
          <a:xfrm>
            <a:off x="409285" y="4829178"/>
            <a:ext cx="8551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innovation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002060"/>
                </a:solidFill>
                <a:latin typeface="Mangal"/>
                <a:cs typeface="Times New Roman" panose="02020603050405020304" pitchFamily="18" charset="0"/>
              </a:rPr>
              <a:t>Health Care &amp; Artificial Innovation  </a:t>
            </a:r>
            <a:endParaRPr lang="en-IN" b="1" dirty="0">
              <a:solidFill>
                <a:srgbClr val="002060"/>
              </a:solidFill>
              <a:latin typeface="Mang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17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FF3300">
                <a:alpha val="71000"/>
              </a:srgbClr>
            </a:gs>
            <a:gs pos="55000">
              <a:schemeClr val="tx1">
                <a:lumMod val="95000"/>
                <a:lumOff val="5000"/>
                <a:alpha val="68000"/>
              </a:schemeClr>
            </a:gs>
            <a:gs pos="47000">
              <a:schemeClr val="tx1">
                <a:lumMod val="84000"/>
                <a:lumOff val="16000"/>
                <a:alpha val="71000"/>
              </a:schemeClr>
            </a:gs>
            <a:gs pos="76000">
              <a:srgbClr val="00B050">
                <a:lumMod val="94000"/>
                <a:alpha val="7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shoka &lt;strong&gt;Chakra&lt;/strong&gt;.svg - Wikimedia Commons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8" y="2524127"/>
            <a:ext cx="2305051" cy="2305051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CAE6C4-9CF2-42D0-87E9-77630C72E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9" y="16263"/>
            <a:ext cx="1609483" cy="69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9C2D3-082C-4E62-973E-ACAE2A0AB09E}"/>
              </a:ext>
            </a:extLst>
          </p:cNvPr>
          <p:cNvSpPr txBox="1"/>
          <p:nvPr/>
        </p:nvSpPr>
        <p:spPr>
          <a:xfrm>
            <a:off x="903886" y="91930"/>
            <a:ext cx="963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2060"/>
                </a:solidFill>
              </a:rPr>
              <a:t>Idea Details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E4A25-6748-41F0-9281-08DC52214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272" y="-11044"/>
            <a:ext cx="1402202" cy="64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9" name="Group 38"/>
          <p:cNvGrpSpPr/>
          <p:nvPr/>
        </p:nvGrpSpPr>
        <p:grpSpPr>
          <a:xfrm>
            <a:off x="156980" y="793489"/>
            <a:ext cx="3982968" cy="1554961"/>
            <a:chOff x="156980" y="793489"/>
            <a:chExt cx="3982968" cy="1554961"/>
          </a:xfrm>
        </p:grpSpPr>
        <p:sp>
          <p:nvSpPr>
            <p:cNvPr id="7" name="Speech Bubble: Oval 4">
              <a:extLst>
                <a:ext uri="{FF2B5EF4-FFF2-40B4-BE49-F238E27FC236}">
                  <a16:creationId xmlns:a16="http://schemas.microsoft.com/office/drawing/2014/main" id="{839B8D45-8821-46F3-B4E2-65436D64F7C5}"/>
                </a:ext>
              </a:extLst>
            </p:cNvPr>
            <p:cNvSpPr/>
            <p:nvPr/>
          </p:nvSpPr>
          <p:spPr>
            <a:xfrm rot="167615">
              <a:off x="156980" y="793489"/>
              <a:ext cx="2868150" cy="1554961"/>
            </a:xfrm>
            <a:prstGeom prst="wedgeEllipseCallout">
              <a:avLst>
                <a:gd name="adj1" fmla="val 63410"/>
                <a:gd name="adj2" fmla="val 24251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26C7C-EAC0-4B6F-B444-9862E94F477A}"/>
                </a:ext>
              </a:extLst>
            </p:cNvPr>
            <p:cNvSpPr txBox="1"/>
            <p:nvPr/>
          </p:nvSpPr>
          <p:spPr>
            <a:xfrm>
              <a:off x="429208" y="851642"/>
              <a:ext cx="245013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</a:rPr>
                <a:t>            </a:t>
              </a:r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mode :</a:t>
              </a:r>
            </a:p>
            <a:p>
              <a:pPr algn="just"/>
              <a:r>
                <a:rPr lang="en-US" sz="1400" dirty="0">
                  <a:solidFill>
                    <a:srgbClr val="002060"/>
                  </a:solidFill>
                </a:rPr>
                <a:t>When the mask mode is ON then camera detect the person  who have ware mask or not. If not then it give warning.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110CA1-CA18-440D-9996-EF3EDC62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78" b="97333" l="9778" r="94667">
                          <a14:foregroundMark x1="38222" y1="77333" x2="65778" y2="96444"/>
                          <a14:foregroundMark x1="73333" y1="92444" x2="92444" y2="92444"/>
                          <a14:foregroundMark x1="85778" y1="96444" x2="94667" y2="95111"/>
                          <a14:foregroundMark x1="30667" y1="97333" x2="28000" y2="83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3309" y="1424536"/>
              <a:ext cx="936639" cy="906453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5" name="Group 44"/>
          <p:cNvGrpSpPr/>
          <p:nvPr/>
        </p:nvGrpSpPr>
        <p:grpSpPr>
          <a:xfrm>
            <a:off x="8060155" y="127229"/>
            <a:ext cx="3980640" cy="2489920"/>
            <a:chOff x="8060155" y="127229"/>
            <a:chExt cx="3980640" cy="2489920"/>
          </a:xfrm>
        </p:grpSpPr>
        <p:sp>
          <p:nvSpPr>
            <p:cNvPr id="11" name="Speech Bubble: Oval 14">
              <a:extLst>
                <a:ext uri="{FF2B5EF4-FFF2-40B4-BE49-F238E27FC236}">
                  <a16:creationId xmlns:a16="http://schemas.microsoft.com/office/drawing/2014/main" id="{BBBDC22D-37A1-48DF-9163-BCDCEF1270FC}"/>
                </a:ext>
              </a:extLst>
            </p:cNvPr>
            <p:cNvSpPr/>
            <p:nvPr/>
          </p:nvSpPr>
          <p:spPr>
            <a:xfrm>
              <a:off x="9263749" y="629530"/>
              <a:ext cx="2777046" cy="1987619"/>
            </a:xfrm>
            <a:prstGeom prst="wedgeEllipseCallout">
              <a:avLst>
                <a:gd name="adj1" fmla="val -61834"/>
                <a:gd name="adj2" fmla="val -35810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660401-D38E-4623-A1E5-3FAACE3E3F4B}"/>
                </a:ext>
              </a:extLst>
            </p:cNvPr>
            <p:cNvSpPr txBox="1"/>
            <p:nvPr/>
          </p:nvSpPr>
          <p:spPr>
            <a:xfrm>
              <a:off x="9585746" y="993740"/>
              <a:ext cx="2303963" cy="1384995"/>
            </a:xfrm>
            <a:prstGeom prst="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 Hand Sanitizer : </a:t>
              </a:r>
            </a:p>
            <a:p>
              <a:pPr algn="just"/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scanning temperature people sanitize their hand and again scan their hand to check  if germs parentage is &gt;= 60% then again sanitize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99808B-29C8-496C-A647-B1D1718F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889" b="89778" l="9778" r="89778">
                          <a14:foregroundMark x1="53333" y1="11111" x2="41333" y2="8889"/>
                          <a14:foregroundMark x1="21778" y1="76444" x2="59556" y2="89333"/>
                          <a14:foregroundMark x1="59556" y1="89333" x2="59556" y2="89778"/>
                          <a14:foregroundMark x1="44889" y1="54667" x2="33778" y2="65333"/>
                          <a14:foregroundMark x1="50222" y1="73778" x2="50667" y2="54667"/>
                          <a14:foregroundMark x1="54222" y1="56889" x2="67556" y2="68444"/>
                          <a14:foregroundMark x1="75111" y1="29333" x2="76000" y2="45333"/>
                          <a14:foregroundMark x1="49333" y1="28000" x2="49333" y2="28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0155" y="127229"/>
              <a:ext cx="1134267" cy="113426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1" name="Group 40"/>
          <p:cNvGrpSpPr/>
          <p:nvPr/>
        </p:nvGrpSpPr>
        <p:grpSpPr>
          <a:xfrm>
            <a:off x="139608" y="4117697"/>
            <a:ext cx="3462289" cy="2767047"/>
            <a:chOff x="139608" y="4117697"/>
            <a:chExt cx="3462289" cy="2767047"/>
          </a:xfrm>
        </p:grpSpPr>
        <p:sp>
          <p:nvSpPr>
            <p:cNvPr id="21" name="Speech Bubble: Oval 18">
              <a:extLst>
                <a:ext uri="{FF2B5EF4-FFF2-40B4-BE49-F238E27FC236}">
                  <a16:creationId xmlns:a16="http://schemas.microsoft.com/office/drawing/2014/main" id="{55A7FF87-1624-4E97-ACC0-E6D8524D9E97}"/>
                </a:ext>
              </a:extLst>
            </p:cNvPr>
            <p:cNvSpPr/>
            <p:nvPr/>
          </p:nvSpPr>
          <p:spPr>
            <a:xfrm>
              <a:off x="139608" y="4117697"/>
              <a:ext cx="2562265" cy="1590873"/>
            </a:xfrm>
            <a:prstGeom prst="wedgeEllipseCallout">
              <a:avLst>
                <a:gd name="adj1" fmla="val 46171"/>
                <a:gd name="adj2" fmla="val 51942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7D38F6-0D97-46F4-AB60-F4CEB621E4FD}"/>
                </a:ext>
              </a:extLst>
            </p:cNvPr>
            <p:cNvSpPr txBox="1"/>
            <p:nvPr/>
          </p:nvSpPr>
          <p:spPr>
            <a:xfrm>
              <a:off x="451054" y="4408869"/>
              <a:ext cx="1981345" cy="10156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Oximeter : 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is measure the oxygen percentage in blood.</a:t>
              </a:r>
            </a:p>
            <a:p>
              <a:endParaRPr lang="en-IN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5F3FF0D-F6E9-4DF0-A860-636063BD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8125" y1="31243" x2="48125" y2="31243"/>
                          <a14:foregroundMark x1="44750" y1="27574" x2="46188" y2="23432"/>
                          <a14:foregroundMark x1="39375" y1="27574" x2="38375" y2="26627"/>
                          <a14:foregroundMark x1="47188" y1="43728" x2="46688" y2="40000"/>
                          <a14:foregroundMark x1="38375" y1="40473" x2="42313" y2="40947"/>
                          <a14:foregroundMark x1="49125" y1="28462" x2="49125" y2="197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1728263" y="5011109"/>
              <a:ext cx="1822380" cy="192488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6" name="Group 45"/>
          <p:cNvGrpSpPr/>
          <p:nvPr/>
        </p:nvGrpSpPr>
        <p:grpSpPr>
          <a:xfrm>
            <a:off x="7924819" y="2924221"/>
            <a:ext cx="3925125" cy="2066379"/>
            <a:chOff x="7924819" y="2924221"/>
            <a:chExt cx="3925125" cy="2066379"/>
          </a:xfrm>
        </p:grpSpPr>
        <p:sp>
          <p:nvSpPr>
            <p:cNvPr id="24" name="Speech Bubble: Oval 24">
              <a:extLst>
                <a:ext uri="{FF2B5EF4-FFF2-40B4-BE49-F238E27FC236}">
                  <a16:creationId xmlns:a16="http://schemas.microsoft.com/office/drawing/2014/main" id="{AB57FDFE-9402-48FB-9B41-A782F3D35ED9}"/>
                </a:ext>
              </a:extLst>
            </p:cNvPr>
            <p:cNvSpPr/>
            <p:nvPr/>
          </p:nvSpPr>
          <p:spPr>
            <a:xfrm>
              <a:off x="9381284" y="2924221"/>
              <a:ext cx="2468660" cy="1558443"/>
            </a:xfrm>
            <a:prstGeom prst="wedgeEllipseCallout">
              <a:avLst>
                <a:gd name="adj1" fmla="val -63282"/>
                <a:gd name="adj2" fmla="val 24300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AE35C4-565C-46C2-A15A-EE3C8D34384A}"/>
                </a:ext>
              </a:extLst>
            </p:cNvPr>
            <p:cNvSpPr txBox="1"/>
            <p:nvPr/>
          </p:nvSpPr>
          <p:spPr>
            <a:xfrm>
              <a:off x="9821998" y="3241601"/>
              <a:ext cx="1751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 Air Sanitizer : 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sanitize the surrounding area continuously </a:t>
              </a:r>
              <a:r>
                <a:rPr lang="en-US" sz="1400" dirty="0">
                  <a:solidFill>
                    <a:srgbClr val="002060"/>
                  </a:solidFill>
                </a:rPr>
                <a:t>.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5B39AA0-B128-404C-8483-22BFF20F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33778" y1="50667" x2="55111" y2="61778"/>
                          <a14:foregroundMark x1="55111" y1="61778" x2="57778" y2="59556"/>
                          <a14:foregroundMark x1="58667" y1="80444" x2="58222" y2="39111"/>
                          <a14:foregroundMark x1="58222" y1="39111" x2="34667" y2="43111"/>
                          <a14:foregroundMark x1="34667" y1="43111" x2="36444" y2="45778"/>
                          <a14:foregroundMark x1="56889" y1="40444" x2="68889" y2="79111"/>
                          <a14:foregroundMark x1="68889" y1="79111" x2="36889" y2="79111"/>
                          <a14:foregroundMark x1="36889" y1="79111" x2="43556" y2="56889"/>
                          <a14:foregroundMark x1="42222" y1="60889" x2="43111" y2="55111"/>
                          <a14:foregroundMark x1="40889" y1="80444" x2="36000" y2="79556"/>
                          <a14:foregroundMark x1="41333" y1="80000" x2="54222" y2="82667"/>
                          <a14:foregroundMark x1="30667" y1="65778" x2="42667" y2="72000"/>
                          <a14:foregroundMark x1="48889" y1="28000" x2="49333" y2="28000"/>
                          <a14:foregroundMark x1="51556" y1="28000" x2="51556" y2="28000"/>
                          <a14:foregroundMark x1="50222" y1="27111" x2="50222" y2="27111"/>
                          <a14:foregroundMark x1="49778" y1="27111" x2="49778" y2="27111"/>
                          <a14:foregroundMark x1="45333" y1="23556" x2="45333" y2="23556"/>
                          <a14:foregroundMark x1="45333" y1="22222" x2="45333" y2="22222"/>
                          <a14:foregroundMark x1="45333" y1="22222" x2="45333" y2="22222"/>
                          <a14:foregroundMark x1="45333" y1="22222" x2="45333" y2="22222"/>
                          <a14:foregroundMark x1="41333" y1="15111" x2="41333" y2="15111"/>
                          <a14:foregroundMark x1="41333" y1="15111" x2="41333" y2="15111"/>
                          <a14:foregroundMark x1="50667" y1="15111" x2="50667" y2="15111"/>
                          <a14:foregroundMark x1="50667" y1="15111" x2="50667" y2="15111"/>
                          <a14:foregroundMark x1="59111" y1="15111" x2="59111" y2="15111"/>
                          <a14:foregroundMark x1="59111" y1="15111" x2="59111" y2="15111"/>
                          <a14:foregroundMark x1="54222" y1="21333" x2="54222" y2="2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4819" y="3454091"/>
              <a:ext cx="1404940" cy="153650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7" name="Group 46"/>
          <p:cNvGrpSpPr/>
          <p:nvPr/>
        </p:nvGrpSpPr>
        <p:grpSpPr>
          <a:xfrm>
            <a:off x="7773190" y="4702632"/>
            <a:ext cx="4542546" cy="1936442"/>
            <a:chOff x="7773190" y="4702632"/>
            <a:chExt cx="4542546" cy="1936442"/>
          </a:xfrm>
        </p:grpSpPr>
        <p:sp>
          <p:nvSpPr>
            <p:cNvPr id="27" name="Speech Bubble: Oval 32">
              <a:extLst>
                <a:ext uri="{FF2B5EF4-FFF2-40B4-BE49-F238E27FC236}">
                  <a16:creationId xmlns:a16="http://schemas.microsoft.com/office/drawing/2014/main" id="{AC06BDE8-3D9B-459A-A7D0-7ED50A366F90}"/>
                </a:ext>
              </a:extLst>
            </p:cNvPr>
            <p:cNvSpPr/>
            <p:nvPr/>
          </p:nvSpPr>
          <p:spPr>
            <a:xfrm>
              <a:off x="9245569" y="4702632"/>
              <a:ext cx="2834886" cy="1643966"/>
            </a:xfrm>
            <a:prstGeom prst="wedgeEllipseCallout">
              <a:avLst>
                <a:gd name="adj1" fmla="val -67666"/>
                <a:gd name="adj2" fmla="val 38651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EF751-6370-402A-8EA1-3722E452540A}"/>
                </a:ext>
              </a:extLst>
            </p:cNvPr>
            <p:cNvSpPr txBox="1"/>
            <p:nvPr/>
          </p:nvSpPr>
          <p:spPr>
            <a:xfrm>
              <a:off x="9480850" y="5012297"/>
              <a:ext cx="28348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Germs Detector :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scan the hands for detect the germs percentages and display the result</a:t>
              </a:r>
              <a:r>
                <a:rPr lang="en-US" sz="1400" dirty="0">
                  <a:solidFill>
                    <a:srgbClr val="002060"/>
                  </a:solidFill>
                </a:rPr>
                <a:t>.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14E7784-94EC-47D3-9772-C807B36A7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73190" y="5654392"/>
              <a:ext cx="984682" cy="984682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8" name="Group 47"/>
          <p:cNvGrpSpPr/>
          <p:nvPr/>
        </p:nvGrpSpPr>
        <p:grpSpPr>
          <a:xfrm>
            <a:off x="5756487" y="1249200"/>
            <a:ext cx="3584445" cy="4422187"/>
            <a:chOff x="5756487" y="1249200"/>
            <a:chExt cx="3584445" cy="4422187"/>
          </a:xfrm>
        </p:grpSpPr>
        <p:sp>
          <p:nvSpPr>
            <p:cNvPr id="30" name="Thought Bubble: Cloud 38">
              <a:extLst>
                <a:ext uri="{FF2B5EF4-FFF2-40B4-BE49-F238E27FC236}">
                  <a16:creationId xmlns:a16="http://schemas.microsoft.com/office/drawing/2014/main" id="{15AE842C-545A-4440-9ADC-535BCE838CF0}"/>
                </a:ext>
              </a:extLst>
            </p:cNvPr>
            <p:cNvSpPr/>
            <p:nvPr/>
          </p:nvSpPr>
          <p:spPr>
            <a:xfrm rot="171381">
              <a:off x="6144721" y="1249200"/>
              <a:ext cx="3196211" cy="1752659"/>
            </a:xfrm>
            <a:prstGeom prst="cloudCallout">
              <a:avLst>
                <a:gd name="adj1" fmla="val -8560"/>
                <a:gd name="adj2" fmla="val 102890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E1B3B5-8FA7-4170-BDB4-8F62CFFC674D}"/>
                </a:ext>
              </a:extLst>
            </p:cNvPr>
            <p:cNvSpPr txBox="1"/>
            <p:nvPr/>
          </p:nvSpPr>
          <p:spPr>
            <a:xfrm>
              <a:off x="6558357" y="1528127"/>
              <a:ext cx="25443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Covid</a:t>
              </a:r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kit : </a:t>
              </a:r>
            </a:p>
            <a:p>
              <a:pPr algn="just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The person whose  temperature is high ,for them  the covid kit is out from the </a:t>
              </a: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checking the person is covid +</a:t>
              </a:r>
              <a:r>
                <a:rPr lang="en-US" sz="12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or –</a:t>
              </a:r>
              <a:r>
                <a:rPr lang="en-US" sz="12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4699A5-7D86-4169-9CC1-8C13C2557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56487" y="4728642"/>
              <a:ext cx="1066454" cy="94274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A558BE4-E5E7-4C82-B85C-E5B737D0B1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589" b="89535" l="6667" r="89744">
                        <a14:foregroundMark x1="28205" y1="52713" x2="20000" y2="72093"/>
                        <a14:foregroundMark x1="20000" y1="72093" x2="24103" y2="78682"/>
                        <a14:foregroundMark x1="38462" y1="56589" x2="29231" y2="77519"/>
                        <a14:foregroundMark x1="29231" y1="77519" x2="28205" y2="53488"/>
                        <a14:foregroundMark x1="28205" y1="53488" x2="37949" y2="60078"/>
                        <a14:foregroundMark x1="43590" y1="54264" x2="33846" y2="83333"/>
                        <a14:foregroundMark x1="33846" y1="83333" x2="25641" y2="84496"/>
                        <a14:foregroundMark x1="7179" y1="44961" x2="51795" y2="47674"/>
                        <a14:foregroundMark x1="15385" y1="54651" x2="18462" y2="65504"/>
                        <a14:foregroundMark x1="22564" y1="77907" x2="18974" y2="82946"/>
                        <a14:foregroundMark x1="43590" y1="84109" x2="43590" y2="68217"/>
                        <a14:foregroundMark x1="69231" y1="22481" x2="74872" y2="33721"/>
                        <a14:foregroundMark x1="66667" y1="11240" x2="66667" y2="11240"/>
                        <a14:foregroundMark x1="31282" y1="35659" x2="31282" y2="35659"/>
                        <a14:foregroundMark x1="68718" y1="6589" x2="68718" y2="6589"/>
                        <a14:foregroundMark x1="74872" y1="51550" x2="74872" y2="515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7426" y="5489350"/>
            <a:ext cx="1007495" cy="11554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40" name="Group 39"/>
          <p:cNvGrpSpPr/>
          <p:nvPr/>
        </p:nvGrpSpPr>
        <p:grpSpPr>
          <a:xfrm>
            <a:off x="161959" y="1725089"/>
            <a:ext cx="4105229" cy="2585495"/>
            <a:chOff x="161959" y="1725089"/>
            <a:chExt cx="4105229" cy="25854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71E896-43AA-4478-AECB-F30FF3BF965F}"/>
                </a:ext>
              </a:extLst>
            </p:cNvPr>
            <p:cNvGrpSpPr/>
            <p:nvPr/>
          </p:nvGrpSpPr>
          <p:grpSpPr>
            <a:xfrm>
              <a:off x="161959" y="2466123"/>
              <a:ext cx="2752620" cy="1486578"/>
              <a:chOff x="195895" y="1766160"/>
              <a:chExt cx="2636668" cy="1486578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8" name="Speech Bubble: Oval 8">
                <a:extLst>
                  <a:ext uri="{FF2B5EF4-FFF2-40B4-BE49-F238E27FC236}">
                    <a16:creationId xmlns:a16="http://schemas.microsoft.com/office/drawing/2014/main" id="{00B129F4-0798-41B7-B416-9E1ACB6CDCD3}"/>
                  </a:ext>
                </a:extLst>
              </p:cNvPr>
              <p:cNvSpPr/>
              <p:nvPr/>
            </p:nvSpPr>
            <p:spPr>
              <a:xfrm>
                <a:off x="195895" y="1766160"/>
                <a:ext cx="2636668" cy="1486578"/>
              </a:xfrm>
              <a:prstGeom prst="wedgeEllipseCallout">
                <a:avLst>
                  <a:gd name="adj1" fmla="val 54617"/>
                  <a:gd name="adj2" fmla="val 37076"/>
                </a:avLst>
              </a:prstGeom>
              <a:ln w="28575">
                <a:solidFill>
                  <a:schemeClr val="bg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1A3891-C727-4AB6-A5B2-43FF47E93B39}"/>
                  </a:ext>
                </a:extLst>
              </p:cNvPr>
              <p:cNvSpPr txBox="1"/>
              <p:nvPr/>
            </p:nvSpPr>
            <p:spPr>
              <a:xfrm>
                <a:off x="417948" y="2003020"/>
                <a:ext cx="2375382" cy="954107"/>
              </a:xfrm>
              <a:prstGeom prst="rect">
                <a:avLst/>
              </a:prstGeom>
              <a:noFill/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scanner :</a:t>
                </a:r>
              </a:p>
              <a:p>
                <a:pPr algn="just"/>
                <a:r>
                  <a:rPr lang="en-US" sz="1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Scan the body temperature instantly and display the result in colorful display.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2D15F3-A45C-4436-8BA3-CA8E347E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83499" y="3126895"/>
              <a:ext cx="1183689" cy="118368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0924CEB-4504-49C6-B514-2B8FF22BF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936" b="94231" l="9515" r="91604">
                          <a14:foregroundMark x1="45149" y1="86218" x2="45149" y2="86218"/>
                          <a14:foregroundMark x1="45896" y1="94231" x2="45896" y2="94231"/>
                          <a14:foregroundMark x1="45896" y1="93910" x2="45896" y2="93910"/>
                          <a14:foregroundMark x1="72388" y1="85256" x2="72388" y2="85256"/>
                          <a14:foregroundMark x1="67910" y1="89583" x2="67910" y2="89583"/>
                          <a14:foregroundMark x1="89925" y1="87179" x2="89925" y2="87179"/>
                          <a14:foregroundMark x1="89179" y1="82532" x2="89179" y2="82532"/>
                          <a14:foregroundMark x1="87500" y1="90865" x2="87500" y2="90865"/>
                          <a14:foregroundMark x1="91604" y1="90224" x2="91604" y2="90224"/>
                          <a14:backgroundMark x1="44216" y1="23878" x2="44216" y2="23878"/>
                          <a14:backgroundMark x1="40299" y1="35256" x2="40299" y2="35256"/>
                          <a14:backgroundMark x1="39739" y1="26282" x2="39739" y2="26282"/>
                          <a14:backgroundMark x1="48321" y1="18910" x2="48321" y2="18910"/>
                          <a14:backgroundMark x1="48321" y1="19872" x2="48321" y2="198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6678" y="1725089"/>
              <a:ext cx="1394875" cy="137250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378163" y="4623450"/>
            <a:ext cx="2399035" cy="1630406"/>
            <a:chOff x="3375837" y="4607217"/>
            <a:chExt cx="2399035" cy="163040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FCAEFF9F-1493-44E7-A928-519AABDAA72B}"/>
                </a:ext>
              </a:extLst>
            </p:cNvPr>
            <p:cNvSpPr/>
            <p:nvPr/>
          </p:nvSpPr>
          <p:spPr>
            <a:xfrm>
              <a:off x="3375837" y="4607217"/>
              <a:ext cx="1866563" cy="1331623"/>
            </a:xfrm>
            <a:prstGeom prst="cloud">
              <a:avLst/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8EC199-58C0-435C-B2D3-A239EF166304}"/>
                </a:ext>
              </a:extLst>
            </p:cNvPr>
            <p:cNvSpPr txBox="1"/>
            <p:nvPr/>
          </p:nvSpPr>
          <p:spPr>
            <a:xfrm>
              <a:off x="3622831" y="4834006"/>
              <a:ext cx="1662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1 and tank 2 </a:t>
              </a:r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 liquid and display the liquid validity of both.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D8292C0-0828-4C81-AC0E-D5510D41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47945" y1="13043" x2="47945" y2="13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4912306" y="5687405"/>
              <a:ext cx="523903" cy="550218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A489557-6AD3-486D-9703-8EB2C722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47945" y1="13043" x2="47945" y2="13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50969" y="5687405"/>
              <a:ext cx="523903" cy="550218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43" name="Group 42"/>
          <p:cNvGrpSpPr/>
          <p:nvPr/>
        </p:nvGrpSpPr>
        <p:grpSpPr>
          <a:xfrm>
            <a:off x="3074367" y="296568"/>
            <a:ext cx="3520551" cy="1555567"/>
            <a:chOff x="3074367" y="296568"/>
            <a:chExt cx="3520551" cy="1555567"/>
          </a:xfrm>
        </p:grpSpPr>
        <p:sp>
          <p:nvSpPr>
            <p:cNvPr id="14" name="Speech Bubble: Oval 22">
              <a:extLst>
                <a:ext uri="{FF2B5EF4-FFF2-40B4-BE49-F238E27FC236}">
                  <a16:creationId xmlns:a16="http://schemas.microsoft.com/office/drawing/2014/main" id="{C9D07187-A626-4713-8653-724C7EF8433F}"/>
                </a:ext>
              </a:extLst>
            </p:cNvPr>
            <p:cNvSpPr/>
            <p:nvPr/>
          </p:nvSpPr>
          <p:spPr>
            <a:xfrm>
              <a:off x="4612955" y="620948"/>
              <a:ext cx="1866563" cy="1231187"/>
            </a:xfrm>
            <a:prstGeom prst="wedgeEllipseCallout">
              <a:avLst>
                <a:gd name="adj1" fmla="val -70658"/>
                <a:gd name="adj2" fmla="val -28651"/>
              </a:avLst>
            </a:prstGeom>
            <a:ln w="28575"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3E51D0-ABFC-47F0-831F-1875BB84440D}"/>
                </a:ext>
              </a:extLst>
            </p:cNvPr>
            <p:cNvSpPr txBox="1"/>
            <p:nvPr/>
          </p:nvSpPr>
          <p:spPr>
            <a:xfrm>
              <a:off x="4846139" y="711267"/>
              <a:ext cx="17487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Kit : 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instruction  give to user step by step in audio</a:t>
              </a:r>
              <a:r>
                <a:rPr lang="en-US" sz="1400" dirty="0">
                  <a:solidFill>
                    <a:srgbClr val="002060"/>
                  </a:solidFill>
                </a:rPr>
                <a:t> .</a:t>
              </a:r>
            </a:p>
          </p:txBody>
        </p:sp>
        <p:pic>
          <p:nvPicPr>
            <p:cNvPr id="2" name="Picture 1" descr="File:Sound-icon.svg - Wikinews, the free news source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10866">
              <a:off x="3074367" y="296568"/>
              <a:ext cx="1141203" cy="855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6500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FF3300">
                <a:alpha val="71000"/>
              </a:srgbClr>
            </a:gs>
            <a:gs pos="55000">
              <a:schemeClr val="tx1">
                <a:lumMod val="95000"/>
                <a:lumOff val="5000"/>
                <a:alpha val="68000"/>
              </a:schemeClr>
            </a:gs>
            <a:gs pos="47000">
              <a:schemeClr val="tx1">
                <a:lumMod val="84000"/>
                <a:lumOff val="16000"/>
                <a:alpha val="71000"/>
              </a:schemeClr>
            </a:gs>
            <a:gs pos="76000">
              <a:srgbClr val="00B050">
                <a:lumMod val="94000"/>
                <a:alpha val="7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shoka &lt;strong&gt;Chakra&lt;/strong&gt;.svg - Wikimedia Commons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8" y="2524127"/>
            <a:ext cx="2305051" cy="2305051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r="19428"/>
          <a:stretch/>
        </p:blipFill>
        <p:spPr>
          <a:xfrm>
            <a:off x="-75414" y="0"/>
            <a:ext cx="122674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2583" y="5657850"/>
            <a:ext cx="129147" cy="2171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33528" y="5581769"/>
            <a:ext cx="2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19405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238</TotalTime>
  <Words>263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durgadasbauri@gmail.com</cp:lastModifiedBy>
  <cp:revision>21</cp:revision>
  <dcterms:created xsi:type="dcterms:W3CDTF">2021-06-24T15:39:04Z</dcterms:created>
  <dcterms:modified xsi:type="dcterms:W3CDTF">2024-03-25T20:18:52Z</dcterms:modified>
</cp:coreProperties>
</file>