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0" r:id="rId20"/>
    <p:sldId id="271" r:id="rId21"/>
    <p:sldId id="272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470D"/>
    <a:srgbClr val="FFFFFF"/>
    <a:srgbClr val="BB2BA0"/>
    <a:srgbClr val="D61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80EF-03ED-67A0-A706-581FF2CB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A44CF-A329-8D05-2DC1-4C0B33429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458C-02F7-8766-5F9A-551BA68E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F2C3-2817-E957-844C-1E3F2491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2974-4806-AFBB-2C7F-075C443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BED4-3EA5-68DD-FF08-01C2448A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18040-25AF-E4B9-C092-7BF64655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BF6B-23CE-F72B-1CD5-3255F9A1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C635-4115-F749-D2B6-6D199B3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887-614D-EF60-A598-0B00DB56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D7812-0361-4E16-455F-7E73D0A91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7DF4E-E47A-5B5B-2246-7791134B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5074-C4B2-7B4E-85AE-53963CD9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2306-CDA6-EC06-14ED-76EBA8F6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5FB7-D625-86CC-9FC3-5B20854F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1ED9-43EF-BF40-2C9D-EBF9EA9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B06A-0B19-2E7B-8610-025278A7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4E13-A2AC-079E-A65D-C0D8FA58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903B-C966-CDD5-95D4-3AD67600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D178-24F2-812D-21ED-56FCE08B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0367-AE67-A2D0-98D6-4824764F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A0EB-F3DD-4DAE-AD69-E39A9EEE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0A5D-413D-953B-25CF-B44AFDD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4ABE-57E0-251D-DDE6-26E362B3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0F80C-56E0-5CEE-CB51-E37996F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0B60-A20F-F4E6-E9FC-D4EE91B5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757D-43E6-3861-9A87-DBF24272D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0FD6-7EAC-6E0A-70FD-5F7F5EAB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53DE8-59EB-537A-EEEE-D955B42C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33ED5-2AB6-76BE-1A58-CE3B8E52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36A63-0838-A753-5C4A-78ED41A6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8730-F0E6-A992-4FC7-E806CA04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9E26-9FA2-6551-1E77-683789C9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AE4AC-0C1D-DD24-CC69-81C7BC96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FFFDF-8000-410A-E8A9-5DD129D22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BF881-383E-6BB5-05CD-CC4B345E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A6381-55D1-C5C1-C700-219666AD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30756-FD0E-CD5E-7178-6C70B1CA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4D859-842D-0A35-1910-4AAA123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2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9BC1-505A-710A-2660-F13F7C4F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D0096-4C47-D6F4-0DDD-45F332DB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0860B-DBEC-8D7E-232D-A9F3F3E0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9A894-6782-9CC9-3C5D-80DBAB7A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8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34BB0-C46A-561E-6A2E-10464F97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4DFC2-5821-64D0-03DC-5D8310A3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7166E-8BF8-C377-A903-AA8D5AB4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2D1C-844A-BD42-7C12-EBDD8F50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4E25-2AE4-D2FF-1F1C-E1083BE5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92217-86AB-3E39-853F-48EDABF50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4E671-5C91-8A94-A2E3-F312DF08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8A98A-8E5E-0F15-F3A4-9AEA78BE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5416-B85F-AED3-1175-3065983B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3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AAD6-C09F-C01F-B3BE-B8FC172B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48055-12A4-0793-9BC8-885239985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D2473-0F44-A79A-0E60-DEC842B3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4480-5DD1-6156-5A5E-387F1395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85C66-AD58-4EF0-27B8-D58DB287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0EE11-08B9-1DEF-672D-26FB7332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6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63277-D69D-8544-51AE-69C4662B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64E7F-60D7-4D97-C86A-C9F0059B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E8D7-9A6A-C142-9131-3881CD4BE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5E41-6B86-48DD-A3D9-F4FD7DEC512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0AAA-D515-2A48-959D-F68CF1998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4D92-8400-7987-896E-6B497E7CB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233F-BA67-4DC2-8981-44259A2EE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B669-498E-A3B0-F42E-C4FCA5D16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3C6B-CA41-5FD0-F145-9C33641C4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547F2-D3BF-2F32-D085-283EFFA90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" y="-80683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B252D-1251-EDFB-D5A5-731659281FC6}"/>
              </a:ext>
            </a:extLst>
          </p:cNvPr>
          <p:cNvSpPr txBox="1"/>
          <p:nvPr/>
        </p:nvSpPr>
        <p:spPr>
          <a:xfrm>
            <a:off x="3765176" y="3702424"/>
            <a:ext cx="5396753" cy="677108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WEB SCRAPING AND EXPLORATORY DATA ON</a:t>
            </a:r>
            <a:endParaRPr lang="en-US" sz="6000" b="1" dirty="0">
              <a:solidFill>
                <a:schemeClr val="tx1"/>
              </a:solidFill>
            </a:endParaRP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EE6FC-0AC1-4BEF-EBC6-F45E58E4F03B}"/>
              </a:ext>
            </a:extLst>
          </p:cNvPr>
          <p:cNvSpPr txBox="1"/>
          <p:nvPr/>
        </p:nvSpPr>
        <p:spPr>
          <a:xfrm flipH="1">
            <a:off x="5187037" y="4311939"/>
            <a:ext cx="2199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383932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C51CB8-ADF6-C50C-34A6-218B493B0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" y="233082"/>
            <a:ext cx="3863790" cy="2528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567C54-B03B-18D6-6057-0804B9FDE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07" y="4223765"/>
            <a:ext cx="4594766" cy="1990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7D0C2-C1D2-AB0E-3B32-6872B648ED01}"/>
              </a:ext>
            </a:extLst>
          </p:cNvPr>
          <p:cNvSpPr txBox="1"/>
          <p:nvPr/>
        </p:nvSpPr>
        <p:spPr>
          <a:xfrm>
            <a:off x="4890600" y="47326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Insights :</a:t>
            </a:r>
          </a:p>
          <a:p>
            <a:r>
              <a:rPr lang="en-IN" dirty="0"/>
              <a:t>              From the beside table ,</a:t>
            </a:r>
            <a:r>
              <a:rPr lang="en-US" dirty="0"/>
              <a:t> Data types of data taken from websites are wrong data types</a:t>
            </a:r>
            <a:r>
              <a:rPr lang="en-IN" dirty="0"/>
              <a:t>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59222-489F-9D6F-6E17-98D807F918DD}"/>
              </a:ext>
            </a:extLst>
          </p:cNvPr>
          <p:cNvSpPr txBox="1"/>
          <p:nvPr/>
        </p:nvSpPr>
        <p:spPr>
          <a:xfrm>
            <a:off x="295834" y="491542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Insights :</a:t>
            </a:r>
          </a:p>
          <a:p>
            <a:r>
              <a:rPr lang="en-IN" dirty="0"/>
              <a:t>            These code used for change the data type of columns in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43705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A4AA16-3F12-44C5-9860-99A0B91A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63" y="481950"/>
            <a:ext cx="3736493" cy="252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9BBB7-651F-32CC-66BC-6CD242B0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63" y="3946340"/>
            <a:ext cx="6761715" cy="956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0C54D-81CA-0A78-EFE7-2C1EA8420999}"/>
              </a:ext>
            </a:extLst>
          </p:cNvPr>
          <p:cNvSpPr txBox="1"/>
          <p:nvPr/>
        </p:nvSpPr>
        <p:spPr>
          <a:xfrm flipH="1">
            <a:off x="6095999" y="5307106"/>
            <a:ext cx="5746375" cy="105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Insights</a:t>
            </a:r>
            <a:r>
              <a:rPr lang="en-US" dirty="0"/>
              <a:t> </a:t>
            </a:r>
            <a:r>
              <a:rPr lang="en-US" sz="2400" b="1" dirty="0"/>
              <a:t>:-</a:t>
            </a:r>
            <a:endParaRPr lang="en-US" b="1" dirty="0"/>
          </a:p>
          <a:p>
            <a:r>
              <a:rPr lang="en-US" dirty="0"/>
              <a:t>               </a:t>
            </a:r>
            <a:r>
              <a:rPr lang="en-IN" dirty="0"/>
              <a:t>after convention of data types we will find any duplicate values are exists or not.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0D62C-3D4C-A4D5-CCDA-93A9252DD0BE}"/>
              </a:ext>
            </a:extLst>
          </p:cNvPr>
          <p:cNvSpPr txBox="1"/>
          <p:nvPr/>
        </p:nvSpPr>
        <p:spPr>
          <a:xfrm>
            <a:off x="6194611" y="1667435"/>
            <a:ext cx="52891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</a:t>
            </a:r>
            <a:r>
              <a:rPr lang="en-US" sz="2000" b="1" i="1" dirty="0"/>
              <a:t> :-</a:t>
            </a:r>
          </a:p>
          <a:p>
            <a:r>
              <a:rPr lang="en-US" dirty="0"/>
              <a:t>                </a:t>
            </a:r>
            <a:r>
              <a:rPr lang="en-IN" dirty="0"/>
              <a:t>After changing the data type of column from  the data. Resultant data types of columns is presented in beside figure.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3A482-0D78-E614-929C-AB7C456E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3" y="1568824"/>
            <a:ext cx="10746734" cy="4948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A6EB0B-EB6F-5568-82FB-E6FF5503571D}"/>
              </a:ext>
            </a:extLst>
          </p:cNvPr>
          <p:cNvSpPr txBox="1"/>
          <p:nvPr/>
        </p:nvSpPr>
        <p:spPr>
          <a:xfrm>
            <a:off x="665337" y="340658"/>
            <a:ext cx="8421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 FRAME </a:t>
            </a:r>
            <a:r>
              <a:rPr lang="en-US"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9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834904-89C4-CAD7-197E-65CE2C3C6FFC}"/>
              </a:ext>
            </a:extLst>
          </p:cNvPr>
          <p:cNvSpPr txBox="1"/>
          <p:nvPr/>
        </p:nvSpPr>
        <p:spPr>
          <a:xfrm>
            <a:off x="967409" y="2659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lang="en-US" sz="1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1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u="sng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B99F2-A9C4-9B1F-45DC-7C093124A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50" y="1295400"/>
            <a:ext cx="10551459" cy="51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C5A91C-AF00-BC0B-C75F-0CDC2666C885}"/>
              </a:ext>
            </a:extLst>
          </p:cNvPr>
          <p:cNvSpPr txBox="1"/>
          <p:nvPr/>
        </p:nvSpPr>
        <p:spPr>
          <a:xfrm>
            <a:off x="3405808" y="3851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0000FF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800" b="1" dirty="0">
                <a:solidFill>
                  <a:srgbClr val="0000FF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FF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3600" dirty="0">
              <a:solidFill>
                <a:srgbClr val="0000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6AC392-033A-2F33-0436-5B0B8E616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3" y="1183341"/>
            <a:ext cx="11205882" cy="53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82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2EF2B4-8262-F27E-9E03-03D578E8ED72}"/>
              </a:ext>
            </a:extLst>
          </p:cNvPr>
          <p:cNvSpPr txBox="1"/>
          <p:nvPr/>
        </p:nvSpPr>
        <p:spPr>
          <a:xfrm>
            <a:off x="385481" y="286871"/>
            <a:ext cx="87585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US" sz="3200" b="1" i="1" u="sng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44D8D-2693-BC78-910E-A3A33F0FC4F4}"/>
              </a:ext>
            </a:extLst>
          </p:cNvPr>
          <p:cNvSpPr txBox="1"/>
          <p:nvPr/>
        </p:nvSpPr>
        <p:spPr>
          <a:xfrm>
            <a:off x="448235" y="871646"/>
            <a:ext cx="8695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</a:t>
            </a:r>
            <a:endParaRPr lang="en-IN" sz="20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E891-9631-B78B-B28A-CA06AC68D4BE}"/>
              </a:ext>
            </a:extLst>
          </p:cNvPr>
          <p:cNvSpPr txBox="1"/>
          <p:nvPr/>
        </p:nvSpPr>
        <p:spPr>
          <a:xfrm>
            <a:off x="1084729" y="1456421"/>
            <a:ext cx="601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Top 10 Brands in AC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6F4224-3E9E-BCB2-AF83-977AD28FA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4" y="2033866"/>
            <a:ext cx="5581650" cy="4438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B87583-F7FC-03CB-4B89-5513BFF4F177}"/>
              </a:ext>
            </a:extLst>
          </p:cNvPr>
          <p:cNvSpPr txBox="1"/>
          <p:nvPr/>
        </p:nvSpPr>
        <p:spPr>
          <a:xfrm>
            <a:off x="6665258" y="2895600"/>
            <a:ext cx="49574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Insights</a:t>
            </a:r>
            <a:r>
              <a:rPr lang="en-US" sz="2000" b="1" dirty="0"/>
              <a:t> </a:t>
            </a:r>
            <a:r>
              <a:rPr lang="en-US" sz="2400" b="1" dirty="0"/>
              <a:t>:-</a:t>
            </a:r>
            <a:endParaRPr lang="en-US" sz="2000" b="1" dirty="0"/>
          </a:p>
          <a:p>
            <a:r>
              <a:rPr lang="en-US" dirty="0"/>
              <a:t>                  In this graph has which brand is highest sales on the given data the voltas brand sales was increased with compared to other brands.</a:t>
            </a:r>
          </a:p>
        </p:txBody>
      </p:sp>
    </p:spTree>
    <p:extLst>
      <p:ext uri="{BB962C8B-B14F-4D97-AF65-F5344CB8AC3E}">
        <p14:creationId xmlns:p14="http://schemas.microsoft.com/office/powerpoint/2010/main" val="104155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D1584-E619-141F-70C7-9A9660070BA3}"/>
              </a:ext>
            </a:extLst>
          </p:cNvPr>
          <p:cNvSpPr txBox="1"/>
          <p:nvPr/>
        </p:nvSpPr>
        <p:spPr>
          <a:xfrm>
            <a:off x="2519082" y="1666989"/>
            <a:ext cx="125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Histogram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28343-50AE-F592-980F-14044FE02998}"/>
              </a:ext>
            </a:extLst>
          </p:cNvPr>
          <p:cNvSpPr txBox="1"/>
          <p:nvPr/>
        </p:nvSpPr>
        <p:spPr>
          <a:xfrm flipH="1">
            <a:off x="6693105" y="1398955"/>
            <a:ext cx="43759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Insights</a:t>
            </a:r>
            <a:r>
              <a:rPr lang="en-US" sz="2400" b="1" dirty="0"/>
              <a:t> </a:t>
            </a:r>
            <a:r>
              <a:rPr lang="en-US" sz="2800" b="1" dirty="0"/>
              <a:t>:-</a:t>
            </a:r>
            <a:endParaRPr lang="en-US" sz="2400" b="1" dirty="0"/>
          </a:p>
          <a:p>
            <a:r>
              <a:rPr lang="en-US" dirty="0"/>
              <a:t>                 By  Using Histogram Plot, We Observed That Most Of The Price Of Ac’s Are In the range of 30000 to 40000 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CF693-0158-0F73-2687-BAF93C72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2152862"/>
            <a:ext cx="6092471" cy="3928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7C3FC-1287-52B5-90B0-3D48D24F7E2F}"/>
              </a:ext>
            </a:extLst>
          </p:cNvPr>
          <p:cNvSpPr txBox="1"/>
          <p:nvPr/>
        </p:nvSpPr>
        <p:spPr>
          <a:xfrm>
            <a:off x="308473" y="712542"/>
            <a:ext cx="316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00FF"/>
                </a:solidFill>
              </a:rPr>
              <a:t>NUMERICAL DATA</a:t>
            </a:r>
          </a:p>
        </p:txBody>
      </p:sp>
    </p:spTree>
    <p:extLst>
      <p:ext uri="{BB962C8B-B14F-4D97-AF65-F5344CB8AC3E}">
        <p14:creationId xmlns:p14="http://schemas.microsoft.com/office/powerpoint/2010/main" val="198067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D1010F-AC9D-435A-E171-D09F225E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3" y="1841405"/>
            <a:ext cx="6181725" cy="444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BA6ECE-F972-FCBD-A83E-0C5163345755}"/>
              </a:ext>
            </a:extLst>
          </p:cNvPr>
          <p:cNvSpPr txBox="1"/>
          <p:nvPr/>
        </p:nvSpPr>
        <p:spPr>
          <a:xfrm>
            <a:off x="988079" y="254655"/>
            <a:ext cx="3924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00FF"/>
                </a:solidFill>
              </a:rPr>
              <a:t>BIVARIATE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E8A4D-2953-89B0-BCCA-A07275557D31}"/>
              </a:ext>
            </a:extLst>
          </p:cNvPr>
          <p:cNvSpPr txBox="1"/>
          <p:nvPr/>
        </p:nvSpPr>
        <p:spPr>
          <a:xfrm>
            <a:off x="1072260" y="1078807"/>
            <a:ext cx="500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CATEGORICAL VS NUMERICAL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4814B-00C6-29EC-258F-C01C0EA17F8A}"/>
              </a:ext>
            </a:extLst>
          </p:cNvPr>
          <p:cNvSpPr txBox="1"/>
          <p:nvPr/>
        </p:nvSpPr>
        <p:spPr>
          <a:xfrm>
            <a:off x="7233920" y="1540472"/>
            <a:ext cx="426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Insights :-</a:t>
            </a:r>
          </a:p>
          <a:p>
            <a:r>
              <a:rPr lang="en-US" sz="2400" b="1" i="1" dirty="0"/>
              <a:t>             </a:t>
            </a:r>
            <a:r>
              <a:rPr lang="en-US" sz="2000" dirty="0"/>
              <a:t>A Box Plot Analysis Reveal Shows Ac Brands Are Distributed In Terms Of Rating Revenue, Providing Insight Into Range Median Outliers With In Each Brand Category</a:t>
            </a:r>
            <a:r>
              <a:rPr lang="en-US" sz="2400" b="1" i="1" dirty="0"/>
              <a:t>.            </a:t>
            </a:r>
          </a:p>
        </p:txBody>
      </p:sp>
    </p:spTree>
    <p:extLst>
      <p:ext uri="{BB962C8B-B14F-4D97-AF65-F5344CB8AC3E}">
        <p14:creationId xmlns:p14="http://schemas.microsoft.com/office/powerpoint/2010/main" val="295256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95A15-DFF8-610A-B8F5-DBE8685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9" y="2023781"/>
            <a:ext cx="5953125" cy="430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CA686-509F-1CDD-5DB3-20FD6F69E536}"/>
              </a:ext>
            </a:extLst>
          </p:cNvPr>
          <p:cNvSpPr txBox="1"/>
          <p:nvPr/>
        </p:nvSpPr>
        <p:spPr>
          <a:xfrm>
            <a:off x="735106" y="188259"/>
            <a:ext cx="306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00FF"/>
                </a:solidFill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5A2FD-4CC0-5691-F2C2-485A5322D7BA}"/>
              </a:ext>
            </a:extLst>
          </p:cNvPr>
          <p:cNvSpPr txBox="1"/>
          <p:nvPr/>
        </p:nvSpPr>
        <p:spPr>
          <a:xfrm>
            <a:off x="1075765" y="1272988"/>
            <a:ext cx="523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9470D"/>
                </a:solidFill>
              </a:rPr>
              <a:t>NUMERICAL DATA VS NUMERICAL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203C1-C172-7003-D2F5-0ED3670A49B2}"/>
              </a:ext>
            </a:extLst>
          </p:cNvPr>
          <p:cNvSpPr txBox="1"/>
          <p:nvPr/>
        </p:nvSpPr>
        <p:spPr>
          <a:xfrm>
            <a:off x="6705600" y="1544320"/>
            <a:ext cx="3472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:-</a:t>
            </a:r>
          </a:p>
          <a:p>
            <a:r>
              <a:rPr lang="en-US" dirty="0"/>
              <a:t>               By  scatter plot shows that most of the price of the discounts with in the range between 30000 to 50000</a:t>
            </a:r>
          </a:p>
        </p:txBody>
      </p:sp>
    </p:spTree>
    <p:extLst>
      <p:ext uri="{BB962C8B-B14F-4D97-AF65-F5344CB8AC3E}">
        <p14:creationId xmlns:p14="http://schemas.microsoft.com/office/powerpoint/2010/main" val="347826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7F17B-7D8B-BC80-5FEF-140CDF92E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077913"/>
            <a:ext cx="7715250" cy="4012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03EB2A-D754-2A0A-B6B7-B0D41E962BC3}"/>
              </a:ext>
            </a:extLst>
          </p:cNvPr>
          <p:cNvSpPr txBox="1"/>
          <p:nvPr/>
        </p:nvSpPr>
        <p:spPr>
          <a:xfrm flipH="1">
            <a:off x="1229359" y="356553"/>
            <a:ext cx="7715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0000FF"/>
                </a:solidFill>
              </a:rPr>
              <a:t>NUMERICAL DATA VS CATERGORICAL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48A72-198C-5E6C-2B3E-3EDF653241BE}"/>
              </a:ext>
            </a:extLst>
          </p:cNvPr>
          <p:cNvSpPr txBox="1"/>
          <p:nvPr/>
        </p:nvSpPr>
        <p:spPr>
          <a:xfrm>
            <a:off x="917575" y="5379146"/>
            <a:ext cx="9699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 :-</a:t>
            </a:r>
          </a:p>
          <a:p>
            <a:r>
              <a:rPr lang="en-US" dirty="0"/>
              <a:t>                 we observed that o-general brand of Ac’s have the highest price  </a:t>
            </a:r>
          </a:p>
        </p:txBody>
      </p:sp>
    </p:spTree>
    <p:extLst>
      <p:ext uri="{BB962C8B-B14F-4D97-AF65-F5344CB8AC3E}">
        <p14:creationId xmlns:p14="http://schemas.microsoft.com/office/powerpoint/2010/main" val="32136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B9111F-B4C6-9CE3-7A7C-7B16CE3A3A6E}"/>
              </a:ext>
            </a:extLst>
          </p:cNvPr>
          <p:cNvSpPr txBox="1"/>
          <p:nvPr/>
        </p:nvSpPr>
        <p:spPr>
          <a:xfrm>
            <a:off x="797859" y="528918"/>
            <a:ext cx="519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MEMBERS </a:t>
            </a:r>
            <a:r>
              <a:rPr lang="en-US" sz="3200" b="1" dirty="0"/>
              <a:t>:-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916B7-F21C-6771-25B9-4B772194B4C0}"/>
              </a:ext>
            </a:extLst>
          </p:cNvPr>
          <p:cNvSpPr txBox="1"/>
          <p:nvPr/>
        </p:nvSpPr>
        <p:spPr>
          <a:xfrm>
            <a:off x="797859" y="1658471"/>
            <a:ext cx="707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D.K.L. Durgavathi </a:t>
            </a:r>
            <a:r>
              <a:rPr lang="en-US" b="1" dirty="0"/>
              <a:t>		Qualification </a:t>
            </a:r>
            <a:r>
              <a:rPr lang="en-US" dirty="0"/>
              <a:t>:- Bachelor Of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2E665-AF4E-2600-3521-F741259EEAE4}"/>
              </a:ext>
            </a:extLst>
          </p:cNvPr>
          <p:cNvSpPr txBox="1"/>
          <p:nvPr/>
        </p:nvSpPr>
        <p:spPr>
          <a:xfrm>
            <a:off x="887506" y="2537012"/>
            <a:ext cx="620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V. Sravanthi		</a:t>
            </a:r>
            <a:r>
              <a:rPr lang="en-US" b="1" dirty="0"/>
              <a:t>Qualification</a:t>
            </a:r>
            <a:r>
              <a:rPr lang="en-US" dirty="0"/>
              <a:t> :- Bachelor Of Arts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1C24-D3F7-5713-8917-7447BC4FC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82" y="2143991"/>
            <a:ext cx="4861333" cy="36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DB994-EB2E-1526-28B2-6DAB98509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1" y="1918448"/>
            <a:ext cx="7117976" cy="4706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B8E1D-3BB2-C242-0DF7-B36ADBAA54AB}"/>
              </a:ext>
            </a:extLst>
          </p:cNvPr>
          <p:cNvSpPr txBox="1"/>
          <p:nvPr/>
        </p:nvSpPr>
        <p:spPr>
          <a:xfrm>
            <a:off x="770964" y="744071"/>
            <a:ext cx="678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00FF"/>
                </a:solidFill>
              </a:rPr>
              <a:t>MULTIVARIATE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198EA-32A8-0CEF-E57E-99D0391F4705}"/>
              </a:ext>
            </a:extLst>
          </p:cNvPr>
          <p:cNvSpPr txBox="1"/>
          <p:nvPr/>
        </p:nvSpPr>
        <p:spPr>
          <a:xfrm>
            <a:off x="6692348" y="1131204"/>
            <a:ext cx="50603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Insights :-</a:t>
            </a:r>
          </a:p>
          <a:p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heatmap visualization of a Ac’s dataset reveals the correlations and trends between various AC attributes, offering valuable insights into factors influencing a Ac's success.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42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FAED-80ED-B527-C299-A9E292F1A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7" y="821635"/>
            <a:ext cx="6400800" cy="5261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B44CD-23BD-3E83-22F9-08F108C2D18E}"/>
              </a:ext>
            </a:extLst>
          </p:cNvPr>
          <p:cNvSpPr txBox="1"/>
          <p:nvPr/>
        </p:nvSpPr>
        <p:spPr>
          <a:xfrm>
            <a:off x="6639339" y="7752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1C871-6EE2-C005-654E-DDB29B97FC57}"/>
              </a:ext>
            </a:extLst>
          </p:cNvPr>
          <p:cNvSpPr txBox="1"/>
          <p:nvPr/>
        </p:nvSpPr>
        <p:spPr>
          <a:xfrm>
            <a:off x="6946477" y="1161365"/>
            <a:ext cx="49672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Insights :-</a:t>
            </a:r>
          </a:p>
          <a:p>
            <a:r>
              <a:rPr lang="en-US" dirty="0"/>
              <a:t>          Most of the annual electricity consumption</a:t>
            </a:r>
          </a:p>
          <a:p>
            <a:r>
              <a:rPr lang="en-US" sz="1800" dirty="0"/>
              <a:t>Is for white color Ac’s</a:t>
            </a:r>
          </a:p>
        </p:txBody>
      </p:sp>
    </p:spTree>
    <p:extLst>
      <p:ext uri="{BB962C8B-B14F-4D97-AF65-F5344CB8AC3E}">
        <p14:creationId xmlns:p14="http://schemas.microsoft.com/office/powerpoint/2010/main" val="279863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D09FAA-5DEC-D535-145A-BB26747105C1}"/>
              </a:ext>
            </a:extLst>
          </p:cNvPr>
          <p:cNvSpPr txBox="1"/>
          <p:nvPr/>
        </p:nvSpPr>
        <p:spPr>
          <a:xfrm>
            <a:off x="1038992" y="277906"/>
            <a:ext cx="7011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r>
              <a:rPr lang="en-US" sz="4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64909-8509-7525-443F-2F2171B393E4}"/>
              </a:ext>
            </a:extLst>
          </p:cNvPr>
          <p:cNvSpPr txBox="1"/>
          <p:nvPr/>
        </p:nvSpPr>
        <p:spPr>
          <a:xfrm>
            <a:off x="1038992" y="1485579"/>
            <a:ext cx="893781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 was collecting  data from the websites I had to go through each page and do separately.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page has Null values and Data missing even through it is presenting web page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had gone through each page and checked for any data present but is missing when extracted and added them manually using Python.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had to replace more data I just have done any operation on that particular column.</a:t>
            </a:r>
          </a:p>
        </p:txBody>
      </p:sp>
    </p:spTree>
    <p:extLst>
      <p:ext uri="{BB962C8B-B14F-4D97-AF65-F5344CB8AC3E}">
        <p14:creationId xmlns:p14="http://schemas.microsoft.com/office/powerpoint/2010/main" val="211202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3C34E-A7DD-6E35-7F12-619236049E4B}"/>
              </a:ext>
            </a:extLst>
          </p:cNvPr>
          <p:cNvSpPr txBox="1"/>
          <p:nvPr/>
        </p:nvSpPr>
        <p:spPr>
          <a:xfrm>
            <a:off x="1113183" y="393159"/>
            <a:ext cx="8202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0000FF"/>
                </a:solidFill>
              </a:rPr>
              <a:t>Conclusion</a:t>
            </a:r>
            <a:r>
              <a:rPr lang="en-US" sz="3600" dirty="0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40AF5-2186-3CEF-6142-B258013D6C59}"/>
              </a:ext>
            </a:extLst>
          </p:cNvPr>
          <p:cNvSpPr txBox="1"/>
          <p:nvPr/>
        </p:nvSpPr>
        <p:spPr>
          <a:xfrm>
            <a:off x="1113183" y="1170156"/>
            <a:ext cx="97668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here by conclude by sharing my observations in this particular project is: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my problem statement was recommending To analyze the  Rating Wise from various Brand and also analyze that how Price will be going in.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that to my observations I analyze that the Voltas Ac’s Brand is highest viewed by peoples and collect highest sales than other Ac’s Brand.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we conclude that the highest sales Ac’s Brand Is Voltas.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compared with Brand and Price we will find that the highest peoples were vote for O-General Brand.</a:t>
            </a:r>
          </a:p>
        </p:txBody>
      </p:sp>
    </p:spTree>
    <p:extLst>
      <p:ext uri="{BB962C8B-B14F-4D97-AF65-F5344CB8AC3E}">
        <p14:creationId xmlns:p14="http://schemas.microsoft.com/office/powerpoint/2010/main" val="32546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28CF0B6-E657-AB76-1701-47087C057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38" y="905436"/>
            <a:ext cx="8160123" cy="538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4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tatistics with solid fill">
            <a:extLst>
              <a:ext uri="{FF2B5EF4-FFF2-40B4-BE49-F238E27FC236}">
                <a16:creationId xmlns:a16="http://schemas.microsoft.com/office/drawing/2014/main" id="{FA1B72CB-B5FE-4BB4-6260-BAD46DEB3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647" y="851031"/>
            <a:ext cx="791450" cy="791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AFC19-4D3D-65CA-32A0-BC3C1866FF09}"/>
              </a:ext>
            </a:extLst>
          </p:cNvPr>
          <p:cNvSpPr txBox="1"/>
          <p:nvPr/>
        </p:nvSpPr>
        <p:spPr>
          <a:xfrm>
            <a:off x="335901" y="851031"/>
            <a:ext cx="203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</a:rPr>
              <a:t>Contents</a:t>
            </a:r>
            <a:endParaRPr lang="en-IN" sz="3600" b="1" u="sng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E5639-334B-2C40-135A-7C4BB26A52AA}"/>
              </a:ext>
            </a:extLst>
          </p:cNvPr>
          <p:cNvSpPr txBox="1"/>
          <p:nvPr/>
        </p:nvSpPr>
        <p:spPr>
          <a:xfrm>
            <a:off x="485289" y="1642481"/>
            <a:ext cx="44879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</a:rPr>
              <a:t>Selection of website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</a:rPr>
              <a:t>Problem Statement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</a:rPr>
              <a:t>Libraries used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Data frame Creation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Data Cleaning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Descriptive Statistics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Univariant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Bivariant / Multi-variant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0070C0"/>
                </a:solidFill>
              </a:rPr>
              <a:t>Final Conclusion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34CF9-87A7-D4E7-E4DA-3D62038E3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16" y="542364"/>
            <a:ext cx="6232666" cy="577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9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E959C-155D-1A6C-BB80-E0C647A3659A}"/>
              </a:ext>
            </a:extLst>
          </p:cNvPr>
          <p:cNvSpPr txBox="1"/>
          <p:nvPr/>
        </p:nvSpPr>
        <p:spPr>
          <a:xfrm>
            <a:off x="385482" y="367553"/>
            <a:ext cx="2904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rgbClr val="0000FF"/>
                </a:solidFill>
              </a:rPr>
              <a:t>WEBSITE</a:t>
            </a:r>
            <a:r>
              <a:rPr lang="en-US" sz="3600" b="1" i="1" dirty="0">
                <a:solidFill>
                  <a:srgbClr val="0000FF"/>
                </a:solidFill>
              </a:rPr>
              <a:t> </a:t>
            </a:r>
            <a:r>
              <a:rPr lang="en-US" sz="4000" b="1" i="1" dirty="0">
                <a:solidFill>
                  <a:srgbClr val="0000FF"/>
                </a:solidFill>
              </a:rPr>
              <a:t>:-</a:t>
            </a:r>
            <a:endParaRPr lang="en-US" sz="3600" b="1" i="1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58C88-C10A-DAE6-80E9-A19265F0EBDC}"/>
              </a:ext>
            </a:extLst>
          </p:cNvPr>
          <p:cNvSpPr txBox="1"/>
          <p:nvPr/>
        </p:nvSpPr>
        <p:spPr>
          <a:xfrm>
            <a:off x="286870" y="1488141"/>
            <a:ext cx="1184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https://www.flipkart.com/search?q=ac&amp;otracker=search&amp;otracker1=search&amp;marketplace=FLIPKART&amp;as-show=on&amp;as=off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84FEA-763C-172A-716C-20ED6E62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" y="2188295"/>
            <a:ext cx="11125200" cy="44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9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B61A0-4234-22D4-A61D-110460D56DD2}"/>
              </a:ext>
            </a:extLst>
          </p:cNvPr>
          <p:cNvSpPr txBox="1"/>
          <p:nvPr/>
        </p:nvSpPr>
        <p:spPr>
          <a:xfrm>
            <a:off x="1246825" y="701808"/>
            <a:ext cx="4007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00FF"/>
                </a:solidFill>
              </a:rPr>
              <a:t>PROBLEM STATEMENT</a:t>
            </a:r>
            <a:endParaRPr lang="en-US" sz="3600" b="1" i="1" u="sng" dirty="0">
              <a:solidFill>
                <a:srgbClr val="0000FF"/>
              </a:solidFill>
            </a:endParaRPr>
          </a:p>
          <a:p>
            <a:r>
              <a:rPr lang="en-US" sz="3200" b="1" dirty="0"/>
              <a:t>   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545EC-F70B-468C-D7D8-2C03E26A00EC}"/>
              </a:ext>
            </a:extLst>
          </p:cNvPr>
          <p:cNvSpPr txBox="1"/>
          <p:nvPr/>
        </p:nvSpPr>
        <p:spPr>
          <a:xfrm flipH="1">
            <a:off x="1246825" y="1801906"/>
            <a:ext cx="84895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problem statement for analyzing air conditioner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 understand customer reviews, ratings, features, prices, and sales data to identify the most popular brands, models, and specifications.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The customer satisfaction and specific product attributes, as well as providing insights into potential improvement for manufacturers and retailers.</a:t>
            </a:r>
          </a:p>
        </p:txBody>
      </p:sp>
    </p:spTree>
    <p:extLst>
      <p:ext uri="{BB962C8B-B14F-4D97-AF65-F5344CB8AC3E}">
        <p14:creationId xmlns:p14="http://schemas.microsoft.com/office/powerpoint/2010/main" val="322752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8E8B-EAE1-E39D-3B44-CEB3A1DF601D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3939073" cy="717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u="sng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LIBRARIES USED</a:t>
            </a:r>
            <a:r>
              <a:rPr lang="en-I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IN" sz="32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892A-7F50-0E53-9F16-27BA2209D45A}"/>
              </a:ext>
            </a:extLst>
          </p:cNvPr>
          <p:cNvSpPr txBox="1">
            <a:spLocks/>
          </p:cNvSpPr>
          <p:nvPr/>
        </p:nvSpPr>
        <p:spPr>
          <a:xfrm>
            <a:off x="838199" y="1659520"/>
            <a:ext cx="3659155" cy="477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</a:p>
          <a:p>
            <a:endParaRPr lang="en-US"/>
          </a:p>
          <a:p>
            <a:endParaRPr lang="en-US"/>
          </a:p>
          <a:p>
            <a:endParaRPr lang="en-IN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020136-9396-7A07-48E6-999E4F456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72" y="1236368"/>
            <a:ext cx="7320579" cy="494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16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0D05A-9A76-DB56-C514-1659FB5E5EC7}"/>
              </a:ext>
            </a:extLst>
          </p:cNvPr>
          <p:cNvSpPr txBox="1"/>
          <p:nvPr/>
        </p:nvSpPr>
        <p:spPr>
          <a:xfrm>
            <a:off x="376518" y="268941"/>
            <a:ext cx="67593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FRAME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1CC5C-DE27-0E03-7F7D-879DE2553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" y="1120588"/>
            <a:ext cx="11689977" cy="5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63FB11-4416-B6DD-BF3B-B3F54E8612BC}"/>
              </a:ext>
            </a:extLst>
          </p:cNvPr>
          <p:cNvSpPr txBox="1"/>
          <p:nvPr/>
        </p:nvSpPr>
        <p:spPr>
          <a:xfrm>
            <a:off x="871040" y="462323"/>
            <a:ext cx="6418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3600" u="sng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3BCBA-D822-2574-82E6-B37DF8004C2E}"/>
              </a:ext>
            </a:extLst>
          </p:cNvPr>
          <p:cNvSpPr txBox="1"/>
          <p:nvPr/>
        </p:nvSpPr>
        <p:spPr>
          <a:xfrm>
            <a:off x="414028" y="1558612"/>
            <a:ext cx="9628094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Null values.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Missing values.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will replaced  with mean(it is a numerical column).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Treating rows and columns with null values and missing values.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required data from columns using regular expressions.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Treating columns and converting required columns from object to int or float datatype.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9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1A51D-8AD5-3E74-9016-802FAB74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2" y="197223"/>
            <a:ext cx="2857500" cy="22591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6BB67-08C4-F061-7E84-BFEE0415505A}"/>
              </a:ext>
            </a:extLst>
          </p:cNvPr>
          <p:cNvSpPr txBox="1"/>
          <p:nvPr/>
        </p:nvSpPr>
        <p:spPr>
          <a:xfrm>
            <a:off x="4641475" y="537098"/>
            <a:ext cx="623943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Insights </a:t>
            </a:r>
            <a:r>
              <a:rPr lang="en-US" sz="2400" b="1" dirty="0"/>
              <a:t>:</a:t>
            </a:r>
            <a:endParaRPr lang="en-US" sz="2000" b="1" dirty="0"/>
          </a:p>
          <a:p>
            <a:r>
              <a:rPr lang="en-US" dirty="0"/>
              <a:t>                 From the data we will find the null values are discount, Ton and annual_electricity_Consumption. </a:t>
            </a:r>
            <a:endParaRPr lang="en-IN" dirty="0"/>
          </a:p>
          <a:p>
            <a:endParaRPr lang="en-IN" dirty="0">
              <a:highlight>
                <a:srgbClr val="C0C0C0"/>
              </a:highlight>
            </a:endParaRPr>
          </a:p>
          <a:p>
            <a:r>
              <a:rPr lang="en-IN" dirty="0"/>
              <a:t>               </a:t>
            </a:r>
          </a:p>
          <a:p>
            <a:r>
              <a:rPr lang="en-IN" dirty="0"/>
              <a:t>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B958C3-B172-FF5B-2D8F-72ACED381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5" y="2532564"/>
            <a:ext cx="3000936" cy="2380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2C4994-5280-D2C1-FDD3-FC7C17BC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45" y="5391920"/>
            <a:ext cx="6819900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998D5D-43AA-7E6D-9F1E-DCD5D3F1B218}"/>
              </a:ext>
            </a:extLst>
          </p:cNvPr>
          <p:cNvSpPr txBox="1"/>
          <p:nvPr/>
        </p:nvSpPr>
        <p:spPr>
          <a:xfrm>
            <a:off x="4769225" y="2827159"/>
            <a:ext cx="599738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Insights </a:t>
            </a:r>
            <a:r>
              <a:rPr lang="en-IN" sz="2400" b="1" dirty="0"/>
              <a:t>:</a:t>
            </a:r>
            <a:endParaRPr lang="en-IN" sz="2000" b="1" dirty="0"/>
          </a:p>
          <a:p>
            <a:r>
              <a:rPr lang="en-IN" dirty="0"/>
              <a:t>               After finding the null values we will replace the  Null values with Mean, Median, Mode Depends up column data Type.</a:t>
            </a:r>
          </a:p>
        </p:txBody>
      </p:sp>
    </p:spTree>
    <p:extLst>
      <p:ext uri="{BB962C8B-B14F-4D97-AF65-F5344CB8AC3E}">
        <p14:creationId xmlns:p14="http://schemas.microsoft.com/office/powerpoint/2010/main" val="280295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742</Words>
  <Application>Microsoft Office PowerPoint</Application>
  <PresentationFormat>Widescreen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veerla sravanthi</dc:creator>
  <cp:lastModifiedBy>veerla sravanthi</cp:lastModifiedBy>
  <cp:revision>16</cp:revision>
  <dcterms:created xsi:type="dcterms:W3CDTF">2023-11-15T06:41:09Z</dcterms:created>
  <dcterms:modified xsi:type="dcterms:W3CDTF">2023-11-17T11:49:16Z</dcterms:modified>
</cp:coreProperties>
</file>