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146847057" r:id="rId11"/>
    <p:sldId id="266"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5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Durga.E</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 IT III yr</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lvl="1"/>
            <a:r>
              <a:rPr lang="en-US" b="1" dirty="0" smtClean="0"/>
              <a:t>Performance Optimization</a:t>
            </a:r>
            <a:r>
              <a:rPr lang="en-US" dirty="0" smtClean="0"/>
              <a:t>: Optimize the model inference process for speed and efficiency, considering factors such as batch processing, caching, and model pruning.</a:t>
            </a:r>
          </a:p>
          <a:p>
            <a:r>
              <a:rPr lang="en-US" b="1" dirty="0" smtClean="0"/>
              <a:t>User Interface</a:t>
            </a:r>
            <a:r>
              <a:rPr lang="en-US" dirty="0" smtClean="0"/>
              <a:t>:</a:t>
            </a:r>
          </a:p>
          <a:p>
            <a:pPr lvl="1"/>
            <a:r>
              <a:rPr lang="en-US" b="1" dirty="0" smtClean="0"/>
              <a:t>Dashboard</a:t>
            </a:r>
            <a:r>
              <a:rPr lang="en-US" dirty="0" smtClean="0"/>
              <a:t>: Develop a user-friendly dashboard for monitoring model performance, viewing logs, and managing configurations.</a:t>
            </a:r>
          </a:p>
          <a:p>
            <a:pPr lvl="1"/>
            <a:r>
              <a:rPr lang="en-US" b="1" dirty="0" smtClean="0"/>
              <a:t>Alerting Mechanisms</a:t>
            </a:r>
            <a:r>
              <a:rPr lang="en-US" dirty="0" smtClean="0"/>
              <a:t>: Implement alerting mechanisms to notify stakeholders of critical events or anomalies detected by the model.</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smtClean="0">
                <a:solidFill>
                  <a:srgbClr val="0F0F0F"/>
                </a:solidFill>
                <a:ea typeface="+mn-lt"/>
                <a:cs typeface="+mn-lt"/>
              </a:rPr>
              <a:t>.</a:t>
            </a:r>
            <a:r>
              <a:rPr lang="en-US" sz="2400" dirty="0" smtClean="0"/>
              <a:t> Implementing the outlined algorithm selection and deployment strategies for addressing </a:t>
            </a:r>
            <a:r>
              <a:rPr lang="en-US" sz="2400" dirty="0" err="1" smtClean="0"/>
              <a:t>keylogger</a:t>
            </a:r>
            <a:r>
              <a:rPr lang="en-US" sz="2400" dirty="0" smtClean="0"/>
              <a:t> threats would result in a comprehensive and robust solution to detect </a:t>
            </a:r>
            <a:r>
              <a:rPr lang="en-US" sz="2400" dirty="0" smtClean="0"/>
              <a:t>and </a:t>
            </a:r>
            <a:r>
              <a:rPr lang="en-US" sz="2400" dirty="0" smtClean="0"/>
              <a:t>mitigate </a:t>
            </a:r>
            <a:r>
              <a:rPr lang="en-US" sz="2400" dirty="0" err="1" smtClean="0"/>
              <a:t>keylogger</a:t>
            </a:r>
            <a:r>
              <a:rPr lang="en-US" sz="2400" dirty="0" smtClean="0"/>
              <a:t> activities effectively</a:t>
            </a:r>
            <a:r>
              <a:rPr lang="en-US" sz="2400" dirty="0" smtClean="0"/>
              <a:t>.</a:t>
            </a:r>
          </a:p>
          <a:p>
            <a:pPr marL="0" indent="0">
              <a:buNone/>
            </a:pPr>
            <a:r>
              <a:rPr lang="en-US" sz="2400" b="1" dirty="0" smtClean="0"/>
              <a:t>Improved Threat </a:t>
            </a:r>
            <a:r>
              <a:rPr lang="en-US" sz="2400" b="1" dirty="0" smtClean="0"/>
              <a:t>Detection</a:t>
            </a:r>
            <a:endParaRPr lang="en-US" sz="2400" dirty="0" smtClean="0"/>
          </a:p>
          <a:p>
            <a:pPr marL="0" indent="0">
              <a:buNone/>
            </a:pPr>
            <a:r>
              <a:rPr lang="en-US" sz="2400" b="1" dirty="0" smtClean="0"/>
              <a:t>Scalable and Reliable </a:t>
            </a:r>
            <a:r>
              <a:rPr lang="en-US" sz="2400" b="1" dirty="0" smtClean="0"/>
              <a:t>Deployment</a:t>
            </a:r>
            <a:endParaRPr lang="en-US" sz="2400" dirty="0" smtClean="0"/>
          </a:p>
          <a:p>
            <a:pPr marL="0" indent="0">
              <a:buNone/>
            </a:pPr>
            <a:r>
              <a:rPr lang="en-US" sz="2400" b="1" dirty="0" smtClean="0"/>
              <a:t>Enhanced </a:t>
            </a:r>
            <a:r>
              <a:rPr lang="en-US" sz="2400" b="1" dirty="0" smtClean="0"/>
              <a:t>Security</a:t>
            </a:r>
            <a:endParaRPr lang="en-US" sz="2400" dirty="0" smtClean="0"/>
          </a:p>
          <a:p>
            <a:pPr marL="0" indent="0">
              <a:buNone/>
            </a:pPr>
            <a:r>
              <a:rPr lang="en-US" sz="2400" b="1" dirty="0" smtClean="0"/>
              <a:t>Optimized </a:t>
            </a:r>
            <a:r>
              <a:rPr lang="en-US" sz="2400" b="1" dirty="0" smtClean="0"/>
              <a:t>Performance</a:t>
            </a:r>
            <a:endParaRPr lang="en-US" sz="2400" dirty="0" smtClean="0"/>
          </a:p>
          <a:p>
            <a:pPr marL="0" indent="0">
              <a:buNone/>
            </a:pPr>
            <a:r>
              <a:rPr lang="en-US" sz="2400" b="1" dirty="0" smtClean="0"/>
              <a:t>User-Friendly </a:t>
            </a:r>
            <a:r>
              <a:rPr lang="en-US" sz="2400" b="1" dirty="0" smtClean="0"/>
              <a:t>Interface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smtClean="0"/>
              <a:t>In conclusion, the proposed solution provides a systematic approach to address </a:t>
            </a:r>
            <a:r>
              <a:rPr lang="en-US" sz="2000" dirty="0" err="1" smtClean="0"/>
              <a:t>keylogger</a:t>
            </a:r>
            <a:r>
              <a:rPr lang="en-US" sz="2000" dirty="0" smtClean="0"/>
              <a:t> threats effectively in today's digital age. By leveraging a combination of algorithm selection and deployment strategies, organizations can enhance their </a:t>
            </a:r>
            <a:r>
              <a:rPr lang="en-US" sz="2000" dirty="0" err="1" smtClean="0"/>
              <a:t>cybersecurity</a:t>
            </a:r>
            <a:r>
              <a:rPr lang="en-US" sz="2000" dirty="0" smtClean="0"/>
              <a:t> posture and mitigate the risks associated with </a:t>
            </a:r>
            <a:r>
              <a:rPr lang="en-US" sz="2000" dirty="0" err="1" smtClean="0"/>
              <a:t>keylogger</a:t>
            </a:r>
            <a:r>
              <a:rPr lang="en-US" sz="2000" dirty="0" smtClean="0"/>
              <a:t> </a:t>
            </a:r>
            <a:r>
              <a:rPr lang="en-US" sz="2000" dirty="0" smtClean="0"/>
              <a:t>activities</a:t>
            </a:r>
          </a:p>
          <a:p>
            <a:r>
              <a:rPr lang="en-US" sz="2000" b="1" dirty="0" smtClean="0"/>
              <a:t>Advanced Detection </a:t>
            </a:r>
            <a:r>
              <a:rPr lang="en-US" sz="2000" b="1" dirty="0" smtClean="0"/>
              <a:t>Mechanisms</a:t>
            </a:r>
            <a:endParaRPr lang="en-US" sz="2000" dirty="0" smtClean="0"/>
          </a:p>
          <a:p>
            <a:r>
              <a:rPr lang="en-US" sz="2000" b="1" dirty="0" smtClean="0"/>
              <a:t>Scalable and Reliable Deployment</a:t>
            </a:r>
            <a:r>
              <a:rPr lang="en-US" sz="2000" dirty="0" smtClean="0"/>
              <a:t>:</a:t>
            </a:r>
            <a:endParaRPr lang="en-US" sz="2000" dirty="0" smtClean="0"/>
          </a:p>
          <a:p>
            <a:r>
              <a:rPr lang="en-US" sz="2000" b="1" dirty="0" smtClean="0"/>
              <a:t>Enhanced Security Measures</a:t>
            </a:r>
            <a:r>
              <a:rPr lang="en-US" sz="2000" dirty="0" smtClean="0"/>
              <a:t>:</a:t>
            </a:r>
            <a:endParaRPr lang="en-US" sz="2000" dirty="0" smtClean="0"/>
          </a:p>
          <a:p>
            <a:r>
              <a:rPr lang="en-US" sz="2000" b="1" dirty="0" smtClean="0"/>
              <a:t>Optimized </a:t>
            </a:r>
            <a:r>
              <a:rPr lang="en-US" sz="2000" b="1" dirty="0" smtClean="0"/>
              <a:t>Performance</a:t>
            </a:r>
            <a:endParaRPr lang="en-US" sz="2000" dirty="0" smtClean="0"/>
          </a:p>
          <a:p>
            <a:r>
              <a:rPr lang="en-US" sz="2000" b="1" dirty="0" smtClean="0"/>
              <a:t>User-Friendly </a:t>
            </a:r>
            <a:r>
              <a:rPr lang="en-US" sz="2000" b="1" dirty="0" smtClean="0"/>
              <a:t>Interface</a:t>
            </a:r>
            <a:endParaRPr lang="en-US" sz="2000" dirty="0" smtClean="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lnSpcReduction="10000"/>
          </a:bodyPr>
          <a:lstStyle/>
          <a:p>
            <a:r>
              <a:rPr lang="en-US" sz="2000" b="1" dirty="0" smtClean="0"/>
              <a:t>Integration </a:t>
            </a:r>
            <a:r>
              <a:rPr lang="en-US" sz="2000" b="1" dirty="0" smtClean="0"/>
              <a:t>of Threat </a:t>
            </a:r>
            <a:r>
              <a:rPr lang="en-US" sz="2000" b="1" dirty="0" smtClean="0"/>
              <a:t>Intelligence</a:t>
            </a:r>
            <a:endParaRPr lang="en-US" sz="2000" dirty="0" smtClean="0"/>
          </a:p>
          <a:p>
            <a:r>
              <a:rPr lang="en-US" sz="2000" b="1" dirty="0" smtClean="0"/>
              <a:t>Behavioral </a:t>
            </a:r>
            <a:r>
              <a:rPr lang="en-US" sz="2000" b="1" dirty="0" smtClean="0"/>
              <a:t>Analysis</a:t>
            </a:r>
            <a:endParaRPr lang="en-US" sz="2000" dirty="0" smtClean="0"/>
          </a:p>
          <a:p>
            <a:r>
              <a:rPr lang="en-US" sz="2000" b="1" dirty="0" smtClean="0"/>
              <a:t>Zero Trust Architecture</a:t>
            </a:r>
            <a:r>
              <a:rPr lang="en-US" sz="2000" dirty="0" smtClean="0"/>
              <a:t>:</a:t>
            </a:r>
            <a:endParaRPr lang="en-US" sz="2000" dirty="0" smtClean="0"/>
          </a:p>
          <a:p>
            <a:r>
              <a:rPr lang="en-US" sz="2000" b="1" dirty="0" err="1" smtClean="0"/>
              <a:t>Blockchain</a:t>
            </a:r>
            <a:r>
              <a:rPr lang="en-US" sz="2000" b="1" dirty="0" smtClean="0"/>
              <a:t> </a:t>
            </a:r>
            <a:r>
              <a:rPr lang="en-US" sz="2000" b="1" dirty="0" smtClean="0"/>
              <a:t>Technology</a:t>
            </a:r>
            <a:endParaRPr lang="en-US" sz="2000" dirty="0" smtClean="0"/>
          </a:p>
          <a:p>
            <a:r>
              <a:rPr lang="en-US" sz="2000" b="1" dirty="0" smtClean="0"/>
              <a:t>Continuous Improvement and Adaptation</a:t>
            </a:r>
            <a:r>
              <a:rPr lang="en-US" sz="2000" dirty="0" smtClean="0"/>
              <a:t>:</a:t>
            </a:r>
            <a:endParaRPr lang="en-US" sz="2000" dirty="0" smtClean="0"/>
          </a:p>
          <a:p>
            <a:r>
              <a:rPr lang="en-US" sz="2000" b="1" dirty="0" smtClean="0"/>
              <a:t>Threat Hunting Capabilities</a:t>
            </a:r>
            <a:r>
              <a:rPr lang="en-US" sz="2000" dirty="0" smtClean="0"/>
              <a:t>:</a:t>
            </a:r>
            <a:endParaRPr lang="en-US" sz="2000" dirty="0" smtClean="0"/>
          </a:p>
          <a:p>
            <a:r>
              <a:rPr lang="en-US" sz="2000" b="1" dirty="0" smtClean="0"/>
              <a:t>Machine Learning </a:t>
            </a:r>
            <a:r>
              <a:rPr lang="en-US" sz="2000" b="1" dirty="0" smtClean="0"/>
              <a:t>Advancements</a:t>
            </a:r>
            <a:endParaRPr lang="en-US" sz="2000" dirty="0" smtClean="0"/>
          </a:p>
          <a:p>
            <a:r>
              <a:rPr lang="en-US" sz="2000" b="1" dirty="0" smtClean="0"/>
              <a:t>Quantum-Safe </a:t>
            </a:r>
            <a:r>
              <a:rPr lang="en-US" sz="2000" b="1" dirty="0" smtClean="0"/>
              <a:t>Cryptography</a:t>
            </a:r>
            <a:endParaRPr lang="en-US" sz="2000" dirty="0" smtClean="0"/>
          </a:p>
          <a:p>
            <a:r>
              <a:rPr lang="en-US" sz="2000" b="1" dirty="0" smtClean="0"/>
              <a:t>Collaborative Defense </a:t>
            </a:r>
            <a:r>
              <a:rPr lang="en-US" sz="2000" b="1" dirty="0" smtClean="0"/>
              <a:t>Strategies</a:t>
            </a:r>
            <a:endParaRPr lang="en-US" sz="2000" dirty="0" smtClean="0"/>
          </a:p>
          <a:p>
            <a:r>
              <a:rPr lang="en-US" sz="2000" b="1" dirty="0" smtClean="0"/>
              <a:t>Regulatory Compliance</a:t>
            </a:r>
            <a:endParaRPr lang="en-US" sz="2000" dirty="0" smtClean="0"/>
          </a:p>
          <a:p>
            <a:pPr marL="0" indent="0">
              <a:buNone/>
            </a:pPr>
            <a:endParaRPr lang="en-US" sz="2000" b="1"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876634" y="5017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629435" lvl="1" indent="-305435"/>
            <a:r>
              <a:rPr lang="en-US" sz="2400" dirty="0" smtClean="0"/>
              <a:t>Unfortunately, as an AI developed by </a:t>
            </a:r>
            <a:r>
              <a:rPr lang="en-US" sz="2400" dirty="0" err="1" smtClean="0"/>
              <a:t>OpenAI</a:t>
            </a:r>
            <a:r>
              <a:rPr lang="en-US" sz="2400" dirty="0" smtClean="0"/>
              <a:t>, I don't have direct access to external sources or the ability to provide specific references. However, you can explore academic databases like IEEE </a:t>
            </a:r>
            <a:r>
              <a:rPr lang="en-US" sz="2400" dirty="0" err="1" smtClean="0"/>
              <a:t>Xplore</a:t>
            </a:r>
            <a:r>
              <a:rPr lang="en-US" sz="2400" dirty="0" smtClean="0"/>
              <a:t>, ACM Digital Library, or Google Scholar for research papers and journals related to </a:t>
            </a:r>
            <a:r>
              <a:rPr lang="en-US" sz="2400" dirty="0" err="1" smtClean="0"/>
              <a:t>cybersecurity</a:t>
            </a:r>
            <a:r>
              <a:rPr lang="en-US" sz="2400" dirty="0" smtClean="0"/>
              <a:t>, machine learning, and </a:t>
            </a:r>
            <a:r>
              <a:rPr lang="en-US" sz="2400" dirty="0" err="1" smtClean="0"/>
              <a:t>keylogger</a:t>
            </a:r>
            <a:r>
              <a:rPr lang="en-US" sz="2400" dirty="0" smtClean="0"/>
              <a:t> threats. Additionally, reputable </a:t>
            </a:r>
            <a:r>
              <a:rPr lang="en-US" sz="2400" dirty="0" err="1" smtClean="0"/>
              <a:t>cybersecurity</a:t>
            </a:r>
            <a:r>
              <a:rPr lang="en-US" sz="2400" dirty="0" smtClean="0"/>
              <a:t> blogs, industry reports, and government publications can provide valuable insights and references for further exploration.</a:t>
            </a:r>
            <a:endParaRPr lang="en-IN" sz="2100" dirty="0"/>
          </a:p>
        </p:txBody>
      </p:sp>
    </p:spTree>
    <p:extLst>
      <p:ext uri="{BB962C8B-B14F-4D97-AF65-F5344CB8AC3E}">
        <p14:creationId xmlns:p14="http://schemas.microsoft.com/office/powerpoint/2010/main" xmlns=""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 </a:t>
            </a:r>
            <a:r>
              <a:rPr lang="en-US" sz="2000" dirty="0" smtClean="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3200" dirty="0" smtClean="0">
                <a:solidFill>
                  <a:srgbClr val="0F0F0F"/>
                </a:solidFill>
                <a:ea typeface="+mn-lt"/>
                <a:cs typeface="+mn-lt"/>
              </a:rPr>
              <a:t>:</a:t>
            </a: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smtClean="0"/>
              <a:t>Antivirus and Antimalware Software</a:t>
            </a:r>
            <a:r>
              <a:rPr lang="en-US" dirty="0" smtClean="0"/>
              <a:t>: Utilize reputable antivirus and antimalware software that can detect and remove </a:t>
            </a:r>
            <a:r>
              <a:rPr lang="en-US" dirty="0" err="1" smtClean="0"/>
              <a:t>keyloggers</a:t>
            </a:r>
            <a:r>
              <a:rPr lang="en-US" dirty="0" smtClean="0"/>
              <a:t> from your system. Keep these programs updated regularly to ensure they can identify the latest threats.</a:t>
            </a:r>
          </a:p>
          <a:p>
            <a:r>
              <a:rPr lang="en-US" b="1" dirty="0" smtClean="0"/>
              <a:t>Firewalls</a:t>
            </a:r>
            <a:r>
              <a:rPr lang="en-US" dirty="0" smtClean="0"/>
              <a:t>: Employ firewalls to monitor and control incoming and outgoing network traffic, helping to prevent unauthorized access to your computer and potential installation of </a:t>
            </a:r>
            <a:r>
              <a:rPr lang="en-US" dirty="0" err="1" smtClean="0"/>
              <a:t>keylogging</a:t>
            </a:r>
            <a:r>
              <a:rPr lang="en-US" dirty="0" smtClean="0"/>
              <a:t> software.</a:t>
            </a:r>
          </a:p>
          <a:p>
            <a:r>
              <a:rPr lang="en-US" b="1" dirty="0" smtClean="0"/>
              <a:t>Secure Password Practices</a:t>
            </a:r>
            <a:r>
              <a:rPr lang="en-US" dirty="0" smtClean="0"/>
              <a:t>: Encourage the use of strong, unique passwords for each online account. Implement two-factor authentication where possible to add an extra layer of security.</a:t>
            </a:r>
          </a:p>
          <a:p>
            <a:r>
              <a:rPr lang="en-US" b="1" dirty="0" smtClean="0"/>
              <a:t>Regular Software Updates</a:t>
            </a:r>
            <a:r>
              <a:rPr lang="en-US" dirty="0" smtClean="0"/>
              <a:t>: Keep operating systems, software applications, and web browsers up to date with the latest security patches and updates. Vulnerabilities in outdated software can be exploited by </a:t>
            </a:r>
            <a:r>
              <a:rPr lang="en-US" dirty="0" err="1" smtClean="0"/>
              <a:t>keyloggers</a:t>
            </a:r>
            <a:r>
              <a:rPr lang="en-US" dirty="0" smtClean="0"/>
              <a:t> and other malware.</a:t>
            </a:r>
          </a:p>
          <a:p>
            <a:r>
              <a:rPr lang="en-US" b="1" dirty="0" smtClean="0"/>
              <a:t>User Education and Awareness</a:t>
            </a:r>
            <a:r>
              <a:rPr lang="en-US" dirty="0" smtClean="0"/>
              <a:t>: Educate users about the risks associated with </a:t>
            </a:r>
            <a:r>
              <a:rPr lang="en-US" dirty="0" err="1" smtClean="0"/>
              <a:t>keyloggers</a:t>
            </a:r>
            <a:r>
              <a:rPr lang="en-US" dirty="0" smtClean="0"/>
              <a:t> and provide guidance on how to recognize suspicious activities, such as unexpected pop-ups or unusual system behavior.</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Restricted User Privileges</a:t>
            </a:r>
            <a:r>
              <a:rPr lang="en-US" dirty="0" smtClean="0"/>
              <a:t>: Limit user privileges on systems and networks to prevent unauthorized installation of software, including </a:t>
            </a:r>
            <a:r>
              <a:rPr lang="en-US" dirty="0" err="1" smtClean="0"/>
              <a:t>keyloggers</a:t>
            </a:r>
            <a:r>
              <a:rPr lang="en-US" dirty="0" smtClean="0"/>
              <a:t>.</a:t>
            </a:r>
          </a:p>
          <a:p>
            <a:r>
              <a:rPr lang="en-US" b="1" dirty="0" smtClean="0"/>
              <a:t>Encryption</a:t>
            </a:r>
            <a:r>
              <a:rPr lang="en-US" dirty="0" smtClean="0"/>
              <a:t>: Encrypt sensitive data both in transit and at rest to make it more difficult for </a:t>
            </a:r>
            <a:r>
              <a:rPr lang="en-US" dirty="0" err="1" smtClean="0"/>
              <a:t>keyloggers</a:t>
            </a:r>
            <a:r>
              <a:rPr lang="en-US" dirty="0" smtClean="0"/>
              <a:t> to intercept and capture valuable information.</a:t>
            </a:r>
          </a:p>
          <a:p>
            <a:r>
              <a:rPr lang="en-US" b="1" dirty="0" smtClean="0"/>
              <a:t>Behavioral Monitoring</a:t>
            </a:r>
            <a:r>
              <a:rPr lang="en-US" dirty="0" smtClean="0"/>
              <a:t>: Implement intrusion detection systems (IDS) or intrusion prevention systems (IPS) that can detect abnormal behavior indicative of </a:t>
            </a:r>
            <a:r>
              <a:rPr lang="en-US" dirty="0" err="1" smtClean="0"/>
              <a:t>keylogger</a:t>
            </a:r>
            <a:r>
              <a:rPr lang="en-US" dirty="0" smtClean="0"/>
              <a:t> activity and take appropriate action.</a:t>
            </a:r>
          </a:p>
          <a:p>
            <a:r>
              <a:rPr lang="en-US" b="1" dirty="0" smtClean="0"/>
              <a:t>Regular System Scans</a:t>
            </a:r>
            <a:r>
              <a:rPr lang="en-US" dirty="0" smtClean="0"/>
              <a:t>: Conduct regular scans of systems and networks using reputable security software to detect and remove any </a:t>
            </a:r>
            <a:r>
              <a:rPr lang="en-US" dirty="0" err="1" smtClean="0"/>
              <a:t>keyloggers</a:t>
            </a:r>
            <a:r>
              <a:rPr lang="en-US" dirty="0" smtClean="0"/>
              <a:t> or other malware that may have infiltrated the system.</a:t>
            </a:r>
          </a:p>
          <a:p>
            <a:r>
              <a:rPr lang="en-US" b="1" dirty="0" smtClean="0"/>
              <a:t>Endpoint Security Solutions</a:t>
            </a:r>
            <a:r>
              <a:rPr lang="en-US" dirty="0" smtClean="0"/>
              <a:t>: Deploy endpoint security solutions that offer advanced threat detection capabilities, such as behavior analysis and machine learning algorithms, to detect and mitigate the risk of </a:t>
            </a:r>
            <a:r>
              <a:rPr lang="en-US" dirty="0" err="1" smtClean="0"/>
              <a:t>keylogger</a:t>
            </a:r>
            <a:r>
              <a:rPr lang="en-US" dirty="0" smtClean="0"/>
              <a:t> infections.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695492" y="1435376"/>
            <a:ext cx="11029615" cy="4673324"/>
          </a:xfrm>
        </p:spPr>
        <p:txBody>
          <a:bodyPr>
            <a:normAutofit/>
          </a:bodyPr>
          <a:lstStyle/>
          <a:p>
            <a:pPr marL="305435" indent="-305435"/>
            <a:r>
              <a:rPr lang="en-IN" sz="1800" b="1" dirty="0" smtClean="0">
                <a:solidFill>
                  <a:srgbClr val="0F0F0F"/>
                </a:solidFill>
              </a:rPr>
              <a:t>System requirements</a:t>
            </a:r>
          </a:p>
          <a:p>
            <a:r>
              <a:rPr lang="en-US" b="1" dirty="0" smtClean="0"/>
              <a:t>Risk Assessment</a:t>
            </a:r>
            <a:r>
              <a:rPr lang="en-US" dirty="0" smtClean="0"/>
              <a:t>:</a:t>
            </a:r>
          </a:p>
          <a:p>
            <a:r>
              <a:rPr lang="en-US" b="1" dirty="0" smtClean="0"/>
              <a:t>Policy </a:t>
            </a:r>
            <a:r>
              <a:rPr lang="en-US" b="1" dirty="0" smtClean="0"/>
              <a:t>and Governance</a:t>
            </a:r>
            <a:r>
              <a:rPr lang="en-US" dirty="0" smtClean="0"/>
              <a:t>:</a:t>
            </a:r>
          </a:p>
          <a:p>
            <a:r>
              <a:rPr lang="en-US" b="1" dirty="0" smtClean="0"/>
              <a:t>Technology Controls</a:t>
            </a:r>
            <a:r>
              <a:rPr lang="en-US" dirty="0" smtClean="0"/>
              <a:t>.</a:t>
            </a:r>
            <a:endParaRPr lang="en-US" dirty="0" smtClean="0"/>
          </a:p>
          <a:p>
            <a:r>
              <a:rPr lang="en-US" b="1" dirty="0" smtClean="0"/>
              <a:t>Security </a:t>
            </a:r>
            <a:r>
              <a:rPr lang="en-US" b="1" dirty="0" smtClean="0"/>
              <a:t>Awareness Training</a:t>
            </a:r>
            <a:r>
              <a:rPr lang="en-US" dirty="0" smtClean="0"/>
              <a:t>:</a:t>
            </a:r>
          </a:p>
          <a:p>
            <a:r>
              <a:rPr lang="en-US" b="1" dirty="0" smtClean="0"/>
              <a:t>Continuous </a:t>
            </a:r>
            <a:r>
              <a:rPr lang="en-US" b="1" dirty="0" smtClean="0"/>
              <a:t>Monitoring and Improvement</a:t>
            </a:r>
            <a:r>
              <a:rPr lang="en-US" dirty="0" smtClean="0"/>
              <a:t>:.</a:t>
            </a:r>
            <a:endParaRPr lang="en-US" dirty="0" smtClean="0"/>
          </a:p>
          <a:p>
            <a:r>
              <a:rPr lang="en-US" b="1" dirty="0" smtClean="0"/>
              <a:t>Collaboration and Information Sharing</a:t>
            </a:r>
            <a:r>
              <a:rPr lang="en-US" dirty="0" smtClean="0"/>
              <a:t>:</a:t>
            </a:r>
          </a:p>
          <a:p>
            <a:pPr marL="305435" indent="-305435"/>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0F0F0F"/>
                </a:solidFill>
              </a:rPr>
              <a:t>Library required to build the model</a:t>
            </a:r>
            <a:br>
              <a:rPr lang="en-IN" b="1" dirty="0" smtClean="0">
                <a:solidFill>
                  <a:srgbClr val="0F0F0F"/>
                </a:solidFill>
              </a:rPr>
            </a:br>
            <a:endParaRPr lang="en-US" dirty="0"/>
          </a:p>
        </p:txBody>
      </p:sp>
      <p:sp>
        <p:nvSpPr>
          <p:cNvPr id="3" name="Content Placeholder 2"/>
          <p:cNvSpPr>
            <a:spLocks noGrp="1"/>
          </p:cNvSpPr>
          <p:nvPr>
            <p:ph idx="1"/>
          </p:nvPr>
        </p:nvSpPr>
        <p:spPr/>
        <p:txBody>
          <a:bodyPr>
            <a:normAutofit/>
          </a:bodyPr>
          <a:lstStyle/>
          <a:p>
            <a:r>
              <a:rPr lang="en-US" b="1" dirty="0" err="1" smtClean="0"/>
              <a:t>Cybersecurity</a:t>
            </a:r>
            <a:r>
              <a:rPr lang="en-US" b="1" dirty="0" smtClean="0"/>
              <a:t> Libraries</a:t>
            </a:r>
            <a:r>
              <a:rPr lang="en-US" dirty="0" smtClean="0"/>
              <a:t>:</a:t>
            </a:r>
          </a:p>
          <a:p>
            <a:r>
              <a:rPr lang="en-US" b="1" dirty="0" smtClean="0"/>
              <a:t>Machine </a:t>
            </a:r>
            <a:r>
              <a:rPr lang="en-US" b="1" dirty="0" smtClean="0"/>
              <a:t>Learning </a:t>
            </a:r>
            <a:r>
              <a:rPr lang="en-US" b="1" dirty="0" smtClean="0"/>
              <a:t>Libraries</a:t>
            </a:r>
            <a:endParaRPr lang="en-US" dirty="0" smtClean="0"/>
          </a:p>
          <a:p>
            <a:r>
              <a:rPr lang="en-US" b="1" dirty="0" smtClean="0"/>
              <a:t>Data </a:t>
            </a:r>
            <a:r>
              <a:rPr lang="en-US" b="1" dirty="0" smtClean="0"/>
              <a:t>Analysis </a:t>
            </a:r>
            <a:r>
              <a:rPr lang="en-US" b="1" dirty="0" smtClean="0"/>
              <a:t>Libraries</a:t>
            </a:r>
            <a:endParaRPr lang="en-US" dirty="0" smtClean="0"/>
          </a:p>
          <a:p>
            <a:r>
              <a:rPr lang="en-US" b="1" dirty="0" smtClean="0"/>
              <a:t>Network </a:t>
            </a:r>
            <a:r>
              <a:rPr lang="en-US" b="1" dirty="0" smtClean="0"/>
              <a:t>Security </a:t>
            </a:r>
            <a:r>
              <a:rPr lang="en-US" b="1" dirty="0" smtClean="0"/>
              <a:t>Libraries</a:t>
            </a:r>
            <a:endParaRPr lang="en-US" dirty="0" smtClean="0"/>
          </a:p>
          <a:p>
            <a:r>
              <a:rPr lang="en-US" b="1" dirty="0" smtClean="0"/>
              <a:t>Natural </a:t>
            </a:r>
            <a:r>
              <a:rPr lang="en-US" b="1" dirty="0" smtClean="0"/>
              <a:t>Language Processing (NLP) Libraries</a:t>
            </a:r>
            <a:r>
              <a:rPr lang="en-US" dirty="0" smtClean="0"/>
              <a:t> </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r>
              <a:rPr lang="en-US" b="1" dirty="0" smtClean="0"/>
              <a:t>Algorithm Selection</a:t>
            </a:r>
            <a:r>
              <a:rPr lang="en-US" dirty="0" smtClean="0"/>
              <a:t>:</a:t>
            </a:r>
          </a:p>
          <a:p>
            <a:pPr lvl="1"/>
            <a:r>
              <a:rPr lang="en-US" b="1" dirty="0" smtClean="0"/>
              <a:t>Data Preprocessing</a:t>
            </a:r>
            <a:r>
              <a:rPr lang="en-US" dirty="0" smtClean="0"/>
              <a:t>: Utilize regular expressions for log parsing, Pandas and </a:t>
            </a:r>
            <a:r>
              <a:rPr lang="en-US" dirty="0" err="1" smtClean="0"/>
              <a:t>NumPy</a:t>
            </a:r>
            <a:r>
              <a:rPr lang="en-US" dirty="0" smtClean="0"/>
              <a:t> for data cleaning, and feature engineering techniques such as aggregation and transformation.</a:t>
            </a:r>
          </a:p>
          <a:p>
            <a:pPr lvl="1"/>
            <a:r>
              <a:rPr lang="en-US" b="1" dirty="0" smtClean="0"/>
              <a:t>Machine Learning</a:t>
            </a:r>
            <a:r>
              <a:rPr lang="en-US" dirty="0" smtClean="0"/>
              <a:t>:</a:t>
            </a:r>
          </a:p>
          <a:p>
            <a:pPr lvl="2"/>
            <a:r>
              <a:rPr lang="en-US" b="1" dirty="0" smtClean="0"/>
              <a:t>Supervised Learning</a:t>
            </a:r>
            <a:r>
              <a:rPr lang="en-US" dirty="0" smtClean="0"/>
              <a:t>: Consider Random Forest, SVM, or GBM for classification tasks, and CNN or RNN for deep learning tasks.</a:t>
            </a:r>
          </a:p>
          <a:p>
            <a:pPr lvl="2"/>
            <a:r>
              <a:rPr lang="en-US" b="1" dirty="0" smtClean="0"/>
              <a:t>Unsupervised Learning</a:t>
            </a:r>
            <a:r>
              <a:rPr lang="en-US" dirty="0" smtClean="0"/>
              <a:t>: Employ K-means clustering for grouping similar behaviors or Isolation Forest for anomaly detection</a:t>
            </a:r>
            <a:r>
              <a:rPr lang="en-US" dirty="0" smtClean="0"/>
              <a:t>.</a:t>
            </a:r>
            <a:endParaRPr lang="en-US" dirty="0" smtClean="0"/>
          </a:p>
          <a:p>
            <a:r>
              <a:rPr lang="en-US" b="1" dirty="0" smtClean="0"/>
              <a:t>Model Deployment</a:t>
            </a:r>
            <a:r>
              <a:rPr lang="en-US" dirty="0" smtClean="0"/>
              <a:t>:</a:t>
            </a:r>
          </a:p>
          <a:p>
            <a:pPr lvl="1"/>
            <a:r>
              <a:rPr lang="en-US" b="1" dirty="0" smtClean="0"/>
              <a:t>Containerization</a:t>
            </a:r>
            <a:r>
              <a:rPr lang="en-US" dirty="0" smtClean="0"/>
              <a:t>: Package the model, along with its dependencies, into </a:t>
            </a:r>
            <a:r>
              <a:rPr lang="en-US" dirty="0" err="1" smtClean="0"/>
              <a:t>Docker</a:t>
            </a:r>
            <a:r>
              <a:rPr lang="en-US" dirty="0" smtClean="0"/>
              <a:t> containers for consistent deployment across different environments.</a:t>
            </a:r>
          </a:p>
          <a:p>
            <a:pPr lvl="1"/>
            <a:r>
              <a:rPr lang="en-US" b="1" dirty="0" err="1" smtClean="0"/>
              <a:t>Microservices</a:t>
            </a:r>
            <a:r>
              <a:rPr lang="en-US" b="1" dirty="0" smtClean="0"/>
              <a:t> Architecture</a:t>
            </a:r>
            <a:r>
              <a:rPr lang="en-US" dirty="0" smtClean="0"/>
              <a:t>: Implement the model as a </a:t>
            </a:r>
            <a:r>
              <a:rPr lang="en-US" dirty="0" err="1" smtClean="0"/>
              <a:t>microservice</a:t>
            </a:r>
            <a:r>
              <a:rPr lang="en-US" dirty="0" smtClean="0"/>
              <a:t>, allowing for scalability, flexibility, and easier maintenance.</a:t>
            </a:r>
          </a:p>
          <a:p>
            <a:pPr lvl="1"/>
            <a:r>
              <a:rPr lang="en-US" b="1" dirty="0" err="1" smtClean="0"/>
              <a:t>Serverless</a:t>
            </a:r>
            <a:r>
              <a:rPr lang="en-US" b="1" dirty="0" smtClean="0"/>
              <a:t> Computing</a:t>
            </a:r>
            <a:r>
              <a:rPr lang="en-US" dirty="0" smtClean="0"/>
              <a:t>: Leverage </a:t>
            </a:r>
            <a:r>
              <a:rPr lang="en-US" dirty="0" err="1" smtClean="0"/>
              <a:t>serverless</a:t>
            </a:r>
            <a:r>
              <a:rPr lang="en-US" dirty="0" smtClean="0"/>
              <a:t> platforms like AWS Lambda or Azure Functions for on-demand execution of the model without managing server infrastructure.</a:t>
            </a:r>
          </a:p>
          <a:p>
            <a:pPr lvl="1"/>
            <a:r>
              <a:rPr lang="en-US" b="1" dirty="0" smtClean="0"/>
              <a:t>API Endpoints</a:t>
            </a:r>
            <a:r>
              <a:rPr lang="en-US" dirty="0" smtClean="0"/>
              <a:t>: Expose the model functionality through </a:t>
            </a:r>
            <a:r>
              <a:rPr lang="en-US" dirty="0" err="1" smtClean="0"/>
              <a:t>RESTful</a:t>
            </a:r>
            <a:r>
              <a:rPr lang="en-US" dirty="0" smtClean="0"/>
              <a:t> APIs, enabling easy integration with other systems and applications.</a:t>
            </a:r>
          </a:p>
          <a:p>
            <a:pPr marL="305435" indent="-305435"/>
            <a:endParaRPr lang="en-IN" sz="1400" b="1" dirty="0" smtClean="0">
              <a:ea typeface="+mn-lt"/>
              <a:cs typeface="+mn-lt"/>
            </a:endParaRPr>
          </a:p>
          <a:p>
            <a:pPr marL="305435" indent="-305435"/>
            <a:endParaRPr lang="en-IN" sz="1400" dirty="0"/>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Security Considerations</a:t>
            </a:r>
            <a:r>
              <a:rPr lang="en-US" dirty="0" smtClean="0"/>
              <a:t>:</a:t>
            </a:r>
          </a:p>
          <a:p>
            <a:pPr lvl="1"/>
            <a:r>
              <a:rPr lang="en-US" b="1" dirty="0" smtClean="0"/>
              <a:t>Data Encryption</a:t>
            </a:r>
            <a:r>
              <a:rPr lang="en-US" dirty="0" smtClean="0"/>
              <a:t>: Encrypt sensitive data both at rest and in transit to protect against unauthorized access.</a:t>
            </a:r>
          </a:p>
          <a:p>
            <a:pPr lvl="1"/>
            <a:r>
              <a:rPr lang="en-US" b="1" dirty="0" smtClean="0"/>
              <a:t>Access Control</a:t>
            </a:r>
            <a:r>
              <a:rPr lang="en-US" dirty="0" smtClean="0"/>
              <a:t>: Implement proper access controls to restrict model access only to authorized users or services.</a:t>
            </a:r>
          </a:p>
          <a:p>
            <a:pPr lvl="1"/>
            <a:r>
              <a:rPr lang="en-US" b="1" dirty="0" smtClean="0"/>
              <a:t>Regular Updates</a:t>
            </a:r>
            <a:r>
              <a:rPr lang="en-US" dirty="0" smtClean="0"/>
              <a:t>: Stay vigilant with software updates and security patches to address any vulnerabilities in the deployed model.</a:t>
            </a:r>
          </a:p>
          <a:p>
            <a:r>
              <a:rPr lang="en-US" b="1" dirty="0" smtClean="0"/>
              <a:t>Scalability </a:t>
            </a:r>
            <a:r>
              <a:rPr lang="en-US" b="1" dirty="0" smtClean="0"/>
              <a:t>and Performance</a:t>
            </a:r>
            <a:r>
              <a:rPr lang="en-US" dirty="0" smtClean="0"/>
              <a:t>:</a:t>
            </a:r>
          </a:p>
          <a:p>
            <a:pPr lvl="1"/>
            <a:r>
              <a:rPr lang="en-US" b="1" dirty="0" smtClean="0"/>
              <a:t>Horizontal Scaling</a:t>
            </a:r>
            <a:r>
              <a:rPr lang="en-US" dirty="0" smtClean="0"/>
              <a:t>: Design the deployment architecture to scale horizontally by adding more instances of the model as the workload increases.</a:t>
            </a:r>
          </a:p>
          <a:p>
            <a:pPr lvl="1"/>
            <a:r>
              <a:rPr lang="en-US" b="1" dirty="0" smtClean="0"/>
              <a:t>Load Balancing</a:t>
            </a:r>
            <a:r>
              <a:rPr lang="en-US" dirty="0" smtClean="0"/>
              <a:t>: Use load balancers to evenly distribute incoming requests among multiple instances of the deployed model, ensuring optimal performance and reliability.</a:t>
            </a:r>
          </a:p>
          <a:p>
            <a:endParaRPr 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182</TotalTime>
  <Words>1018</Words>
  <Application>Microsoft Office PowerPoint</Application>
  <PresentationFormat>Custom</PresentationFormat>
  <Paragraphs>93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PROJECT TITLE</vt:lpstr>
      <vt:lpstr>OUTLINE</vt:lpstr>
      <vt:lpstr>Problem Statement</vt:lpstr>
      <vt:lpstr>Proposed Solution</vt:lpstr>
      <vt:lpstr>Slide 5</vt:lpstr>
      <vt:lpstr>System  Approach</vt:lpstr>
      <vt:lpstr>Library required to build the model </vt:lpstr>
      <vt:lpstr>Algorithm &amp; Deployment</vt:lpstr>
      <vt:lpstr>Slide 9</vt:lpstr>
      <vt:lpstr>Slide 10</vt:lpstr>
      <vt:lpstr>Result</vt:lpstr>
      <vt:lpstr>Conclusion</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30</cp:revision>
  <dcterms:created xsi:type="dcterms:W3CDTF">2021-05-26T16:50:10Z</dcterms:created>
  <dcterms:modified xsi:type="dcterms:W3CDTF">2024-04-03T08:15:21Z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