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8ECB6-CAA2-483B-905A-D854210203B2}" type="datetimeFigureOut">
              <a:rPr lang="en-IN" smtClean="0"/>
              <a:t>13-10-2024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E41BE-7EA2-49AE-A1A2-489E44865A6A}" type="slidenum">
              <a:rPr lang="en-IN" smtClean="0"/>
              <a:t>‹#›</a:t>
            </a:fld>
            <a:endParaRPr lang="en-IN"/>
          </a:p>
        </p:txBody>
      </p:sp>
    </p:spTree>
    <p:extLst>
      <p:ext uri="{BB962C8B-B14F-4D97-AF65-F5344CB8AC3E}">
        <p14:creationId xmlns:p14="http://schemas.microsoft.com/office/powerpoint/2010/main" val="12244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EE41BE-7EA2-49AE-A1A2-489E44865A6A}" type="slidenum">
              <a:rPr lang="en-IN" smtClean="0"/>
              <a:t>4</a:t>
            </a:fld>
            <a:endParaRPr lang="en-IN"/>
          </a:p>
        </p:txBody>
      </p:sp>
    </p:spTree>
    <p:extLst>
      <p:ext uri="{BB962C8B-B14F-4D97-AF65-F5344CB8AC3E}">
        <p14:creationId xmlns:p14="http://schemas.microsoft.com/office/powerpoint/2010/main" val="259063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3042-3BED-EC2C-3611-F7DDAD7A4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7A759C-BEE1-B2DA-C736-33C05C331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8E1078-E146-E06C-3BD2-7115B7A05086}"/>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5" name="Footer Placeholder 4">
            <a:extLst>
              <a:ext uri="{FF2B5EF4-FFF2-40B4-BE49-F238E27FC236}">
                <a16:creationId xmlns:a16="http://schemas.microsoft.com/office/drawing/2014/main" id="{E8796028-EE1B-46ED-95D8-B919BF78C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A3568-9504-DABA-98C4-E1682E03A73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96494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603A-46EF-89A3-5FA2-932B6FFF5E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D09A-DEE8-BD8E-980F-17C762E8F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F5055-2DA2-8761-61E7-09CDF46123EC}"/>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5" name="Footer Placeholder 4">
            <a:extLst>
              <a:ext uri="{FF2B5EF4-FFF2-40B4-BE49-F238E27FC236}">
                <a16:creationId xmlns:a16="http://schemas.microsoft.com/office/drawing/2014/main" id="{7912CDBA-81BA-9344-2B36-105F87FA1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3F558-3E0B-02E4-174D-FBB41E3B210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44665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5CFC9-A661-42B0-8435-D0846C8A5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64D1F4-DFBF-8B3A-14E7-2EFE5A0BB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83907-9BCC-5DB3-0A1B-3A7D685A5231}"/>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5" name="Footer Placeholder 4">
            <a:extLst>
              <a:ext uri="{FF2B5EF4-FFF2-40B4-BE49-F238E27FC236}">
                <a16:creationId xmlns:a16="http://schemas.microsoft.com/office/drawing/2014/main" id="{1A7E6835-FC2E-3344-331C-5355965B3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8813A-4297-DC19-8B33-565E0AD9A508}"/>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86854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3CF0-8EF1-BA8E-4A89-73B02C088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70876-FAC7-E21C-B4CA-1939712E5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5F05A-13E6-EF7E-CDFA-7157CE3CFD31}"/>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5" name="Footer Placeholder 4">
            <a:extLst>
              <a:ext uri="{FF2B5EF4-FFF2-40B4-BE49-F238E27FC236}">
                <a16:creationId xmlns:a16="http://schemas.microsoft.com/office/drawing/2014/main" id="{A7B3759A-C37B-6B05-5759-4609DB49F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A815D-BD95-A171-6987-59C6C9D977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412247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FC4-521D-C57E-8FCF-54C634DF1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85CEE8-18DB-EFD4-D8DE-BC297039B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CA83EB-0DAA-CC8B-B285-898CA02A479F}"/>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5" name="Footer Placeholder 4">
            <a:extLst>
              <a:ext uri="{FF2B5EF4-FFF2-40B4-BE49-F238E27FC236}">
                <a16:creationId xmlns:a16="http://schemas.microsoft.com/office/drawing/2014/main" id="{584E7D35-4A46-C6F2-E501-D18C6E386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29330-D71D-5828-52EC-5B3C788E56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29043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E8E7-631B-1761-DA59-539EEA0D3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ED346-6AE0-FE75-41A9-C1DCE2201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898547-68DA-5DFE-C715-55203017B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D0D68-0BBD-C052-53D4-2093399184FB}"/>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6" name="Footer Placeholder 5">
            <a:extLst>
              <a:ext uri="{FF2B5EF4-FFF2-40B4-BE49-F238E27FC236}">
                <a16:creationId xmlns:a16="http://schemas.microsoft.com/office/drawing/2014/main" id="{FBBC656D-6524-3FA0-73BF-75EB0C170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D591B-F0A6-66E7-D32F-285682B24109}"/>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016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1E16-1A04-E913-56E4-0E9DC2539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28307-84FE-268C-E154-2577B2FD9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48F67-D858-0E3A-92F5-96703F8E0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3B69FF-55C0-C6BD-5591-FD82D929F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7AF1B-71CB-E3B8-892C-4AEF9C5D2E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3EBB4-C86B-0DEC-ECE6-D9EEA3CFBA0A}"/>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8" name="Footer Placeholder 7">
            <a:extLst>
              <a:ext uri="{FF2B5EF4-FFF2-40B4-BE49-F238E27FC236}">
                <a16:creationId xmlns:a16="http://schemas.microsoft.com/office/drawing/2014/main" id="{F8D6BE02-9DE8-9357-0744-19ABFA95D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6A3BC8-7C51-7116-3B06-CC68F8C0A221}"/>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12323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DCC6-FBD7-EE9B-4CD2-139803337D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6FC5C5-5E40-A225-BDC6-AE52E7D04975}"/>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4" name="Footer Placeholder 3">
            <a:extLst>
              <a:ext uri="{FF2B5EF4-FFF2-40B4-BE49-F238E27FC236}">
                <a16:creationId xmlns:a16="http://schemas.microsoft.com/office/drawing/2014/main" id="{480C6073-FE87-D839-A37F-97845A859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69F7F2-9F63-3753-C0EB-E061F9D0721D}"/>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22864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A796C-4C31-B54F-2E8D-734D85980089}"/>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3" name="Footer Placeholder 2">
            <a:extLst>
              <a:ext uri="{FF2B5EF4-FFF2-40B4-BE49-F238E27FC236}">
                <a16:creationId xmlns:a16="http://schemas.microsoft.com/office/drawing/2014/main" id="{6CC6AD25-2105-7153-4213-FEFB6AC3E0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5A3682-03A8-B92E-046C-6EBBD73BC59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86714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9207-8329-B043-5499-6B923351F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89D338-E25E-C9BA-4FC7-B083ABF7F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35EAA1-8874-F110-E17D-22CBEDD95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AF56F-05D3-2D4E-135E-2C820B098A01}"/>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6" name="Footer Placeholder 5">
            <a:extLst>
              <a:ext uri="{FF2B5EF4-FFF2-40B4-BE49-F238E27FC236}">
                <a16:creationId xmlns:a16="http://schemas.microsoft.com/office/drawing/2014/main" id="{11CAE993-95EE-C96C-1003-B01B89ED4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F27C6-B86C-9460-0B86-8A474F2CEF27}"/>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1096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63DE-6754-0C18-554A-CAFD83BD3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1F8C4A-980D-60DB-9CA9-F0C33FDA9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817C84-1364-BC8A-7D5E-029675A97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57D26-DC1C-A679-4C71-3FD55C8CCA43}"/>
              </a:ext>
            </a:extLst>
          </p:cNvPr>
          <p:cNvSpPr>
            <a:spLocks noGrp="1"/>
          </p:cNvSpPr>
          <p:nvPr>
            <p:ph type="dt" sz="half" idx="10"/>
          </p:nvPr>
        </p:nvSpPr>
        <p:spPr/>
        <p:txBody>
          <a:bodyPr/>
          <a:lstStyle/>
          <a:p>
            <a:fld id="{31089A2E-7C97-4523-9669-8AEB03C3BF76}" type="datetimeFigureOut">
              <a:rPr lang="en-IN" smtClean="0"/>
              <a:t>13-10-2024</a:t>
            </a:fld>
            <a:endParaRPr lang="en-IN"/>
          </a:p>
        </p:txBody>
      </p:sp>
      <p:sp>
        <p:nvSpPr>
          <p:cNvPr id="6" name="Footer Placeholder 5">
            <a:extLst>
              <a:ext uri="{FF2B5EF4-FFF2-40B4-BE49-F238E27FC236}">
                <a16:creationId xmlns:a16="http://schemas.microsoft.com/office/drawing/2014/main" id="{7FC9EF56-DE2D-D487-2B89-A715A25F2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1930A-8054-8C64-E236-A9005642D53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50802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DD9E5-2CCA-F8E3-AAF2-70F595B3D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FF6A52-A71E-8C0D-77C2-5FFEBC67A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6E018-50E7-21EA-4144-24EE0F9BB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89A2E-7C97-4523-9669-8AEB03C3BF76}" type="datetimeFigureOut">
              <a:rPr lang="en-IN" smtClean="0"/>
              <a:t>13-10-2024</a:t>
            </a:fld>
            <a:endParaRPr lang="en-IN"/>
          </a:p>
        </p:txBody>
      </p:sp>
      <p:sp>
        <p:nvSpPr>
          <p:cNvPr id="5" name="Footer Placeholder 4">
            <a:extLst>
              <a:ext uri="{FF2B5EF4-FFF2-40B4-BE49-F238E27FC236}">
                <a16:creationId xmlns:a16="http://schemas.microsoft.com/office/drawing/2014/main" id="{224DB162-7F10-6759-E860-53BF3899E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FFC849-5324-68FB-FF71-56744A1E4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BF9D-8C51-48FF-A94A-96A399DA5C0D}" type="slidenum">
              <a:rPr lang="en-IN" smtClean="0"/>
              <a:t>‹#›</a:t>
            </a:fld>
            <a:endParaRPr lang="en-IN"/>
          </a:p>
        </p:txBody>
      </p:sp>
    </p:spTree>
    <p:extLst>
      <p:ext uri="{BB962C8B-B14F-4D97-AF65-F5344CB8AC3E}">
        <p14:creationId xmlns:p14="http://schemas.microsoft.com/office/powerpoint/2010/main" val="4224647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48BBFCC4-26F6-AE3D-5F7C-CF883FC882B8}"/>
              </a:ext>
            </a:extLst>
          </p:cNvPr>
          <p:cNvSpPr>
            <a:spLocks noGrp="1" noChangeArrowheads="1"/>
          </p:cNvSpPr>
          <p:nvPr>
            <p:ph type="ctrTitle"/>
          </p:nvPr>
        </p:nvSpPr>
        <p:spPr bwMode="auto">
          <a:xfrm>
            <a:off x="578651" y="1122363"/>
            <a:ext cx="11034695" cy="23601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l"/>
            <a:r>
              <a:rPr lang="en-IN" b="1" dirty="0"/>
              <a:t>DataSpark</a:t>
            </a:r>
            <a:r>
              <a:rPr lang="en-IN" dirty="0"/>
              <a:t>: </a:t>
            </a:r>
            <a:r>
              <a:rPr lang="en-US" i="0" dirty="0">
                <a:effectLst/>
                <a:highlight>
                  <a:srgbClr val="FFFFFF"/>
                </a:highlight>
                <a:latin typeface="-apple-system"/>
              </a:rPr>
              <a:t>Illuminating Insights </a:t>
            </a:r>
            <a:br>
              <a:rPr lang="en-US" i="0" dirty="0">
                <a:effectLst/>
                <a:highlight>
                  <a:srgbClr val="FFFFFF"/>
                </a:highlight>
                <a:latin typeface="-apple-system"/>
              </a:rPr>
            </a:br>
            <a:r>
              <a:rPr lang="en-US" i="0" dirty="0">
                <a:effectLst/>
                <a:highlight>
                  <a:srgbClr val="FFFFFF"/>
                </a:highlight>
                <a:latin typeface="-apple-system"/>
              </a:rPr>
              <a:t>for Global Electronics</a:t>
            </a:r>
            <a:endParaRPr lang="en-IN" dirty="0"/>
          </a:p>
        </p:txBody>
      </p:sp>
      <p:sp>
        <p:nvSpPr>
          <p:cNvPr id="3" name="Subtitle 2">
            <a:extLst>
              <a:ext uri="{FF2B5EF4-FFF2-40B4-BE49-F238E27FC236}">
                <a16:creationId xmlns:a16="http://schemas.microsoft.com/office/drawing/2014/main" id="{30FF161B-ED28-B4E1-09A0-864250213531}"/>
              </a:ext>
            </a:extLst>
          </p:cNvPr>
          <p:cNvSpPr>
            <a:spLocks noGrp="1"/>
          </p:cNvSpPr>
          <p:nvPr>
            <p:ph type="subTitle" idx="1"/>
          </p:nvPr>
        </p:nvSpPr>
        <p:spPr>
          <a:xfrm>
            <a:off x="578651" y="4623123"/>
            <a:ext cx="11034695" cy="1581910"/>
          </a:xfrm>
        </p:spPr>
        <p:txBody>
          <a:bodyPr>
            <a:normAutofit/>
          </a:bodyPr>
          <a:lstStyle/>
          <a:p>
            <a:pPr algn="r"/>
            <a:r>
              <a:rPr lang="en-IN" sz="2600" dirty="0"/>
              <a:t>Capstone Project – 2</a:t>
            </a:r>
          </a:p>
          <a:p>
            <a:pPr algn="r"/>
            <a:r>
              <a:rPr lang="en-IN" sz="2600" dirty="0"/>
              <a:t>Presented By:</a:t>
            </a:r>
          </a:p>
          <a:p>
            <a:pPr algn="r"/>
            <a:r>
              <a:rPr lang="en-IN" sz="2600" dirty="0"/>
              <a:t>Durga Kannan</a:t>
            </a:r>
          </a:p>
          <a:p>
            <a:pPr algn="r"/>
            <a:endParaRPr lang="en-IN" sz="2600" dirty="0"/>
          </a:p>
        </p:txBody>
      </p:sp>
      <p:sp>
        <p:nvSpPr>
          <p:cNvPr id="16" name="Rectangle 15">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8474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FA4B2-089B-426A-30A4-33534D574572}"/>
              </a:ext>
            </a:extLst>
          </p:cNvPr>
          <p:cNvSpPr>
            <a:spLocks noGrp="1"/>
          </p:cNvSpPr>
          <p:nvPr>
            <p:ph type="title"/>
          </p:nvPr>
        </p:nvSpPr>
        <p:spPr>
          <a:xfrm>
            <a:off x="1115568" y="548640"/>
            <a:ext cx="10168128" cy="1179576"/>
          </a:xfrm>
        </p:spPr>
        <p:txBody>
          <a:bodyPr>
            <a:normAutofit/>
          </a:bodyPr>
          <a:lstStyle/>
          <a:p>
            <a:r>
              <a:rPr lang="en-IN" sz="4000"/>
              <a:t>Executive 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10DE49A-B880-5558-3CAF-C2D06CAE8029}"/>
              </a:ext>
            </a:extLst>
          </p:cNvPr>
          <p:cNvSpPr>
            <a:spLocks noGrp="1"/>
          </p:cNvSpPr>
          <p:nvPr>
            <p:ph idx="1"/>
          </p:nvPr>
        </p:nvSpPr>
        <p:spPr>
          <a:xfrm>
            <a:off x="1115568" y="2018806"/>
            <a:ext cx="10168128" cy="3915269"/>
          </a:xfrm>
        </p:spPr>
        <p:txBody>
          <a:bodyPr>
            <a:normAutofit/>
          </a:bodyPr>
          <a:lstStyle/>
          <a:p>
            <a:pPr marL="0" indent="0">
              <a:buNone/>
            </a:pPr>
            <a:r>
              <a:rPr lang="en-IN" sz="2400" b="1" dirty="0"/>
              <a:t>Project overview</a:t>
            </a:r>
          </a:p>
          <a:p>
            <a:pPr marL="0" indent="0" algn="just">
              <a:buNone/>
            </a:pPr>
            <a:r>
              <a:rPr lang="en-US" sz="2000" dirty="0"/>
              <a:t>Conduct a comprehensive Exploratory Data Analysis (EDA) and utilize Power BI visualizations to extract actionable insights from Global Electronics' datasets, ultimately aiming to enhance customer satisfaction, optimize operations, and drive business growth.</a:t>
            </a:r>
          </a:p>
          <a:p>
            <a:pPr marL="0" indent="0" algn="just">
              <a:buNone/>
            </a:pPr>
            <a:endParaRPr lang="en-US" sz="2000" dirty="0"/>
          </a:p>
          <a:p>
            <a:pPr marL="0" indent="0" algn="just">
              <a:buNone/>
            </a:pPr>
            <a:r>
              <a:rPr lang="en-US" sz="2400" b="1" dirty="0"/>
              <a:t>Key objective</a:t>
            </a:r>
          </a:p>
          <a:p>
            <a:pPr marL="0" indent="0" algn="just">
              <a:buNone/>
            </a:pPr>
            <a:r>
              <a:rPr lang="en-US" sz="2000" dirty="0"/>
              <a:t>The project aims to enhance marketing strategies and improve sales forecasting. It will also focus on developing better products based on customer feedback, planning effective promotions, supporting strategic store expansions, and refining international pricing strategies. These objectives will collectively drive customer satisfaction and business growth for Global Electronics.</a:t>
            </a:r>
          </a:p>
          <a:p>
            <a:pPr marL="0" indent="0">
              <a:buNone/>
            </a:pPr>
            <a:endParaRPr lang="en-IN" sz="2000" b="1" dirty="0"/>
          </a:p>
        </p:txBody>
      </p:sp>
    </p:spTree>
    <p:extLst>
      <p:ext uri="{BB962C8B-B14F-4D97-AF65-F5344CB8AC3E}">
        <p14:creationId xmlns:p14="http://schemas.microsoft.com/office/powerpoint/2010/main" val="19633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B15665-39FE-22C5-993B-8135855FF94E}"/>
              </a:ext>
            </a:extLst>
          </p:cNvPr>
          <p:cNvSpPr>
            <a:spLocks noGrp="1"/>
          </p:cNvSpPr>
          <p:nvPr>
            <p:ph type="title"/>
          </p:nvPr>
        </p:nvSpPr>
        <p:spPr>
          <a:xfrm>
            <a:off x="889814" y="735314"/>
            <a:ext cx="6007608" cy="893461"/>
          </a:xfrm>
        </p:spPr>
        <p:txBody>
          <a:bodyPr>
            <a:normAutofit/>
          </a:bodyPr>
          <a:lstStyle/>
          <a:p>
            <a:r>
              <a:rPr lang="en-IN" sz="2800" b="1" dirty="0"/>
              <a:t>Analysis and Insights</a:t>
            </a:r>
            <a:endParaRPr lang="en-IN" sz="2800" dirty="0"/>
          </a:p>
        </p:txBody>
      </p:sp>
      <p:sp>
        <p:nvSpPr>
          <p:cNvPr id="43" name="Rectangle 4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21D769-E686-4505-2F8B-7D74000EB323}"/>
              </a:ext>
            </a:extLst>
          </p:cNvPr>
          <p:cNvSpPr>
            <a:spLocks noGrp="1"/>
          </p:cNvSpPr>
          <p:nvPr>
            <p:ph idx="1"/>
          </p:nvPr>
        </p:nvSpPr>
        <p:spPr>
          <a:xfrm>
            <a:off x="537589" y="1730471"/>
            <a:ext cx="6788455" cy="4493910"/>
          </a:xfrm>
        </p:spPr>
        <p:txBody>
          <a:bodyPr>
            <a:normAutofit/>
          </a:bodyPr>
          <a:lstStyle/>
          <a:p>
            <a:pPr marL="0" indent="0" algn="just">
              <a:buNone/>
            </a:pPr>
            <a:r>
              <a:rPr lang="en-US" sz="2400" b="1" dirty="0"/>
              <a:t>Customer Analysis gender wise</a:t>
            </a:r>
          </a:p>
          <a:p>
            <a:pPr algn="just"/>
            <a:r>
              <a:rPr lang="en-US" sz="2000" dirty="0"/>
              <a:t>The data indicates that male customers significantly outnumber the female customers with a slight difference, by Targeting advertisements aimed at women could help address this imbalance and boost overall sales.</a:t>
            </a:r>
          </a:p>
          <a:p>
            <a:pPr marL="0" indent="0" algn="just">
              <a:buNone/>
            </a:pPr>
            <a:endParaRPr lang="en-US" sz="2200" dirty="0"/>
          </a:p>
          <a:p>
            <a:pPr marL="0" indent="0" algn="just">
              <a:buNone/>
            </a:pPr>
            <a:r>
              <a:rPr lang="en-US" sz="2400" b="1" dirty="0"/>
              <a:t>Customer Analysis Country wise</a:t>
            </a:r>
          </a:p>
          <a:p>
            <a:pPr algn="just"/>
            <a:r>
              <a:rPr lang="en-US" sz="2000" dirty="0"/>
              <a:t>United States customer dominance is higher compared to United Kingdom, Canada, Germany and Australia. Least Customers were from Netherlands, France and Italy.</a:t>
            </a:r>
          </a:p>
          <a:p>
            <a:pPr algn="just"/>
            <a:r>
              <a:rPr lang="en-US" sz="2000" dirty="0"/>
              <a:t>Collaborating with local influencers, local brands and by conducting competitive analysis to adopt some strategies we can enhance customer acquisition.</a:t>
            </a:r>
          </a:p>
          <a:p>
            <a:endParaRPr lang="en-US" sz="1700" dirty="0"/>
          </a:p>
          <a:p>
            <a:endParaRPr lang="en-IN" sz="1700" dirty="0"/>
          </a:p>
          <a:p>
            <a:endParaRPr lang="en-IN" sz="1700" dirty="0"/>
          </a:p>
        </p:txBody>
      </p:sp>
      <p:pic>
        <p:nvPicPr>
          <p:cNvPr id="6" name="Picture 5">
            <a:extLst>
              <a:ext uri="{FF2B5EF4-FFF2-40B4-BE49-F238E27FC236}">
                <a16:creationId xmlns:a16="http://schemas.microsoft.com/office/drawing/2014/main" id="{96C5C19E-0C5F-DAC8-37AC-F38A56DEAE55}"/>
              </a:ext>
            </a:extLst>
          </p:cNvPr>
          <p:cNvPicPr>
            <a:picLocks noChangeAspect="1"/>
          </p:cNvPicPr>
          <p:nvPr/>
        </p:nvPicPr>
        <p:blipFill>
          <a:blip r:embed="rId2"/>
          <a:stretch>
            <a:fillRect/>
          </a:stretch>
        </p:blipFill>
        <p:spPr>
          <a:xfrm>
            <a:off x="7475610" y="3357189"/>
            <a:ext cx="4233672" cy="2700544"/>
          </a:xfrm>
          <a:prstGeom prst="rect">
            <a:avLst/>
          </a:prstGeom>
        </p:spPr>
      </p:pic>
      <p:pic>
        <p:nvPicPr>
          <p:cNvPr id="4" name="Content Placeholder 5">
            <a:extLst>
              <a:ext uri="{FF2B5EF4-FFF2-40B4-BE49-F238E27FC236}">
                <a16:creationId xmlns:a16="http://schemas.microsoft.com/office/drawing/2014/main" id="{0EB7C17F-1112-1554-F35D-8BF3ADBA0C65}"/>
              </a:ext>
            </a:extLst>
          </p:cNvPr>
          <p:cNvPicPr>
            <a:picLocks noChangeAspect="1"/>
          </p:cNvPicPr>
          <p:nvPr/>
        </p:nvPicPr>
        <p:blipFill>
          <a:blip r:embed="rId3"/>
          <a:stretch>
            <a:fillRect/>
          </a:stretch>
        </p:blipFill>
        <p:spPr>
          <a:xfrm>
            <a:off x="7475610" y="652724"/>
            <a:ext cx="3029383" cy="2492916"/>
          </a:xfrm>
          <a:prstGeom prst="rect">
            <a:avLst/>
          </a:prstGeom>
        </p:spPr>
      </p:pic>
    </p:spTree>
    <p:extLst>
      <p:ext uri="{BB962C8B-B14F-4D97-AF65-F5344CB8AC3E}">
        <p14:creationId xmlns:p14="http://schemas.microsoft.com/office/powerpoint/2010/main" val="4409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DD92DE-79F9-6839-EC8B-067009C692B9}"/>
              </a:ext>
            </a:extLst>
          </p:cNvPr>
          <p:cNvSpPr>
            <a:spLocks noGrp="1"/>
          </p:cNvSpPr>
          <p:nvPr>
            <p:ph idx="1"/>
          </p:nvPr>
        </p:nvSpPr>
        <p:spPr>
          <a:xfrm>
            <a:off x="1123948" y="645858"/>
            <a:ext cx="6648451" cy="4820625"/>
          </a:xfrm>
        </p:spPr>
        <p:txBody>
          <a:bodyPr>
            <a:normAutofit/>
          </a:bodyPr>
          <a:lstStyle/>
          <a:p>
            <a:pPr marL="0" indent="0" algn="just">
              <a:buNone/>
            </a:pPr>
            <a:endParaRPr lang="en-IN" sz="2000" b="1" dirty="0"/>
          </a:p>
          <a:p>
            <a:pPr marL="0" indent="0" algn="just">
              <a:buNone/>
            </a:pPr>
            <a:endParaRPr lang="en-IN" sz="2000" b="1" dirty="0"/>
          </a:p>
          <a:p>
            <a:pPr marL="0" indent="0" algn="just">
              <a:buNone/>
            </a:pPr>
            <a:r>
              <a:rPr lang="en-IN" sz="2400" b="1" dirty="0"/>
              <a:t>Analysis of top customers by Revenue</a:t>
            </a:r>
          </a:p>
          <a:p>
            <a:pPr algn="just"/>
            <a:r>
              <a:rPr lang="en-IN" sz="2000" dirty="0"/>
              <a:t>Charles Collins ,Ollie Davis and Castimir Pejic were top 3 customers contributing to sum of revenue.</a:t>
            </a:r>
          </a:p>
          <a:p>
            <a:pPr algn="just"/>
            <a:endParaRPr lang="en-IN" sz="2000" dirty="0"/>
          </a:p>
          <a:p>
            <a:pPr algn="just"/>
            <a:r>
              <a:rPr lang="en-IN" sz="2000" dirty="0"/>
              <a:t>Analyse top customer purchase history and recommend relevant products based on their preferences and provide these customers with personalized offers can strengthen their loyalty.</a:t>
            </a:r>
          </a:p>
          <a:p>
            <a:pPr algn="just"/>
            <a:endParaRPr lang="en-IN" sz="2000" dirty="0"/>
          </a:p>
          <a:p>
            <a:pPr algn="just"/>
            <a:r>
              <a:rPr lang="en-IN" sz="2000" dirty="0"/>
              <a:t>Encouraging top customers to refer others by offering incentives like discounts and gifts .</a:t>
            </a:r>
          </a:p>
        </p:txBody>
      </p:sp>
      <p:pic>
        <p:nvPicPr>
          <p:cNvPr id="7" name="Picture 6">
            <a:extLst>
              <a:ext uri="{FF2B5EF4-FFF2-40B4-BE49-F238E27FC236}">
                <a16:creationId xmlns:a16="http://schemas.microsoft.com/office/drawing/2014/main" id="{B8CDECBB-C257-47F3-9D12-CA96DC409DC1}"/>
              </a:ext>
            </a:extLst>
          </p:cNvPr>
          <p:cNvPicPr>
            <a:picLocks noChangeAspect="1"/>
          </p:cNvPicPr>
          <p:nvPr/>
        </p:nvPicPr>
        <p:blipFill>
          <a:blip r:embed="rId3"/>
          <a:srcRect t="6775" r="-2" b="1209"/>
          <a:stretch/>
        </p:blipFill>
        <p:spPr>
          <a:xfrm>
            <a:off x="7896225" y="1033564"/>
            <a:ext cx="3318128" cy="3837521"/>
          </a:xfrm>
          <a:prstGeom prst="rect">
            <a:avLst/>
          </a:prstGeom>
        </p:spPr>
      </p:pic>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193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035FF6-9F8C-EDF6-894B-F9081F80F39B}"/>
              </a:ext>
            </a:extLst>
          </p:cNvPr>
          <p:cNvSpPr>
            <a:spLocks noGrp="1"/>
          </p:cNvSpPr>
          <p:nvPr>
            <p:ph idx="1"/>
          </p:nvPr>
        </p:nvSpPr>
        <p:spPr>
          <a:xfrm>
            <a:off x="640080" y="412893"/>
            <a:ext cx="7265670" cy="6016482"/>
          </a:xfrm>
        </p:spPr>
        <p:txBody>
          <a:bodyPr>
            <a:normAutofit fontScale="92500" lnSpcReduction="10000"/>
          </a:bodyPr>
          <a:lstStyle/>
          <a:p>
            <a:pPr marL="0" indent="0" algn="just">
              <a:buNone/>
            </a:pPr>
            <a:r>
              <a:rPr lang="en-IN" sz="2600" b="1" dirty="0"/>
              <a:t>Sales Analysis by Category </a:t>
            </a:r>
          </a:p>
          <a:p>
            <a:pPr algn="just"/>
            <a:r>
              <a:rPr lang="en-IN" sz="2200" dirty="0"/>
              <a:t>Computers were the top category by the Quantity sold, Tv and video were the least sold. Ensure adequate stock levels for high demand categories and create a bundles of combining high performing items with low performing items, also offering discounts on low performing  will boost sales across categories.</a:t>
            </a:r>
          </a:p>
          <a:p>
            <a:pPr marL="0" indent="0" algn="just">
              <a:buNone/>
            </a:pPr>
            <a:endParaRPr lang="en-IN" sz="2200" b="1" dirty="0"/>
          </a:p>
          <a:p>
            <a:pPr marL="0" indent="0" algn="just">
              <a:buNone/>
            </a:pPr>
            <a:endParaRPr lang="en-IN" sz="2200" b="1" dirty="0"/>
          </a:p>
          <a:p>
            <a:pPr marL="0" indent="0" algn="just">
              <a:buNone/>
            </a:pPr>
            <a:endParaRPr lang="en-IN" sz="2200" b="1" dirty="0"/>
          </a:p>
          <a:p>
            <a:pPr marL="0" indent="0" algn="just">
              <a:buNone/>
            </a:pPr>
            <a:r>
              <a:rPr lang="en-IN" sz="2600" b="1" dirty="0"/>
              <a:t>Sales Analysis by Currency</a:t>
            </a:r>
          </a:p>
          <a:p>
            <a:pPr algn="just">
              <a:buFont typeface="Arial" panose="020B0604020202020204" pitchFamily="34" charset="0"/>
              <a:buChar char="•"/>
            </a:pPr>
            <a:r>
              <a:rPr lang="en-US" sz="2200" i="0" dirty="0">
                <a:solidFill>
                  <a:schemeClr val="tx1">
                    <a:lumMod val="95000"/>
                    <a:lumOff val="5000"/>
                  </a:schemeClr>
                </a:solidFill>
                <a:effectLst/>
              </a:rPr>
              <a:t>Sum of profit for USD currency was 68.01% , followed by:</a:t>
            </a:r>
          </a:p>
          <a:p>
            <a:pPr marL="742950" lvl="1" indent="-285750" algn="just">
              <a:buFont typeface="Arial" panose="020B0604020202020204" pitchFamily="34" charset="0"/>
              <a:buChar char="•"/>
            </a:pPr>
            <a:r>
              <a:rPr lang="en-US" sz="2200" i="0" dirty="0">
                <a:solidFill>
                  <a:schemeClr val="tx1">
                    <a:lumMod val="95000"/>
                    <a:lumOff val="5000"/>
                  </a:schemeClr>
                </a:solidFill>
                <a:effectLst/>
              </a:rPr>
              <a:t>EUR: 16.96%</a:t>
            </a:r>
          </a:p>
          <a:p>
            <a:pPr marL="742950" lvl="1" indent="-285750" algn="just">
              <a:buFont typeface="Arial" panose="020B0604020202020204" pitchFamily="34" charset="0"/>
              <a:buChar char="•"/>
            </a:pPr>
            <a:r>
              <a:rPr lang="en-US" sz="2200" i="0" dirty="0">
                <a:solidFill>
                  <a:schemeClr val="tx1">
                    <a:lumMod val="95000"/>
                    <a:lumOff val="5000"/>
                  </a:schemeClr>
                </a:solidFill>
                <a:effectLst/>
              </a:rPr>
              <a:t>GBP: 14.35%</a:t>
            </a:r>
          </a:p>
          <a:p>
            <a:pPr marL="742950" lvl="1" indent="-285750" algn="just">
              <a:buFont typeface="Arial" panose="020B0604020202020204" pitchFamily="34" charset="0"/>
              <a:buChar char="•"/>
            </a:pPr>
            <a:r>
              <a:rPr lang="en-US" sz="2200" i="0" dirty="0">
                <a:solidFill>
                  <a:schemeClr val="tx1">
                    <a:lumMod val="95000"/>
                    <a:lumOff val="5000"/>
                  </a:schemeClr>
                </a:solidFill>
                <a:effectLst/>
              </a:rPr>
              <a:t>CAD: 0.68%</a:t>
            </a:r>
          </a:p>
          <a:p>
            <a:pPr marL="457200" lvl="1" indent="0" algn="just">
              <a:buNone/>
            </a:pPr>
            <a:endParaRPr lang="en-US" sz="2200" i="0" dirty="0">
              <a:solidFill>
                <a:schemeClr val="tx1">
                  <a:lumMod val="95000"/>
                  <a:lumOff val="5000"/>
                </a:schemeClr>
              </a:solidFill>
              <a:effectLst/>
            </a:endParaRPr>
          </a:p>
          <a:p>
            <a:pPr algn="just"/>
            <a:r>
              <a:rPr lang="en-IN" sz="2200" dirty="0"/>
              <a:t>Profit on USD currency was higher compared to other currency. Use currency optimization Strategy like monitoring fluctuations in exchange rate and adjusting local pricing based on the strength of currency to maintain profitability </a:t>
            </a:r>
          </a:p>
          <a:p>
            <a:endParaRPr lang="en-IN" sz="2000" dirty="0"/>
          </a:p>
          <a:p>
            <a:endParaRPr lang="en-IN" sz="2000" dirty="0"/>
          </a:p>
        </p:txBody>
      </p:sp>
      <p:pic>
        <p:nvPicPr>
          <p:cNvPr id="10" name="Picture 9">
            <a:extLst>
              <a:ext uri="{FF2B5EF4-FFF2-40B4-BE49-F238E27FC236}">
                <a16:creationId xmlns:a16="http://schemas.microsoft.com/office/drawing/2014/main" id="{4E49C0FB-5F00-AED7-F497-4C223D49B065}"/>
              </a:ext>
            </a:extLst>
          </p:cNvPr>
          <p:cNvPicPr>
            <a:picLocks noChangeAspect="1"/>
          </p:cNvPicPr>
          <p:nvPr/>
        </p:nvPicPr>
        <p:blipFill>
          <a:blip r:embed="rId2"/>
          <a:stretch>
            <a:fillRect/>
          </a:stretch>
        </p:blipFill>
        <p:spPr>
          <a:xfrm>
            <a:off x="8240840" y="3362754"/>
            <a:ext cx="3140429" cy="2666571"/>
          </a:xfrm>
          <a:prstGeom prst="rect">
            <a:avLst/>
          </a:prstGeom>
        </p:spPr>
      </p:pic>
      <p:pic>
        <p:nvPicPr>
          <p:cNvPr id="7" name="Picture 6">
            <a:extLst>
              <a:ext uri="{FF2B5EF4-FFF2-40B4-BE49-F238E27FC236}">
                <a16:creationId xmlns:a16="http://schemas.microsoft.com/office/drawing/2014/main" id="{33913D29-45F3-0BD8-CF55-A6D882A85AE2}"/>
              </a:ext>
            </a:extLst>
          </p:cNvPr>
          <p:cNvPicPr>
            <a:picLocks noChangeAspect="1"/>
          </p:cNvPicPr>
          <p:nvPr/>
        </p:nvPicPr>
        <p:blipFill>
          <a:blip r:embed="rId3"/>
          <a:stretch>
            <a:fillRect/>
          </a:stretch>
        </p:blipFill>
        <p:spPr>
          <a:xfrm>
            <a:off x="8240840" y="412893"/>
            <a:ext cx="3140429" cy="2536969"/>
          </a:xfrm>
          <a:prstGeom prst="rect">
            <a:avLst/>
          </a:prstGeom>
        </p:spPr>
      </p:pic>
    </p:spTree>
    <p:extLst>
      <p:ext uri="{BB962C8B-B14F-4D97-AF65-F5344CB8AC3E}">
        <p14:creationId xmlns:p14="http://schemas.microsoft.com/office/powerpoint/2010/main" val="134814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93BC78-CAAC-9BB2-00FC-3330DCD1444F}"/>
              </a:ext>
            </a:extLst>
          </p:cNvPr>
          <p:cNvSpPr>
            <a:spLocks noGrp="1"/>
          </p:cNvSpPr>
          <p:nvPr>
            <p:ph idx="1"/>
          </p:nvPr>
        </p:nvSpPr>
        <p:spPr>
          <a:xfrm>
            <a:off x="838200" y="612843"/>
            <a:ext cx="6797405" cy="5507871"/>
          </a:xfrm>
        </p:spPr>
        <p:txBody>
          <a:bodyPr>
            <a:normAutofit/>
          </a:bodyPr>
          <a:lstStyle/>
          <a:p>
            <a:pPr marL="0" indent="0" algn="just">
              <a:buNone/>
            </a:pPr>
            <a:endParaRPr lang="en-IN" sz="2000" b="1" dirty="0"/>
          </a:p>
          <a:p>
            <a:pPr marL="0" indent="0" algn="just">
              <a:buNone/>
            </a:pPr>
            <a:r>
              <a:rPr lang="en-IN" sz="2400" b="1" dirty="0"/>
              <a:t>Sales analysis by Trends in order Dates</a:t>
            </a:r>
          </a:p>
          <a:p>
            <a:pPr algn="just"/>
            <a:r>
              <a:rPr lang="en-US" sz="2000" b="0" i="0" dirty="0">
                <a:solidFill>
                  <a:schemeClr val="tx1">
                    <a:lumMod val="95000"/>
                    <a:lumOff val="5000"/>
                  </a:schemeClr>
                </a:solidFill>
                <a:effectLst/>
              </a:rPr>
              <a:t>Combined revenue and Sales from </a:t>
            </a:r>
            <a:r>
              <a:rPr lang="en-US" sz="2000" b="1" i="0" dirty="0">
                <a:solidFill>
                  <a:schemeClr val="tx1">
                    <a:lumMod val="95000"/>
                    <a:lumOff val="5000"/>
                  </a:schemeClr>
                </a:solidFill>
                <a:effectLst/>
              </a:rPr>
              <a:t>2018 and 2019</a:t>
            </a:r>
            <a:r>
              <a:rPr lang="en-US" sz="2000" b="0" i="0" dirty="0">
                <a:solidFill>
                  <a:schemeClr val="tx1">
                    <a:lumMod val="95000"/>
                    <a:lumOff val="5000"/>
                  </a:schemeClr>
                </a:solidFill>
                <a:effectLst/>
              </a:rPr>
              <a:t> is higher than the total revenue from the other Period of year.</a:t>
            </a:r>
            <a:endParaRPr lang="en-IN" sz="2000" b="1" dirty="0">
              <a:solidFill>
                <a:schemeClr val="tx1">
                  <a:lumMod val="95000"/>
                  <a:lumOff val="5000"/>
                </a:schemeClr>
              </a:solidFill>
            </a:endParaRPr>
          </a:p>
          <a:p>
            <a:pPr algn="just"/>
            <a:r>
              <a:rPr lang="en-IN" sz="2000" dirty="0"/>
              <a:t>Plan sales recovery on low sales periods by launching new products, discounts and promotions to revive the decline in trends. Focus on causes for decline in trends and address those issue in future campaigns.</a:t>
            </a:r>
          </a:p>
          <a:p>
            <a:pPr marL="0" indent="0" algn="just">
              <a:buNone/>
            </a:pPr>
            <a:endParaRPr lang="en-IN" sz="2000" dirty="0"/>
          </a:p>
          <a:p>
            <a:pPr marL="0" indent="0" algn="just">
              <a:buNone/>
            </a:pPr>
            <a:r>
              <a:rPr lang="en-IN" sz="2400" b="1" dirty="0"/>
              <a:t>Sales analysis by brands </a:t>
            </a:r>
          </a:p>
          <a:p>
            <a:pPr algn="just"/>
            <a:r>
              <a:rPr lang="en-IN" sz="2000" dirty="0"/>
              <a:t>Top performing brand was Adventure Works by its total sales followed by Contoso and the least was Northwind Traders.</a:t>
            </a:r>
          </a:p>
          <a:p>
            <a:pPr algn="just"/>
            <a:r>
              <a:rPr lang="en-IN" sz="2000" dirty="0"/>
              <a:t>If customers are drawn into fewer top brands, consider diversifying the product lineup to reduce dependency </a:t>
            </a:r>
            <a:r>
              <a:rPr lang="en-IN" sz="1400" dirty="0"/>
              <a:t>.</a:t>
            </a:r>
          </a:p>
        </p:txBody>
      </p:sp>
      <p:pic>
        <p:nvPicPr>
          <p:cNvPr id="7" name="Picture 6">
            <a:extLst>
              <a:ext uri="{FF2B5EF4-FFF2-40B4-BE49-F238E27FC236}">
                <a16:creationId xmlns:a16="http://schemas.microsoft.com/office/drawing/2014/main" id="{BA3AEB41-23BB-9AF1-F09F-22384AAB9A07}"/>
              </a:ext>
            </a:extLst>
          </p:cNvPr>
          <p:cNvPicPr>
            <a:picLocks noChangeAspect="1"/>
          </p:cNvPicPr>
          <p:nvPr/>
        </p:nvPicPr>
        <p:blipFill>
          <a:blip r:embed="rId2"/>
          <a:stretch>
            <a:fillRect/>
          </a:stretch>
        </p:blipFill>
        <p:spPr>
          <a:xfrm>
            <a:off x="8214459" y="3400201"/>
            <a:ext cx="2839240" cy="2900337"/>
          </a:xfrm>
          <a:prstGeom prst="rect">
            <a:avLst/>
          </a:prstGeom>
        </p:spPr>
      </p:pic>
      <p:pic>
        <p:nvPicPr>
          <p:cNvPr id="5" name="Picture 4">
            <a:extLst>
              <a:ext uri="{FF2B5EF4-FFF2-40B4-BE49-F238E27FC236}">
                <a16:creationId xmlns:a16="http://schemas.microsoft.com/office/drawing/2014/main" id="{72E871FF-F89D-7B7C-A8AB-F2576D24DFD2}"/>
              </a:ext>
            </a:extLst>
          </p:cNvPr>
          <p:cNvPicPr>
            <a:picLocks noChangeAspect="1"/>
          </p:cNvPicPr>
          <p:nvPr/>
        </p:nvPicPr>
        <p:blipFill>
          <a:blip r:embed="rId3"/>
          <a:stretch>
            <a:fillRect/>
          </a:stretch>
        </p:blipFill>
        <p:spPr>
          <a:xfrm>
            <a:off x="8204341" y="557462"/>
            <a:ext cx="2930384" cy="2610689"/>
          </a:xfrm>
          <a:prstGeom prst="rect">
            <a:avLst/>
          </a:prstGeom>
        </p:spPr>
      </p:pic>
    </p:spTree>
    <p:extLst>
      <p:ext uri="{BB962C8B-B14F-4D97-AF65-F5344CB8AC3E}">
        <p14:creationId xmlns:p14="http://schemas.microsoft.com/office/powerpoint/2010/main" val="53696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BFACB08-5BAA-7850-7728-5A1F1AEC6144}"/>
              </a:ext>
            </a:extLst>
          </p:cNvPr>
          <p:cNvSpPr txBox="1"/>
          <p:nvPr/>
        </p:nvSpPr>
        <p:spPr>
          <a:xfrm>
            <a:off x="386750" y="1378942"/>
            <a:ext cx="7263384" cy="3908762"/>
          </a:xfrm>
          <a:prstGeom prst="rect">
            <a:avLst/>
          </a:prstGeom>
          <a:noFill/>
        </p:spPr>
        <p:txBody>
          <a:bodyPr wrap="square">
            <a:spAutoFit/>
          </a:bodyPr>
          <a:lstStyle/>
          <a:p>
            <a:pPr marL="0" indent="0" algn="just">
              <a:buNone/>
            </a:pPr>
            <a:r>
              <a:rPr lang="en-IN" sz="2400" b="1" dirty="0"/>
              <a:t>Product analysis by sales and profit</a:t>
            </a:r>
          </a:p>
          <a:p>
            <a:pPr marL="0" indent="0" algn="just">
              <a:buNone/>
            </a:pPr>
            <a:endParaRPr lang="en-IN" sz="2400" b="1" dirty="0"/>
          </a:p>
          <a:p>
            <a:pPr marL="342900" indent="-342900" algn="just">
              <a:buFont typeface="Arial" panose="020B0604020202020204" pitchFamily="34" charset="0"/>
              <a:buChar char="•"/>
            </a:pPr>
            <a:r>
              <a:rPr lang="en-IN" sz="2000" dirty="0"/>
              <a:t>Top performing Products were </a:t>
            </a:r>
            <a:r>
              <a:rPr lang="en-US" sz="2000" dirty="0"/>
              <a:t>Adventure Works 52" LCD HDTV X590 Black, and the least performing products were </a:t>
            </a:r>
            <a:r>
              <a:rPr lang="pt-BR" sz="2000" dirty="0"/>
              <a:t>SV USB Data Cable E600 Pink</a:t>
            </a:r>
            <a:endParaRPr lang="en-IN" sz="2000" dirty="0"/>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Promote the specific features or benefits of the least selling products. Combine least selling products with popular products and create a package deals.</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Get feedback on least popular products and consider enhancing its features, design and quality  to meet customers' expectations.</a:t>
            </a:r>
          </a:p>
        </p:txBody>
      </p:sp>
      <p:pic>
        <p:nvPicPr>
          <p:cNvPr id="3" name="Picture 2">
            <a:extLst>
              <a:ext uri="{FF2B5EF4-FFF2-40B4-BE49-F238E27FC236}">
                <a16:creationId xmlns:a16="http://schemas.microsoft.com/office/drawing/2014/main" id="{7CC345BB-84AE-B9FB-6CBE-0CE26441B257}"/>
              </a:ext>
            </a:extLst>
          </p:cNvPr>
          <p:cNvPicPr>
            <a:picLocks noChangeAspect="1"/>
          </p:cNvPicPr>
          <p:nvPr/>
        </p:nvPicPr>
        <p:blipFill>
          <a:blip r:embed="rId2"/>
          <a:stretch>
            <a:fillRect/>
          </a:stretch>
        </p:blipFill>
        <p:spPr>
          <a:xfrm>
            <a:off x="7908868" y="1426546"/>
            <a:ext cx="3585896" cy="4280170"/>
          </a:xfrm>
          <a:prstGeom prst="rect">
            <a:avLst/>
          </a:prstGeom>
        </p:spPr>
      </p:pic>
    </p:spTree>
    <p:extLst>
      <p:ext uri="{BB962C8B-B14F-4D97-AF65-F5344CB8AC3E}">
        <p14:creationId xmlns:p14="http://schemas.microsoft.com/office/powerpoint/2010/main" val="327706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575EB2-2A82-4BE7-91CD-B76B2B8D5F8D}"/>
              </a:ext>
            </a:extLst>
          </p:cNvPr>
          <p:cNvSpPr>
            <a:spLocks noGrp="1"/>
          </p:cNvSpPr>
          <p:nvPr>
            <p:ph idx="1"/>
          </p:nvPr>
        </p:nvSpPr>
        <p:spPr>
          <a:xfrm>
            <a:off x="441578" y="1005202"/>
            <a:ext cx="6852463" cy="4752758"/>
          </a:xfrm>
        </p:spPr>
        <p:txBody>
          <a:bodyPr>
            <a:noAutofit/>
          </a:bodyPr>
          <a:lstStyle/>
          <a:p>
            <a:pPr marL="0" indent="0" algn="just">
              <a:buNone/>
            </a:pPr>
            <a:r>
              <a:rPr lang="en-IN" sz="2400" b="1" dirty="0"/>
              <a:t>Store analysis by country and sales</a:t>
            </a:r>
          </a:p>
          <a:p>
            <a:pPr algn="just"/>
            <a:r>
              <a:rPr lang="en-IN" sz="2000" dirty="0"/>
              <a:t>US has high no of stores by 66.93% compared to Australia with 17.07% . Stores with Store Key “5” contribute to the highest sales and revenue</a:t>
            </a:r>
          </a:p>
          <a:p>
            <a:pPr marL="0" indent="0" algn="just">
              <a:buNone/>
            </a:pPr>
            <a:endParaRPr lang="en-IN" sz="2000" dirty="0"/>
          </a:p>
          <a:p>
            <a:pPr algn="just"/>
            <a:r>
              <a:rPr lang="en-IN" sz="2000" dirty="0"/>
              <a:t>For countries like France and Canada with less no of stores consider setting up pop up stores in strategic locations such as busy shopping places. In countries with fewer stores Franchising could be of low risk to improve business growth</a:t>
            </a:r>
          </a:p>
          <a:p>
            <a:pPr algn="just"/>
            <a:endParaRPr lang="en-IN" sz="2000" dirty="0"/>
          </a:p>
          <a:p>
            <a:pPr algn="just"/>
            <a:r>
              <a:rPr lang="en-IN" sz="2000" dirty="0"/>
              <a:t>Forecast data to find high demand products in different region and ensure that stores are stocked with right products. Invest in training local staffs a well-trained local staff can offer personized service and boost customer satisfaction leading to higher sales.</a:t>
            </a:r>
          </a:p>
        </p:txBody>
      </p:sp>
      <p:pic>
        <p:nvPicPr>
          <p:cNvPr id="9" name="Picture 8">
            <a:extLst>
              <a:ext uri="{FF2B5EF4-FFF2-40B4-BE49-F238E27FC236}">
                <a16:creationId xmlns:a16="http://schemas.microsoft.com/office/drawing/2014/main" id="{8385E756-65A5-B76F-BD47-2050A180AF24}"/>
              </a:ext>
            </a:extLst>
          </p:cNvPr>
          <p:cNvPicPr>
            <a:picLocks noChangeAspect="1"/>
          </p:cNvPicPr>
          <p:nvPr/>
        </p:nvPicPr>
        <p:blipFill>
          <a:blip r:embed="rId2"/>
          <a:stretch>
            <a:fillRect/>
          </a:stretch>
        </p:blipFill>
        <p:spPr>
          <a:xfrm>
            <a:off x="7562849" y="820708"/>
            <a:ext cx="3309220" cy="2651760"/>
          </a:xfrm>
          <a:prstGeom prst="rect">
            <a:avLst/>
          </a:prstGeom>
        </p:spPr>
      </p:pic>
      <p:pic>
        <p:nvPicPr>
          <p:cNvPr id="11" name="Picture 10">
            <a:extLst>
              <a:ext uri="{FF2B5EF4-FFF2-40B4-BE49-F238E27FC236}">
                <a16:creationId xmlns:a16="http://schemas.microsoft.com/office/drawing/2014/main" id="{983DA4E9-6661-3137-3988-4A9B2A892AD7}"/>
              </a:ext>
            </a:extLst>
          </p:cNvPr>
          <p:cNvPicPr>
            <a:picLocks noChangeAspect="1"/>
          </p:cNvPicPr>
          <p:nvPr/>
        </p:nvPicPr>
        <p:blipFill>
          <a:blip r:embed="rId3"/>
          <a:stretch>
            <a:fillRect/>
          </a:stretch>
        </p:blipFill>
        <p:spPr>
          <a:xfrm>
            <a:off x="7998259" y="3548668"/>
            <a:ext cx="2438399" cy="2651760"/>
          </a:xfrm>
          <a:prstGeom prst="rect">
            <a:avLst/>
          </a:prstGeom>
        </p:spPr>
      </p:pic>
    </p:spTree>
    <p:extLst>
      <p:ext uri="{BB962C8B-B14F-4D97-AF65-F5344CB8AC3E}">
        <p14:creationId xmlns:p14="http://schemas.microsoft.com/office/powerpoint/2010/main" val="3519820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TotalTime>
  <Words>694</Words>
  <Application>Microsoft Office PowerPoint</Application>
  <PresentationFormat>Widescreen</PresentationFormat>
  <Paragraphs>60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Arial</vt:lpstr>
      <vt:lpstr>Calibri</vt:lpstr>
      <vt:lpstr>Office Theme</vt:lpstr>
      <vt:lpstr>DataSpark: Illuminating Insights  for Global Electronics</vt:lpstr>
      <vt:lpstr>Executive Summary</vt:lpstr>
      <vt:lpstr>Analysis and Insights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 Illuminating Insights  for Global Electronics</dc:title>
  <dc:creator>Srinivasan, Kalaiselvam</dc:creator>
  <cp:lastModifiedBy>Srinivasan, Kalaiselvam</cp:lastModifiedBy>
  <cp:revision>6</cp:revision>
  <dcterms:created xsi:type="dcterms:W3CDTF">2024-10-12T06:06:23Z</dcterms:created>
  <dcterms:modified xsi:type="dcterms:W3CDTF">2024-10-13T14:36:45Z</dcterms:modified>
</cp:coreProperties>
</file>