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embeddedFontLst>
    <p:embeddedFont>
      <p:font typeface="Calibri" panose="020F0502020204030204"/>
      <p:regular r:id="rId29"/>
    </p:embeddedFont>
    <p:embeddedFont>
      <p:font typeface="Roboto" panose="02000000000000000000"/>
      <p:regular r:id="rId30"/>
      <p:bold r:id="rId31"/>
      <p:italic r:id="rId32"/>
      <p:boldItalic r:id="rId33"/>
    </p:embeddedFont>
    <p:embeddedFont>
      <p:font typeface="Montserrat"/>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9.fntdata"/><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9" name="Google Shape;99;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3" name="Google Shape;153;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9" name="Google Shape;159;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1" name="Google Shape;171;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7" name="Google Shape;177;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3" name="Google Shape;183;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2" name="Google Shape;192;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1" name="Google Shape;201;p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0" name="Google Shape;210;p1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0" name="Google Shape;220;p2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6" name="Google Shape;226;p2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p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2" name="Google Shape;232;p2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p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8" name="Google Shape;238;p2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1" name="Google Shape;111;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7" name="Google Shape;117;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3" name="Google Shape;123;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9" name="Google Shape;129;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5" name="Google Shape;135;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1" name="Google Shape;141;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7" name="Google Shape;147;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4" name="Shape 14"/>
        <p:cNvGrpSpPr/>
        <p:nvPr/>
      </p:nvGrpSpPr>
      <p:grpSpPr>
        <a:xfrm>
          <a:off x="0" y="0"/>
          <a:ext cx="0" cy="0"/>
          <a:chOff x="0" y="0"/>
          <a:chExt cx="0" cy="0"/>
        </a:xfrm>
      </p:grpSpPr>
      <p:sp>
        <p:nvSpPr>
          <p:cNvPr id="15" name="Google Shape;15;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5"/>
          <p:cNvSpPr txBox="1"/>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panose="020F0502020204030204"/>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5"/>
          <p:cNvSpPr txBox="1"/>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panose="020F0502020204030204"/>
                <a:ea typeface="Calibri" panose="020F0502020204030204"/>
                <a:cs typeface="Calibri" panose="020F0502020204030204"/>
                <a:sym typeface="Calibri" panose="020F0502020204030204"/>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5"/>
          <p:cNvSpPr txBox="1"/>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22" name="Google Shape;22;p2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3" name="Shape 83"/>
        <p:cNvGrpSpPr/>
        <p:nvPr/>
      </p:nvGrpSpPr>
      <p:grpSpPr>
        <a:xfrm>
          <a:off x="0" y="0"/>
          <a:ext cx="0" cy="0"/>
          <a:chOff x="0" y="0"/>
          <a:chExt cx="0" cy="0"/>
        </a:xfrm>
      </p:grpSpPr>
      <p:sp>
        <p:nvSpPr>
          <p:cNvPr id="84" name="Google Shape;84;p34"/>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4"/>
          <p:cNvSpPr txBox="1"/>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86" name="Google Shape;86;p34"/>
          <p:cNvSpPr txBox="1"/>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4"/>
          <p:cNvSpPr txBox="1"/>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4"/>
          <p:cNvSpPr txBox="1"/>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89" name="Shape 89"/>
        <p:cNvGrpSpPr/>
        <p:nvPr/>
      </p:nvGrpSpPr>
      <p:grpSpPr>
        <a:xfrm>
          <a:off x="0" y="0"/>
          <a:ext cx="0" cy="0"/>
          <a:chOff x="0" y="0"/>
          <a:chExt cx="0" cy="0"/>
        </a:xfrm>
      </p:grpSpPr>
      <p:sp>
        <p:nvSpPr>
          <p:cNvPr id="90" name="Google Shape;90;p3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3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5"/>
          <p:cNvSpPr txBox="1"/>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5"/>
          <p:cNvSpPr txBox="1"/>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94" name="Google Shape;94;p35"/>
          <p:cNvSpPr txBox="1"/>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5"/>
          <p:cNvSpPr txBox="1"/>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5"/>
          <p:cNvSpPr txBox="1"/>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3" name="Shape 23"/>
        <p:cNvGrpSpPr/>
        <p:nvPr/>
      </p:nvGrpSpPr>
      <p:grpSpPr>
        <a:xfrm>
          <a:off x="0" y="0"/>
          <a:ext cx="0" cy="0"/>
          <a:chOff x="0" y="0"/>
          <a:chExt cx="0" cy="0"/>
        </a:xfrm>
      </p:grpSpPr>
      <p:sp>
        <p:nvSpPr>
          <p:cNvPr id="24" name="Google Shape;24;p26"/>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26" name="Google Shape;26;p26"/>
          <p:cNvSpPr txBox="1"/>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27"/>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32" name="Google Shape;32;p27"/>
          <p:cNvSpPr txBox="1"/>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33" name="Google Shape;33;p27"/>
          <p:cNvSpPr txBox="1"/>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36" name="Shape 36"/>
        <p:cNvGrpSpPr/>
        <p:nvPr/>
      </p:nvGrpSpPr>
      <p:grpSpPr>
        <a:xfrm>
          <a:off x="0" y="0"/>
          <a:ext cx="0" cy="0"/>
          <a:chOff x="0" y="0"/>
          <a:chExt cx="0" cy="0"/>
        </a:xfrm>
      </p:grpSpPr>
      <p:sp>
        <p:nvSpPr>
          <p:cNvPr id="37" name="Google Shape;37;p2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8"/>
          <p:cNvSpPr txBox="1"/>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8"/>
          <p:cNvSpPr txBox="1"/>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8"/>
          <p:cNvSpPr txBox="1"/>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solidFill>
          <a:schemeClr val="lt1"/>
        </a:solidFill>
        <a:effectLst/>
      </p:bgPr>
    </p:bg>
    <p:spTree>
      <p:nvGrpSpPr>
        <p:cNvPr id="42" name="Shape 42"/>
        <p:cNvGrpSpPr/>
        <p:nvPr/>
      </p:nvGrpSpPr>
      <p:grpSpPr>
        <a:xfrm>
          <a:off x="0" y="0"/>
          <a:ext cx="0" cy="0"/>
          <a:chOff x="0" y="0"/>
          <a:chExt cx="0" cy="0"/>
        </a:xfrm>
      </p:grpSpPr>
      <p:sp>
        <p:nvSpPr>
          <p:cNvPr id="43" name="Google Shape;43;p2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9"/>
          <p:cNvSpPr txBox="1"/>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panose="020F0502020204030204"/>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9"/>
          <p:cNvSpPr txBox="1"/>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p:txBody>
      </p:sp>
      <p:sp>
        <p:nvSpPr>
          <p:cNvPr id="47" name="Google Shape;47;p29"/>
          <p:cNvSpPr txBox="1"/>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50" name="Google Shape;50;p2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1" name="Shape 51"/>
        <p:cNvGrpSpPr/>
        <p:nvPr/>
      </p:nvGrpSpPr>
      <p:grpSpPr>
        <a:xfrm>
          <a:off x="0" y="0"/>
          <a:ext cx="0" cy="0"/>
          <a:chOff x="0" y="0"/>
          <a:chExt cx="0" cy="0"/>
        </a:xfrm>
      </p:grpSpPr>
      <p:sp>
        <p:nvSpPr>
          <p:cNvPr id="52" name="Google Shape;52;p30"/>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0"/>
          <p:cNvSpPr txBox="1"/>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p:txBody>
      </p:sp>
      <p:sp>
        <p:nvSpPr>
          <p:cNvPr id="54" name="Google Shape;54;p30"/>
          <p:cNvSpPr txBox="1"/>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55" name="Google Shape;55;p30"/>
          <p:cNvSpPr txBox="1"/>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p:txBody>
      </p:sp>
      <p:sp>
        <p:nvSpPr>
          <p:cNvPr id="56" name="Google Shape;56;p30"/>
          <p:cNvSpPr txBox="1"/>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57" name="Google Shape;57;p30"/>
          <p:cNvSpPr txBox="1"/>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0" name="Shape 60"/>
        <p:cNvGrpSpPr/>
        <p:nvPr/>
      </p:nvGrpSpPr>
      <p:grpSpPr>
        <a:xfrm>
          <a:off x="0" y="0"/>
          <a:ext cx="0" cy="0"/>
          <a:chOff x="0" y="0"/>
          <a:chExt cx="0" cy="0"/>
        </a:xfrm>
      </p:grpSpPr>
      <p:sp>
        <p:nvSpPr>
          <p:cNvPr id="61" name="Google Shape;61;p31"/>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1"/>
          <p:cNvSpPr txBox="1"/>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65" name="Shape 65"/>
        <p:cNvGrpSpPr/>
        <p:nvPr/>
      </p:nvGrpSpPr>
      <p:grpSpPr>
        <a:xfrm>
          <a:off x="0" y="0"/>
          <a:ext cx="0" cy="0"/>
          <a:chOff x="0" y="0"/>
          <a:chExt cx="0" cy="0"/>
        </a:xfrm>
      </p:grpSpPr>
      <p:sp>
        <p:nvSpPr>
          <p:cNvPr id="66" name="Google Shape;66;p32"/>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2"/>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2"/>
          <p:cNvSpPr txBox="1"/>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panose="020F0502020204030204"/>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2"/>
          <p:cNvSpPr txBox="1"/>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70" name="Google Shape;70;p32"/>
          <p:cNvSpPr txBox="1"/>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p:txBody>
      </p:sp>
      <p:sp>
        <p:nvSpPr>
          <p:cNvPr id="71" name="Google Shape;71;p32"/>
          <p:cNvSpPr txBox="1"/>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74" name="Shape 74"/>
        <p:cNvGrpSpPr/>
        <p:nvPr/>
      </p:nvGrpSpPr>
      <p:grpSpPr>
        <a:xfrm>
          <a:off x="0" y="0"/>
          <a:ext cx="0" cy="0"/>
          <a:chOff x="0" y="0"/>
          <a:chExt cx="0" cy="0"/>
        </a:xfrm>
      </p:grpSpPr>
      <p:sp>
        <p:nvSpPr>
          <p:cNvPr id="75" name="Google Shape;75;p33"/>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3"/>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33"/>
          <p:cNvSpPr txBox="1"/>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panose="020F0502020204030204"/>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33"/>
          <p:cNvPicPr preferRelativeResize="0"/>
          <p:nvPr>
            <p:ph type="pic" idx="2"/>
          </p:nvPr>
        </p:nvPicPr>
        <p:blipFill>
          <a:blip/>
        </p:blipFill>
        <p:spPr>
          <a:xfrm>
            <a:off x="15" y="0"/>
            <a:ext cx="12191985" cy="4915076"/>
          </a:xfrm>
          <a:prstGeom prst="rect">
            <a:avLst/>
          </a:prstGeom>
          <a:blipFill rotWithShape="1">
            <a:blip r:embed="rId2"/>
            <a:stretch>
              <a:fillRect/>
            </a:stretch>
          </a:blipFill>
          <a:ln>
            <a:noFill/>
          </a:ln>
        </p:spPr>
      </p:pic>
      <p:sp>
        <p:nvSpPr>
          <p:cNvPr id="79" name="Google Shape;79;p33"/>
          <p:cNvSpPr txBox="1"/>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p:txBody>
      </p:sp>
      <p:sp>
        <p:nvSpPr>
          <p:cNvPr id="80" name="Google Shape;80;p33"/>
          <p:cNvSpPr txBox="1"/>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3"/>
          <p:cNvSpPr txBox="1"/>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24"/>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7;p24"/>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8;p24"/>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4"/>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200"/>
              </a:spcBef>
              <a:spcAft>
                <a:spcPts val="0"/>
              </a:spcAft>
              <a:buClr>
                <a:schemeClr val="accent1"/>
              </a:buClr>
              <a:buSzPts val="18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1371600" marR="0" lvl="2"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40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24"/>
          <p:cNvSpPr txBox="1"/>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24"/>
          <p:cNvSpPr txBox="1"/>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24"/>
          <p:cNvSpPr txBox="1"/>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13" name="Google Shape;13;p24"/>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hyperlink" Target="https://ieeexplore.ieee.org/document/7831610" TargetMode="External"/><Relationship Id="rId3" Type="http://schemas.openxmlformats.org/officeDocument/2006/relationships/hyperlink" Target="https://www.researchgate.net/publication/332687116_NUMBER_PLATE_RECOGNITION_SYSTEM" TargetMode="External"/><Relationship Id="rId2" Type="http://schemas.openxmlformats.org/officeDocument/2006/relationships/hyperlink" Target="https://viso.ai/computer-vision/automatic-number-plate-recognition-anpr/" TargetMode="External"/><Relationship Id="rId1" Type="http://schemas.openxmlformats.org/officeDocument/2006/relationships/hyperlink" Target="https://ieeexplore.ieee.org/document/8748287"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97280" y="758952"/>
            <a:ext cx="10058400" cy="313173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Clr>
                <a:srgbClr val="262626"/>
              </a:buClr>
              <a:buSzPts val="80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NUMBER PLATE DETECTION NEAR PARKING</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2" name="Google Shape;102;p1"/>
          <p:cNvSpPr txBox="1"/>
          <p:nvPr>
            <p:ph type="subTitle" idx="1"/>
          </p:nvPr>
        </p:nvSpPr>
        <p:spPr>
          <a:xfrm>
            <a:off x="7521387" y="4473388"/>
            <a:ext cx="3637063" cy="1125232"/>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SzPts val="1800"/>
              <a:buNone/>
            </a:pPr>
            <a:r>
              <a:rPr lang="en-US" sz="1800">
                <a:latin typeface="Times New Roman" panose="02020603050405020304"/>
                <a:ea typeface="Times New Roman" panose="02020603050405020304"/>
                <a:cs typeface="Times New Roman" panose="02020603050405020304"/>
                <a:sym typeface="Times New Roman" panose="02020603050405020304"/>
              </a:rPr>
              <a:t>201FA04147– G.DURGA SUSMITHA</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400"/>
              </a:spcBef>
              <a:spcAft>
                <a:spcPts val="0"/>
              </a:spcAft>
              <a:buSzPts val="1800"/>
              <a:buNone/>
            </a:pPr>
            <a:r>
              <a:rPr lang="en-US" sz="1800">
                <a:latin typeface="Times New Roman" panose="02020603050405020304"/>
                <a:ea typeface="Times New Roman" panose="02020603050405020304"/>
                <a:cs typeface="Times New Roman" panose="02020603050405020304"/>
                <a:sym typeface="Times New Roman" panose="02020603050405020304"/>
              </a:rPr>
              <a:t>201FA04140– B.DEEPTHI</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400"/>
              </a:spcBef>
              <a:spcAft>
                <a:spcPts val="0"/>
              </a:spcAft>
              <a:buSzPts val="1800"/>
              <a:buNone/>
            </a:pPr>
            <a:r>
              <a:rPr lang="en-US" sz="1800">
                <a:latin typeface="Times New Roman" panose="02020603050405020304"/>
                <a:ea typeface="Times New Roman" panose="02020603050405020304"/>
                <a:cs typeface="Times New Roman" panose="02020603050405020304"/>
                <a:sym typeface="Times New Roman" panose="02020603050405020304"/>
              </a:rPr>
              <a:t>211LA04172 – V.LAVANYA</a:t>
            </a:r>
            <a:endParaRPr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4.</a:t>
            </a:r>
            <a:r>
              <a:rPr lang="en-US"/>
              <a:t> </a:t>
            </a:r>
            <a:r>
              <a:rPr lang="en-US" sz="4800">
                <a:solidFill>
                  <a:srgbClr val="292929"/>
                </a:solidFill>
                <a:latin typeface="Times New Roman" panose="02020603050405020304"/>
                <a:ea typeface="Times New Roman" panose="02020603050405020304"/>
                <a:cs typeface="Times New Roman" panose="02020603050405020304"/>
                <a:sym typeface="Times New Roman" panose="02020603050405020304"/>
              </a:rPr>
              <a:t>Reducing Noise From our Image</a:t>
            </a:r>
            <a:endParaRPr lang="en-US" sz="4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11"/>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14300" algn="l" rtl="0">
              <a:lnSpc>
                <a:spcPct val="90000"/>
              </a:lnSpc>
              <a:spcBef>
                <a:spcPts val="0"/>
              </a:spcBef>
              <a:spcAft>
                <a:spcPts val="0"/>
              </a:spcAft>
              <a:buSzPts val="1800"/>
              <a:buFont typeface="Arial" panose="020B0604020202020204"/>
              <a:buChar char="•"/>
            </a:pPr>
            <a:r>
              <a:rPr lang="en-US" sz="1800">
                <a:solidFill>
                  <a:srgbClr val="4D5155"/>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a:solidFill>
                  <a:srgbClr val="4D5156"/>
                </a:solidFill>
                <a:latin typeface="Times New Roman" panose="02020603050405020304"/>
                <a:ea typeface="Times New Roman" panose="02020603050405020304"/>
                <a:cs typeface="Times New Roman" panose="02020603050405020304"/>
                <a:sym typeface="Times New Roman" panose="02020603050405020304"/>
              </a:rPr>
              <a:t>By removing information that we don’t need, data that is noise from our perspective, this technology makes tasks faster and easier.</a:t>
            </a:r>
            <a:endParaRPr lang="en-US" sz="1800" b="0" i="0">
              <a:solidFill>
                <a:srgbClr val="4D5156"/>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b="0" i="0">
                <a:solidFill>
                  <a:srgbClr val="4D5156"/>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rgbClr val="4D5155"/>
                </a:solidFill>
                <a:latin typeface="Times New Roman" panose="02020603050405020304"/>
                <a:ea typeface="Times New Roman" panose="02020603050405020304"/>
                <a:cs typeface="Times New Roman" panose="02020603050405020304"/>
                <a:sym typeface="Times New Roman" panose="02020603050405020304"/>
              </a:rPr>
              <a:t>Noise removal is an important task in image processing. </a:t>
            </a:r>
            <a:endParaRPr lang="en-US" sz="1800">
              <a:solidFill>
                <a:srgbClr val="4D5155"/>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solidFill>
                  <a:srgbClr val="4D5155"/>
                </a:solidFill>
                <a:latin typeface="Times New Roman" panose="02020603050405020304"/>
                <a:ea typeface="Times New Roman" panose="02020603050405020304"/>
                <a:cs typeface="Times New Roman" panose="02020603050405020304"/>
                <a:sym typeface="Times New Roman" panose="02020603050405020304"/>
              </a:rPr>
              <a:t> In general the results of the noise removal have a strong influence on the quality of the image processing techniques.</a:t>
            </a:r>
            <a:endParaRPr lang="en-US" sz="1800">
              <a:solidFill>
                <a:srgbClr val="4D5155"/>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 Apply a Bilateral filter over it in order to reduce image noise.</a:t>
            </a:r>
            <a:endPar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b="0" i="0">
                <a:solidFill>
                  <a:srgbClr val="202122"/>
                </a:solidFill>
                <a:latin typeface="Times New Roman" panose="02020603050405020304"/>
                <a:ea typeface="Times New Roman" panose="02020603050405020304"/>
                <a:cs typeface="Times New Roman" panose="02020603050405020304"/>
                <a:sym typeface="Times New Roman" panose="02020603050405020304"/>
              </a:rPr>
              <a:t> A </a:t>
            </a:r>
            <a:r>
              <a:rPr lang="en-US" sz="1800" i="0">
                <a:solidFill>
                  <a:srgbClr val="202122"/>
                </a:solidFill>
                <a:latin typeface="Times New Roman" panose="02020603050405020304"/>
                <a:ea typeface="Times New Roman" panose="02020603050405020304"/>
                <a:cs typeface="Times New Roman" panose="02020603050405020304"/>
                <a:sym typeface="Times New Roman" panose="02020603050405020304"/>
              </a:rPr>
              <a:t>bilateral filter </a:t>
            </a:r>
            <a:r>
              <a:rPr lang="en-US" sz="1800" b="0" i="0">
                <a:solidFill>
                  <a:srgbClr val="202122"/>
                </a:solidFill>
                <a:latin typeface="Times New Roman" panose="02020603050405020304"/>
                <a:ea typeface="Times New Roman" panose="02020603050405020304"/>
                <a:cs typeface="Times New Roman" panose="02020603050405020304"/>
                <a:sym typeface="Times New Roman" panose="02020603050405020304"/>
              </a:rPr>
              <a:t>is a non-linear, edge-preserving, and noise-reducing smoothing filter or images.</a:t>
            </a:r>
            <a:endParaRPr lang="en-US" sz="1800" b="0" i="0">
              <a:solidFill>
                <a:srgbClr val="202122"/>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b="0" i="0">
                <a:solidFill>
                  <a:srgbClr val="202122"/>
                </a:solidFill>
                <a:latin typeface="Times New Roman" panose="02020603050405020304"/>
                <a:ea typeface="Times New Roman" panose="02020603050405020304"/>
                <a:cs typeface="Times New Roman" panose="02020603050405020304"/>
                <a:sym typeface="Times New Roman" panose="02020603050405020304"/>
              </a:rPr>
              <a:t> It replaces the intensity of each pixel with a weighted average of intensity values from nearby pixels. This weight can be based on a Gaussian distribution.</a:t>
            </a:r>
            <a:endParaRPr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5.</a:t>
            </a:r>
            <a:r>
              <a:rPr lang="en-US" sz="4800">
                <a:latin typeface="Times New Roman" panose="02020603050405020304"/>
                <a:ea typeface="Times New Roman" panose="02020603050405020304"/>
                <a:cs typeface="Times New Roman" panose="02020603050405020304"/>
                <a:sym typeface="Times New Roman" panose="02020603050405020304"/>
              </a:rPr>
              <a:t> Detecting the edges of the images </a:t>
            </a:r>
            <a:endParaRPr lang="en-US" sz="4800">
              <a:latin typeface="Times New Roman" panose="02020603050405020304"/>
              <a:ea typeface="Times New Roman" panose="02020603050405020304"/>
              <a:cs typeface="Times New Roman" panose="02020603050405020304"/>
              <a:sym typeface="Times New Roman" panose="02020603050405020304"/>
            </a:endParaRPr>
          </a:p>
        </p:txBody>
      </p:sp>
      <p:sp>
        <p:nvSpPr>
          <p:cNvPr id="162" name="Google Shape;162;p12"/>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14300" algn="l" rtl="0">
              <a:lnSpc>
                <a:spcPct val="90000"/>
              </a:lnSpc>
              <a:spcBef>
                <a:spcPts val="0"/>
              </a:spcBef>
              <a:spcAft>
                <a:spcPts val="0"/>
              </a:spcAft>
              <a:buSzPts val="1800"/>
              <a:buFont typeface="Arial" panose="020B0604020202020204"/>
              <a:buChar char="•"/>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 By using cv2.Canny(image, lower, upper</a:t>
            </a:r>
            <a:r>
              <a:rPr lang="en-US" sz="1800" b="1" i="1">
                <a:solidFill>
                  <a:srgbClr val="292929"/>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we would detect the edges of the objects in the images.</a:t>
            </a:r>
            <a:endPar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 Edges help us in separating objects from another, and computers would like to do the same. </a:t>
            </a:r>
            <a:endPar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 With the help of the following code, the computer would be able to determine object boundaries and thus separate the object of interest.</a:t>
            </a:r>
            <a:endPar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b="0" i="0">
                <a:solidFill>
                  <a:srgbClr val="4D5156"/>
                </a:solidFill>
                <a:latin typeface="Times New Roman" panose="02020603050405020304"/>
                <a:ea typeface="Times New Roman" panose="02020603050405020304"/>
                <a:cs typeface="Times New Roman" panose="02020603050405020304"/>
                <a:sym typeface="Times New Roman" panose="02020603050405020304"/>
              </a:rPr>
              <a:t>The Canny edge detector is an edge detection operator that uses a multi-stage algorithm to detect a wide range of edges in images</a:t>
            </a:r>
            <a:r>
              <a:rPr lang="en-US" sz="1800" b="0" i="0">
                <a:solidFill>
                  <a:srgbClr val="292929"/>
                </a:solidFill>
                <a:latin typeface="Times New Roman" panose="02020603050405020304"/>
                <a:ea typeface="Times New Roman" panose="02020603050405020304"/>
                <a:cs typeface="Times New Roman" panose="02020603050405020304"/>
                <a:sym typeface="Times New Roman" panose="02020603050405020304"/>
              </a:rPr>
              <a:t>.</a:t>
            </a:r>
            <a:endParaRPr lang="en-US" sz="1800" b="0" i="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101600" algn="l" rtl="0">
              <a:lnSpc>
                <a:spcPct val="90000"/>
              </a:lnSpc>
              <a:spcBef>
                <a:spcPts val="1400"/>
              </a:spcBef>
              <a:spcAft>
                <a:spcPts val="0"/>
              </a:spcAft>
              <a:buSzPts val="1600"/>
              <a:buFont typeface="Arial" panose="020B0604020202020204"/>
              <a:buChar char="•"/>
            </a:pPr>
            <a:r>
              <a:rPr lang="en-US" sz="1600" b="0" i="0">
                <a:solidFill>
                  <a:srgbClr val="4D5156"/>
                </a:solidFill>
                <a:latin typeface="Roboto" panose="02000000000000000000"/>
                <a:ea typeface="Roboto" panose="02000000000000000000"/>
                <a:cs typeface="Roboto" panose="02000000000000000000"/>
                <a:sym typeface="Roboto" panose="02000000000000000000"/>
              </a:rPr>
              <a:t> </a:t>
            </a:r>
            <a:r>
              <a:rPr lang="en-US" sz="1800" b="0" i="0">
                <a:solidFill>
                  <a:srgbClr val="4D5156"/>
                </a:solidFill>
                <a:latin typeface="Times New Roman" panose="02020603050405020304"/>
                <a:ea typeface="Times New Roman" panose="02020603050405020304"/>
                <a:cs typeface="Times New Roman" panose="02020603050405020304"/>
                <a:sym typeface="Times New Roman" panose="02020603050405020304"/>
              </a:rPr>
              <a:t>the Canny algorithm uses four filters to detect horizontal, vertical and diagonal edges in the blurred image.</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 lvl="0" indent="0" algn="l" rtl="0">
              <a:lnSpc>
                <a:spcPct val="90000"/>
              </a:lnSpc>
              <a:spcBef>
                <a:spcPts val="1400"/>
              </a:spcBef>
              <a:spcAft>
                <a:spcPts val="0"/>
              </a:spcAft>
              <a:buSzPts val="2000"/>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6</a:t>
            </a:r>
            <a:r>
              <a:rPr lang="en-US"/>
              <a:t>. </a:t>
            </a:r>
            <a:r>
              <a:rPr lang="en-US" sz="4800">
                <a:solidFill>
                  <a:srgbClr val="292929"/>
                </a:solidFill>
                <a:latin typeface="Times New Roman" panose="02020603050405020304"/>
                <a:ea typeface="Times New Roman" panose="02020603050405020304"/>
                <a:cs typeface="Times New Roman" panose="02020603050405020304"/>
                <a:sym typeface="Times New Roman" panose="02020603050405020304"/>
              </a:rPr>
              <a:t>Finding Contours of the image</a:t>
            </a:r>
            <a:endParaRPr lang="en-US" sz="4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8" name="Google Shape;168;p13"/>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334010" marR="135255" lvl="0" indent="-285750" algn="just" rtl="0">
              <a:lnSpc>
                <a:spcPct val="115000"/>
              </a:lnSpc>
              <a:spcBef>
                <a:spcPts val="0"/>
              </a:spcBef>
              <a:spcAft>
                <a:spcPts val="0"/>
              </a:spcAft>
              <a:buSzPts val="1800"/>
              <a:buFont typeface="Arial" panose="020B0604020202020204"/>
              <a:buChar char="•"/>
            </a:pPr>
            <a:r>
              <a:rPr lang="en-US" sz="1800" b="0" i="0">
                <a:solidFill>
                  <a:srgbClr val="4D5156"/>
                </a:solidFill>
                <a:latin typeface="Times New Roman" panose="02020603050405020304"/>
                <a:ea typeface="Times New Roman" panose="02020603050405020304"/>
                <a:cs typeface="Times New Roman" panose="02020603050405020304"/>
                <a:sym typeface="Times New Roman" panose="02020603050405020304"/>
              </a:rPr>
              <a:t>Recognize an object. You can find the contours of various shapes, objects in an image using the findContours () method. </a:t>
            </a:r>
            <a:endParaRPr lang="en-US" sz="1800" b="0" i="0">
              <a:solidFill>
                <a:srgbClr val="4D5156"/>
              </a:solidFill>
              <a:latin typeface="Times New Roman" panose="02020603050405020304"/>
              <a:ea typeface="Times New Roman" panose="02020603050405020304"/>
              <a:cs typeface="Times New Roman" panose="02020603050405020304"/>
              <a:sym typeface="Times New Roman" panose="02020603050405020304"/>
            </a:endParaRPr>
          </a:p>
          <a:p>
            <a:pPr marL="334010" marR="135255" lvl="0" indent="-285750" algn="just" rtl="0">
              <a:lnSpc>
                <a:spcPct val="115000"/>
              </a:lnSpc>
              <a:spcBef>
                <a:spcPts val="1200"/>
              </a:spcBef>
              <a:spcAft>
                <a:spcPts val="0"/>
              </a:spcAft>
              <a:buSzPts val="1800"/>
              <a:buFont typeface="Arial" panose="020B0604020202020204"/>
              <a:buChar char="•"/>
            </a:pPr>
            <a:r>
              <a:rPr lang="en-US" sz="1800" b="0" i="0">
                <a:solidFill>
                  <a:srgbClr val="4D5156"/>
                </a:solidFill>
                <a:latin typeface="Times New Roman" panose="02020603050405020304"/>
                <a:ea typeface="Times New Roman" panose="02020603050405020304"/>
                <a:cs typeface="Times New Roman" panose="02020603050405020304"/>
                <a:sym typeface="Times New Roman" panose="02020603050405020304"/>
              </a:rPr>
              <a:t>This method accepts the following parameters A binary image.  </a:t>
            </a:r>
            <a:endParaRPr lang="en-US" sz="1800" b="0" i="0">
              <a:solidFill>
                <a:srgbClr val="4D5156"/>
              </a:solidFill>
              <a:latin typeface="Times New Roman" panose="02020603050405020304"/>
              <a:ea typeface="Times New Roman" panose="02020603050405020304"/>
              <a:cs typeface="Times New Roman" panose="02020603050405020304"/>
              <a:sym typeface="Times New Roman" panose="02020603050405020304"/>
            </a:endParaRPr>
          </a:p>
          <a:p>
            <a:pPr marL="334010" marR="135255" lvl="0" indent="-285750" algn="just" rtl="0">
              <a:lnSpc>
                <a:spcPct val="115000"/>
              </a:lnSpc>
              <a:spcBef>
                <a:spcPts val="1200"/>
              </a:spcBef>
              <a:spcAft>
                <a:spcPts val="0"/>
              </a:spcAft>
              <a:buSzPts val="1800"/>
              <a:buFont typeface="Arial" panose="020B0604020202020204"/>
              <a:buChar char="•"/>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We will be using cv2.findContours</a:t>
            </a:r>
            <a:r>
              <a:rPr lang="en-US" sz="1800" b="1">
                <a:solidFill>
                  <a:srgbClr val="292929"/>
                </a:solidFill>
                <a:latin typeface="Times New Roman" panose="02020603050405020304"/>
                <a:ea typeface="Times New Roman" panose="02020603050405020304"/>
                <a:cs typeface="Times New Roman" panose="02020603050405020304"/>
                <a:sym typeface="Times New Roman" panose="02020603050405020304"/>
              </a:rPr>
              <a:t>(</a:t>
            </a: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image name</a:t>
            </a:r>
            <a:r>
              <a:rPr lang="en-US" sz="1800" b="1" i="1">
                <a:solidFill>
                  <a:srgbClr val="292929"/>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cv2.retr_list, cv2.chain_approx_simple</a:t>
            </a:r>
            <a:r>
              <a:rPr lang="en-US" sz="1800" b="1">
                <a:solidFill>
                  <a:srgbClr val="292929"/>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to do so. </a:t>
            </a:r>
            <a:endPar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334010" marR="135255" lvl="0" indent="-285750" algn="just" rtl="0">
              <a:lnSpc>
                <a:spcPct val="115000"/>
              </a:lnSpc>
              <a:spcBef>
                <a:spcPts val="1200"/>
              </a:spcBef>
              <a:spcAft>
                <a:spcPts val="0"/>
              </a:spcAft>
              <a:buSzPts val="1800"/>
              <a:buFont typeface="Arial" panose="020B0604020202020204"/>
              <a:buChar char="•"/>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Contours are basically the curves that join all the continuous points having the same intensity or color,cv2.findContours</a:t>
            </a:r>
            <a:r>
              <a:rPr lang="en-US" sz="1800" b="1">
                <a:solidFill>
                  <a:srgbClr val="292929"/>
                </a:solidFill>
                <a:latin typeface="Times New Roman" panose="02020603050405020304"/>
                <a:ea typeface="Times New Roman" panose="02020603050405020304"/>
                <a:cs typeface="Times New Roman" panose="02020603050405020304"/>
                <a:sym typeface="Times New Roman" panose="02020603050405020304"/>
              </a:rPr>
              <a:t>(</a:t>
            </a: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image name</a:t>
            </a:r>
            <a:r>
              <a:rPr lang="en-US" sz="1800" b="1">
                <a:solidFill>
                  <a:srgbClr val="292929"/>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cv2.retr_list, cv2.chain_approx_simple</a:t>
            </a:r>
            <a:r>
              <a:rPr lang="en-US" sz="1800" b="1">
                <a:solidFill>
                  <a:srgbClr val="292929"/>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join all the points along the boundary of an object, therefore using the image with edges detected is better.</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200"/>
              </a:spcBef>
              <a:spcAft>
                <a:spcPts val="0"/>
              </a:spcAft>
              <a:buSzPts val="1800"/>
              <a:buChar char=" "/>
            </a:pP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 lvl="0" indent="0" algn="l" rtl="0">
              <a:lnSpc>
                <a:spcPct val="90000"/>
              </a:lnSpc>
              <a:spcBef>
                <a:spcPts val="1400"/>
              </a:spcBef>
              <a:spcAft>
                <a:spcPts val="0"/>
              </a:spcAft>
              <a:buSzPts val="2000"/>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7.</a:t>
            </a:r>
            <a:r>
              <a:rPr lang="en-US"/>
              <a:t> </a:t>
            </a:r>
            <a:r>
              <a:rPr lang="en-US" sz="4800">
                <a:solidFill>
                  <a:srgbClr val="292929"/>
                </a:solidFill>
                <a:latin typeface="Times New Roman" panose="02020603050405020304"/>
                <a:ea typeface="Times New Roman" panose="02020603050405020304"/>
                <a:cs typeface="Times New Roman" panose="02020603050405020304"/>
                <a:sym typeface="Times New Roman" panose="02020603050405020304"/>
              </a:rPr>
              <a:t>Sorting the contours</a:t>
            </a:r>
            <a:endParaRPr lang="en-US" sz="4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14"/>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334010" marR="139065" lvl="0" indent="-285750" algn="just" rtl="0">
              <a:lnSpc>
                <a:spcPct val="115000"/>
              </a:lnSpc>
              <a:spcBef>
                <a:spcPts val="0"/>
              </a:spcBef>
              <a:spcAft>
                <a:spcPts val="0"/>
              </a:spcAft>
              <a:buSzPts val="1800"/>
              <a:buFont typeface="Arial" panose="020B0604020202020204"/>
              <a:buChar char="•"/>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All Contours include very small and insignificant ones as well so we would want to get rid of those and would want only the major contours.</a:t>
            </a:r>
            <a:endPar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334010" marR="139065" lvl="0" indent="-285750" algn="just" rtl="0">
              <a:lnSpc>
                <a:spcPct val="115000"/>
              </a:lnSpc>
              <a:spcBef>
                <a:spcPts val="1200"/>
              </a:spcBef>
              <a:spcAft>
                <a:spcPts val="0"/>
              </a:spcAft>
              <a:buSzPts val="1800"/>
              <a:buFont typeface="Arial" panose="020B0604020202020204"/>
              <a:buChar char="•"/>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 So we would loop over all the contours, and find out which contour is fit to be a license plate.</a:t>
            </a:r>
            <a:endParaRPr sz="1800">
              <a:latin typeface="Times New Roman" panose="02020603050405020304"/>
              <a:ea typeface="Times New Roman" panose="02020603050405020304"/>
              <a:cs typeface="Times New Roman" panose="02020603050405020304"/>
              <a:sym typeface="Times New Roman" panose="02020603050405020304"/>
            </a:endParaRPr>
          </a:p>
          <a:p>
            <a:pPr marL="334010" marR="139065" lvl="0" indent="-285750" algn="just" rtl="0">
              <a:lnSpc>
                <a:spcPct val="115000"/>
              </a:lnSpc>
              <a:spcBef>
                <a:spcPts val="1200"/>
              </a:spcBef>
              <a:spcAft>
                <a:spcPts val="0"/>
              </a:spcAft>
              <a:buSzPts val="1800"/>
              <a:buFont typeface="Arial" panose="020B0604020202020204"/>
              <a:buChar char="•"/>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we would like to find the contour that is rectangular in shape, and we would be using the function cv2.approxPolyDP(current contour, maximum distance from contour to approximated contour</a:t>
            </a:r>
            <a:r>
              <a:rPr lang="en-US" sz="1800" i="1">
                <a:solidFill>
                  <a:srgbClr val="292929"/>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True) for this, which will approximate a polygon (in our case, a rectangle).</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 lvl="0" indent="0" algn="l" rtl="0">
              <a:lnSpc>
                <a:spcPct val="90000"/>
              </a:lnSpc>
              <a:spcBef>
                <a:spcPts val="1200"/>
              </a:spcBef>
              <a:spcAft>
                <a:spcPts val="0"/>
              </a:spcAft>
              <a:buSzPts val="2000"/>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8.</a:t>
            </a:r>
            <a:r>
              <a:rPr lang="en-US"/>
              <a:t> </a:t>
            </a:r>
            <a:r>
              <a:rPr lang="en-US" sz="4800">
                <a:solidFill>
                  <a:srgbClr val="292929"/>
                </a:solidFill>
                <a:latin typeface="Times New Roman" panose="02020603050405020304"/>
                <a:ea typeface="Times New Roman" panose="02020603050405020304"/>
                <a:cs typeface="Times New Roman" panose="02020603050405020304"/>
                <a:sym typeface="Times New Roman" panose="02020603050405020304"/>
              </a:rPr>
              <a:t>Extracting Text From image</a:t>
            </a:r>
            <a:r>
              <a:rPr lang="en-US"/>
              <a:t> </a:t>
            </a:r>
            <a:endParaRPr lang="en-US"/>
          </a:p>
        </p:txBody>
      </p:sp>
      <p:sp>
        <p:nvSpPr>
          <p:cNvPr id="180" name="Google Shape;180;p15"/>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14300" algn="l" rtl="0">
              <a:lnSpc>
                <a:spcPct val="90000"/>
              </a:lnSpc>
              <a:spcBef>
                <a:spcPts val="0"/>
              </a:spcBef>
              <a:spcAft>
                <a:spcPts val="0"/>
              </a:spcAft>
              <a:buSzPts val="1800"/>
              <a:buFont typeface="Arial" panose="020B0604020202020204"/>
              <a:buChar char="•"/>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 We can use pytesseract to extract the license number from the number plate.</a:t>
            </a:r>
            <a:endPar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 Pytesseract is an optical character recognition (OCR) tool for python. It helps in recognizing the text and digits in an image.</a:t>
            </a:r>
            <a:r>
              <a:rPr lang="en-US" sz="1600" b="0" i="0">
                <a:solidFill>
                  <a:srgbClr val="4D5156"/>
                </a:solidFill>
                <a:latin typeface="Roboto" panose="02000000000000000000"/>
                <a:ea typeface="Roboto" panose="02000000000000000000"/>
                <a:cs typeface="Roboto" panose="02000000000000000000"/>
                <a:sym typeface="Roboto" panose="02000000000000000000"/>
              </a:rPr>
              <a:t> </a:t>
            </a:r>
            <a:endParaRPr lang="en-US" sz="1600" b="0" i="0">
              <a:solidFill>
                <a:srgbClr val="4D5156"/>
              </a:solidFill>
              <a:latin typeface="Roboto" panose="02000000000000000000"/>
              <a:ea typeface="Roboto" panose="02000000000000000000"/>
              <a:cs typeface="Roboto" panose="02000000000000000000"/>
              <a:sym typeface="Roboto" panose="02000000000000000000"/>
            </a:endParaRPr>
          </a:p>
          <a:p>
            <a:pPr marL="91440" lvl="0" indent="-101600" algn="l" rtl="0">
              <a:lnSpc>
                <a:spcPct val="90000"/>
              </a:lnSpc>
              <a:spcBef>
                <a:spcPts val="1400"/>
              </a:spcBef>
              <a:spcAft>
                <a:spcPts val="0"/>
              </a:spcAft>
              <a:buSzPts val="1600"/>
              <a:buFont typeface="Arial" panose="020B0604020202020204"/>
              <a:buChar char="•"/>
            </a:pPr>
            <a:r>
              <a:rPr lang="en-US" sz="1600">
                <a:solidFill>
                  <a:srgbClr val="4D5156"/>
                </a:solidFill>
                <a:latin typeface="Roboto" panose="02000000000000000000"/>
                <a:ea typeface="Roboto" panose="02000000000000000000"/>
                <a:cs typeface="Roboto" panose="02000000000000000000"/>
                <a:sym typeface="Roboto" panose="02000000000000000000"/>
              </a:rPr>
              <a:t> </a:t>
            </a:r>
            <a:r>
              <a:rPr lang="en-US" sz="1800" b="0" i="0">
                <a:solidFill>
                  <a:srgbClr val="4D5156"/>
                </a:solidFill>
                <a:latin typeface="Times New Roman" panose="02020603050405020304"/>
                <a:ea typeface="Times New Roman" panose="02020603050405020304"/>
                <a:cs typeface="Times New Roman" panose="02020603050405020304"/>
                <a:sym typeface="Times New Roman" panose="02020603050405020304"/>
              </a:rPr>
              <a:t>We first do some image-preprocessing and then we use pytesseract to extract the text from the image. </a:t>
            </a:r>
            <a:r>
              <a:rPr lang="en-US" sz="1600" b="0" i="0">
                <a:solidFill>
                  <a:srgbClr val="4D5156"/>
                </a:solidFill>
                <a:latin typeface="Roboto" panose="02000000000000000000"/>
                <a:ea typeface="Roboto" panose="02000000000000000000"/>
                <a:cs typeface="Roboto" panose="02000000000000000000"/>
                <a:sym typeface="Roboto" panose="02000000000000000000"/>
              </a:rPr>
              <a:t> </a:t>
            </a:r>
            <a:endParaRPr lang="en-US" sz="1600" b="0" i="0">
              <a:solidFill>
                <a:srgbClr val="4D5156"/>
              </a:solidFill>
              <a:latin typeface="Roboto" panose="02000000000000000000"/>
              <a:ea typeface="Roboto" panose="02000000000000000000"/>
              <a:cs typeface="Roboto" panose="02000000000000000000"/>
              <a:sym typeface="Roboto" panose="02000000000000000000"/>
            </a:endParaRPr>
          </a:p>
          <a:p>
            <a:pPr marL="91440" lvl="0" indent="-114300" algn="l" rtl="0">
              <a:lnSpc>
                <a:spcPct val="90000"/>
              </a:lnSpc>
              <a:spcBef>
                <a:spcPts val="1400"/>
              </a:spcBef>
              <a:spcAft>
                <a:spcPts val="0"/>
              </a:spcAft>
              <a:buSzPts val="1800"/>
              <a:buFont typeface="Arial" panose="020B0604020202020204"/>
              <a:buChar char="•"/>
            </a:pPr>
            <a:r>
              <a:rPr lang="en-US" sz="1800" b="0" i="0">
                <a:solidFill>
                  <a:srgbClr val="4D5156"/>
                </a:solidFill>
                <a:latin typeface="Times New Roman" panose="02020603050405020304"/>
                <a:ea typeface="Times New Roman" panose="02020603050405020304"/>
                <a:cs typeface="Times New Roman" panose="02020603050405020304"/>
                <a:sym typeface="Times New Roman" panose="02020603050405020304"/>
              </a:rPr>
              <a:t> It can read all image types supported by the Pillow and Leptonica imaging libraries, including jpeg, png, gif, bmp, tiff, and others.</a:t>
            </a:r>
            <a:endParaRPr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16"/>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sz="4800">
                <a:latin typeface="Times New Roman" panose="02020603050405020304"/>
                <a:ea typeface="Times New Roman" panose="02020603050405020304"/>
                <a:cs typeface="Times New Roman" panose="02020603050405020304"/>
                <a:sym typeface="Times New Roman" panose="02020603050405020304"/>
              </a:rPr>
              <a:t>Result</a:t>
            </a:r>
            <a:endParaRPr lang="en-US" sz="4800">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16"/>
          <p:cNvSpPr txBox="1"/>
          <p:nvPr>
            <p:ph type="body" idx="1"/>
          </p:nvPr>
        </p:nvSpPr>
        <p:spPr>
          <a:xfrm>
            <a:off x="1097279" y="1989244"/>
            <a:ext cx="493776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Original Image</a:t>
            </a:r>
            <a:endParaRPr lang="en-US"/>
          </a:p>
        </p:txBody>
      </p:sp>
      <p:sp>
        <p:nvSpPr>
          <p:cNvPr id="187" name="Google Shape;187;p16"/>
          <p:cNvSpPr txBox="1"/>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Gray Scale Image</a:t>
            </a:r>
            <a:endParaRPr lang="en-US"/>
          </a:p>
        </p:txBody>
      </p:sp>
      <p:pic>
        <p:nvPicPr>
          <p:cNvPr id="13" name="Picture 1"/>
          <p:cNvPicPr>
            <a:picLocks noChangeAspect="1"/>
          </p:cNvPicPr>
          <p:nvPr/>
        </p:nvPicPr>
        <p:blipFill>
          <a:blip r:embed="rId1"/>
          <a:stretch>
            <a:fillRect/>
          </a:stretch>
        </p:blipFill>
        <p:spPr>
          <a:xfrm>
            <a:off x="1127443" y="2473960"/>
            <a:ext cx="4313555" cy="3065780"/>
          </a:xfrm>
          <a:prstGeom prst="rect">
            <a:avLst/>
          </a:prstGeom>
          <a:noFill/>
          <a:ln>
            <a:noFill/>
          </a:ln>
        </p:spPr>
      </p:pic>
      <p:pic>
        <p:nvPicPr>
          <p:cNvPr id="14" name="Picture 2"/>
          <p:cNvPicPr>
            <a:picLocks noChangeAspect="1"/>
          </p:cNvPicPr>
          <p:nvPr/>
        </p:nvPicPr>
        <p:blipFill>
          <a:blip r:embed="rId2"/>
          <a:stretch>
            <a:fillRect/>
          </a:stretch>
        </p:blipFill>
        <p:spPr>
          <a:xfrm>
            <a:off x="6217603" y="2330450"/>
            <a:ext cx="4388485" cy="31038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sz="4800">
                <a:latin typeface="Times New Roman" panose="02020603050405020304"/>
                <a:ea typeface="Times New Roman" panose="02020603050405020304"/>
                <a:cs typeface="Times New Roman" panose="02020603050405020304"/>
                <a:sym typeface="Times New Roman" panose="02020603050405020304"/>
              </a:rPr>
              <a:t>Result</a:t>
            </a:r>
            <a:endParaRPr lang="en-US" sz="4800">
              <a:latin typeface="Times New Roman" panose="02020603050405020304"/>
              <a:ea typeface="Times New Roman" panose="02020603050405020304"/>
              <a:cs typeface="Times New Roman" panose="02020603050405020304"/>
              <a:sym typeface="Times New Roman" panose="02020603050405020304"/>
            </a:endParaRPr>
          </a:p>
        </p:txBody>
      </p:sp>
      <p:sp>
        <p:nvSpPr>
          <p:cNvPr id="195" name="Google Shape;195;p17"/>
          <p:cNvSpPr txBox="1"/>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Smoother Image</a:t>
            </a:r>
            <a:endParaRPr lang="en-US"/>
          </a:p>
        </p:txBody>
      </p:sp>
      <p:sp>
        <p:nvSpPr>
          <p:cNvPr id="196" name="Google Shape;196;p17"/>
          <p:cNvSpPr txBox="1"/>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Canny Edge</a:t>
            </a:r>
            <a:endParaRPr lang="en-US"/>
          </a:p>
        </p:txBody>
      </p:sp>
      <p:pic>
        <p:nvPicPr>
          <p:cNvPr id="15" name="Picture 3"/>
          <p:cNvPicPr>
            <a:picLocks noChangeAspect="1"/>
          </p:cNvPicPr>
          <p:nvPr/>
        </p:nvPicPr>
        <p:blipFill>
          <a:blip r:embed="rId1"/>
          <a:stretch>
            <a:fillRect/>
          </a:stretch>
        </p:blipFill>
        <p:spPr>
          <a:xfrm>
            <a:off x="1056005" y="2389505"/>
            <a:ext cx="4747260" cy="3390900"/>
          </a:xfrm>
          <a:prstGeom prst="rect">
            <a:avLst/>
          </a:prstGeom>
          <a:noFill/>
          <a:ln>
            <a:noFill/>
          </a:ln>
        </p:spPr>
      </p:pic>
      <p:pic>
        <p:nvPicPr>
          <p:cNvPr id="16" name="Picture 4"/>
          <p:cNvPicPr>
            <a:picLocks noChangeAspect="1"/>
          </p:cNvPicPr>
          <p:nvPr/>
        </p:nvPicPr>
        <p:blipFill>
          <a:blip r:embed="rId2"/>
          <a:stretch>
            <a:fillRect/>
          </a:stretch>
        </p:blipFill>
        <p:spPr>
          <a:xfrm>
            <a:off x="6888480" y="2276475"/>
            <a:ext cx="4709160" cy="34061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sz="4800">
                <a:latin typeface="Times New Roman" panose="02020603050405020304"/>
                <a:ea typeface="Times New Roman" panose="02020603050405020304"/>
                <a:cs typeface="Times New Roman" panose="02020603050405020304"/>
                <a:sym typeface="Times New Roman" panose="02020603050405020304"/>
              </a:rPr>
              <a:t>Result</a:t>
            </a:r>
            <a:endParaRPr lang="en-US" sz="4800">
              <a:latin typeface="Times New Roman" panose="02020603050405020304"/>
              <a:ea typeface="Times New Roman" panose="02020603050405020304"/>
              <a:cs typeface="Times New Roman" panose="02020603050405020304"/>
              <a:sym typeface="Times New Roman" panose="02020603050405020304"/>
            </a:endParaRPr>
          </a:p>
        </p:txBody>
      </p:sp>
      <p:sp>
        <p:nvSpPr>
          <p:cNvPr id="204" name="Google Shape;204;p18"/>
          <p:cNvSpPr txBox="1"/>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Canny after Contouring</a:t>
            </a:r>
            <a:endParaRPr lang="en-US"/>
          </a:p>
        </p:txBody>
      </p:sp>
      <p:sp>
        <p:nvSpPr>
          <p:cNvPr id="205" name="Google Shape;205;p18"/>
          <p:cNvSpPr txBox="1"/>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TOP 30 Contours</a:t>
            </a:r>
            <a:endParaRPr lang="en-US"/>
          </a:p>
        </p:txBody>
      </p:sp>
      <p:pic>
        <p:nvPicPr>
          <p:cNvPr id="17" name="Picture 5"/>
          <p:cNvPicPr>
            <a:picLocks noChangeAspect="1"/>
          </p:cNvPicPr>
          <p:nvPr/>
        </p:nvPicPr>
        <p:blipFill>
          <a:blip r:embed="rId1"/>
          <a:stretch>
            <a:fillRect/>
          </a:stretch>
        </p:blipFill>
        <p:spPr>
          <a:xfrm>
            <a:off x="1199515" y="2343785"/>
            <a:ext cx="4747260" cy="3525520"/>
          </a:xfrm>
          <a:prstGeom prst="rect">
            <a:avLst/>
          </a:prstGeom>
          <a:noFill/>
          <a:ln>
            <a:noFill/>
          </a:ln>
        </p:spPr>
      </p:pic>
      <p:pic>
        <p:nvPicPr>
          <p:cNvPr id="18" name="Picture 6"/>
          <p:cNvPicPr>
            <a:picLocks noChangeAspect="1"/>
          </p:cNvPicPr>
          <p:nvPr/>
        </p:nvPicPr>
        <p:blipFill>
          <a:blip r:embed="rId2"/>
          <a:stretch>
            <a:fillRect/>
          </a:stretch>
        </p:blipFill>
        <p:spPr>
          <a:xfrm>
            <a:off x="6672580" y="2420620"/>
            <a:ext cx="4732020" cy="33680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sz="4800">
                <a:latin typeface="Times New Roman" panose="02020603050405020304"/>
                <a:ea typeface="Times New Roman" panose="02020603050405020304"/>
                <a:cs typeface="Times New Roman" panose="02020603050405020304"/>
                <a:sym typeface="Times New Roman" panose="02020603050405020304"/>
              </a:rPr>
              <a:t>Result</a:t>
            </a:r>
            <a:endParaRPr lang="en-US" sz="4800">
              <a:latin typeface="Times New Roman" panose="02020603050405020304"/>
              <a:ea typeface="Times New Roman" panose="02020603050405020304"/>
              <a:cs typeface="Times New Roman" panose="02020603050405020304"/>
              <a:sym typeface="Times New Roman" panose="02020603050405020304"/>
            </a:endParaRPr>
          </a:p>
        </p:txBody>
      </p:sp>
      <p:sp>
        <p:nvSpPr>
          <p:cNvPr id="213" name="Google Shape;213;p19"/>
          <p:cNvSpPr txBox="1"/>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Final Image</a:t>
            </a:r>
            <a:endParaRPr lang="en-US"/>
          </a:p>
        </p:txBody>
      </p:sp>
      <p:sp>
        <p:nvSpPr>
          <p:cNvPr id="214" name="Google Shape;214;p19"/>
          <p:cNvSpPr txBox="1"/>
          <p:nvPr>
            <p:ph type="body" idx="2"/>
          </p:nvPr>
        </p:nvSpPr>
        <p:spPr>
          <a:xfrm>
            <a:off x="6199990" y="1845735"/>
            <a:ext cx="4937760" cy="402336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2000"/>
              <a:buNone/>
            </a:pPr>
            <a:r>
              <a:rPr lang="en-US"/>
              <a:t> Cropped Image</a:t>
            </a:r>
            <a:endParaRPr lang="en-US"/>
          </a:p>
          <a:p>
            <a:pPr marL="91440" lvl="0" indent="0" algn="l" rtl="0">
              <a:lnSpc>
                <a:spcPct val="90000"/>
              </a:lnSpc>
              <a:spcBef>
                <a:spcPts val="1400"/>
              </a:spcBef>
              <a:spcAft>
                <a:spcPts val="0"/>
              </a:spcAft>
              <a:buSzPts val="2000"/>
              <a:buNone/>
            </a:pPr>
          </a:p>
          <a:p>
            <a:pPr marL="91440" lvl="0" indent="0" algn="l" rtl="0">
              <a:lnSpc>
                <a:spcPct val="90000"/>
              </a:lnSpc>
              <a:spcBef>
                <a:spcPts val="1400"/>
              </a:spcBef>
              <a:spcAft>
                <a:spcPts val="0"/>
              </a:spcAft>
              <a:buSzPts val="2000"/>
              <a:buNone/>
            </a:pPr>
          </a:p>
          <a:p>
            <a:pPr marL="91440" lvl="0" indent="0" algn="l" rtl="0">
              <a:lnSpc>
                <a:spcPct val="90000"/>
              </a:lnSpc>
              <a:spcBef>
                <a:spcPts val="1400"/>
              </a:spcBef>
              <a:spcAft>
                <a:spcPts val="0"/>
              </a:spcAft>
              <a:buSzPts val="2000"/>
              <a:buNone/>
            </a:pPr>
          </a:p>
          <a:p>
            <a:pPr marL="91440" lvl="0" indent="0" algn="l" rtl="0">
              <a:lnSpc>
                <a:spcPct val="90000"/>
              </a:lnSpc>
              <a:spcBef>
                <a:spcPts val="1400"/>
              </a:spcBef>
              <a:spcAft>
                <a:spcPts val="0"/>
              </a:spcAft>
              <a:buSzPts val="2000"/>
              <a:buNone/>
            </a:pPr>
          </a:p>
          <a:p>
            <a:pPr marL="0" lvl="0" indent="0" algn="l" rtl="0">
              <a:lnSpc>
                <a:spcPct val="90000"/>
              </a:lnSpc>
              <a:spcBef>
                <a:spcPts val="1400"/>
              </a:spcBef>
              <a:spcAft>
                <a:spcPts val="0"/>
              </a:spcAft>
              <a:buSzPts val="2000"/>
              <a:buNone/>
            </a:pPr>
          </a:p>
          <a:p>
            <a:pPr marL="0" lvl="0" indent="0" algn="l" rtl="0">
              <a:lnSpc>
                <a:spcPct val="90000"/>
              </a:lnSpc>
              <a:spcBef>
                <a:spcPts val="1400"/>
              </a:spcBef>
              <a:spcAft>
                <a:spcPts val="0"/>
              </a:spcAft>
              <a:buSzPts val="2000"/>
              <a:buNone/>
            </a:pPr>
            <a:r>
              <a:rPr lang="en-US"/>
              <a:t> Text From Image</a:t>
            </a:r>
            <a:endParaRPr lang="en-US"/>
          </a:p>
        </p:txBody>
      </p:sp>
      <p:pic>
        <p:nvPicPr>
          <p:cNvPr id="19" name="Picture 7"/>
          <p:cNvPicPr>
            <a:picLocks noChangeAspect="1"/>
          </p:cNvPicPr>
          <p:nvPr/>
        </p:nvPicPr>
        <p:blipFill>
          <a:blip r:embed="rId1"/>
          <a:stretch>
            <a:fillRect/>
          </a:stretch>
        </p:blipFill>
        <p:spPr>
          <a:xfrm>
            <a:off x="1199515" y="2348865"/>
            <a:ext cx="4762500" cy="3368040"/>
          </a:xfrm>
          <a:prstGeom prst="rect">
            <a:avLst/>
          </a:prstGeom>
          <a:noFill/>
          <a:ln>
            <a:noFill/>
          </a:ln>
        </p:spPr>
      </p:pic>
      <p:pic>
        <p:nvPicPr>
          <p:cNvPr id="20" name="Picture 8"/>
          <p:cNvPicPr>
            <a:picLocks noChangeAspect="1"/>
          </p:cNvPicPr>
          <p:nvPr/>
        </p:nvPicPr>
        <p:blipFill>
          <a:blip r:embed="rId2"/>
          <a:stretch>
            <a:fillRect/>
          </a:stretch>
        </p:blipFill>
        <p:spPr>
          <a:xfrm>
            <a:off x="6528118" y="2636520"/>
            <a:ext cx="3778885" cy="952500"/>
          </a:xfrm>
          <a:prstGeom prst="rect">
            <a:avLst/>
          </a:prstGeom>
          <a:noFill/>
          <a:ln>
            <a:noFill/>
          </a:ln>
        </p:spPr>
      </p:pic>
      <p:pic>
        <p:nvPicPr>
          <p:cNvPr id="22" name="Picture 10"/>
          <p:cNvPicPr>
            <a:picLocks noChangeAspect="1"/>
          </p:cNvPicPr>
          <p:nvPr/>
        </p:nvPicPr>
        <p:blipFill>
          <a:blip r:embed="rId3"/>
          <a:stretch>
            <a:fillRect/>
          </a:stretch>
        </p:blipFill>
        <p:spPr>
          <a:xfrm>
            <a:off x="6672580" y="5156835"/>
            <a:ext cx="3726180" cy="9886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Future scope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23" name="Google Shape;223;p21"/>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14300" algn="l" rtl="0">
              <a:lnSpc>
                <a:spcPct val="90000"/>
              </a:lnSpc>
              <a:spcBef>
                <a:spcPts val="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In future, Image capturing system will install. Camera will place on door, when car will arrive camera capture picture of front of car then localize the number plate and do further recognition process. </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If number plate is authorized then door will open otherwise an alarm will ring.</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b="0" i="0">
                <a:solidFill>
                  <a:srgbClr val="333333"/>
                </a:solidFill>
                <a:latin typeface="Times New Roman" panose="02020603050405020304"/>
                <a:ea typeface="Times New Roman" panose="02020603050405020304"/>
                <a:cs typeface="Times New Roman" panose="02020603050405020304"/>
                <a:sym typeface="Times New Roman" panose="02020603050405020304"/>
              </a:rPr>
              <a:t>Aside from residential communities, ANPR has also been used in facilities that need to protect confidential information.</a:t>
            </a:r>
            <a:endParaRPr lang="en-US" sz="1800" b="0" i="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b="0" i="0">
                <a:solidFill>
                  <a:srgbClr val="333333"/>
                </a:solidFill>
                <a:latin typeface="Times New Roman" panose="02020603050405020304"/>
                <a:ea typeface="Times New Roman" panose="02020603050405020304"/>
                <a:cs typeface="Times New Roman" panose="02020603050405020304"/>
                <a:sym typeface="Times New Roman" panose="02020603050405020304"/>
              </a:rPr>
              <a:t> In these high-security properties, access is restricted to staff only to reduce theft of intellectual property</a:t>
            </a:r>
            <a:r>
              <a:rPr lang="en-US" sz="1600" b="0" i="0">
                <a:solidFill>
                  <a:srgbClr val="333333"/>
                </a:solidFill>
                <a:latin typeface="Montserrat"/>
                <a:ea typeface="Montserrat"/>
                <a:cs typeface="Montserrat"/>
                <a:sym typeface="Montserrat"/>
              </a:rPr>
              <a:t>.</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400"/>
              </a:spcBef>
              <a:spcAft>
                <a:spcPts val="0"/>
              </a:spcAft>
              <a:buSzPts val="1800"/>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097280" y="286603"/>
            <a:ext cx="10058400" cy="121946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Index</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8" name="Google Shape;108;p2"/>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14300" algn="l" rtl="0">
              <a:lnSpc>
                <a:spcPct val="90000"/>
              </a:lnSpc>
              <a:spcBef>
                <a:spcPts val="0"/>
              </a:spcBef>
              <a:spcAft>
                <a:spcPts val="0"/>
              </a:spcAft>
              <a:buClr>
                <a:srgbClr val="AB620D"/>
              </a:buClr>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Introduction</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Clr>
                <a:srgbClr val="AB620D"/>
              </a:buClr>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Problem statement</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Clr>
                <a:srgbClr val="AB620D"/>
              </a:buClr>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Scope</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Clr>
                <a:srgbClr val="AB620D"/>
              </a:buClr>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Steps followed to extract number plate from image</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Clr>
                <a:srgbClr val="AB620D"/>
              </a:buClr>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Result</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Clr>
                <a:srgbClr val="AB620D"/>
              </a:buClr>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Future scope</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Clr>
                <a:srgbClr val="AB620D"/>
              </a:buClr>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Conclusion</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Clr>
                <a:srgbClr val="AB620D"/>
              </a:buClr>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References</a:t>
            </a:r>
            <a:endParaRPr lang="en-US"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20"/>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Conclusion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29" name="Google Shape;229;p20"/>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14300" algn="l" rtl="0">
              <a:lnSpc>
                <a:spcPct val="90000"/>
              </a:lnSpc>
              <a:spcBef>
                <a:spcPts val="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In ANPR System , A image will be taken and will be preprocessed first to reduce the noise present in that image converting RGB image into Gray Scale image which will be further converted to smoother image by reducing noise and will be finding edges and contours . </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By sorting the top 30 Contours identified we are finding the region of number plate and will be extracting text from the vehicle number plate .</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 lvl="0" indent="0" algn="l" rtl="0">
              <a:lnSpc>
                <a:spcPct val="90000"/>
              </a:lnSpc>
              <a:spcBef>
                <a:spcPts val="1400"/>
              </a:spcBef>
              <a:spcAft>
                <a:spcPts val="0"/>
              </a:spcAft>
              <a:buSzPts val="2000"/>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References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35" name="Google Shape;235;p22"/>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139700" lvl="0" indent="-114300" algn="l" rtl="0">
              <a:lnSpc>
                <a:spcPct val="90000"/>
              </a:lnSpc>
              <a:spcBef>
                <a:spcPts val="0"/>
              </a:spcBef>
              <a:spcAft>
                <a:spcPts val="0"/>
              </a:spcAft>
              <a:buSzPts val="1800"/>
              <a:buChar char=" "/>
            </a:pPr>
            <a:r>
              <a:rPr lang="en-US" sz="1800" u="sng">
                <a:solidFill>
                  <a:srgbClr val="0000FF"/>
                </a:solidFill>
                <a:latin typeface="Times New Roman" panose="02020603050405020304"/>
                <a:ea typeface="Times New Roman" panose="02020603050405020304"/>
                <a:cs typeface="Times New Roman" panose="02020603050405020304"/>
                <a:sym typeface="Times New Roman" panose="02020603050405020304"/>
                <a:hlinkClick r:id="rId1"/>
              </a:rPr>
              <a:t>https://ieeexplore.ieee.org/document/8748287</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30"/>
              </a:spcBef>
              <a:spcAft>
                <a:spcPts val="0"/>
              </a:spcAft>
              <a:buSzPts val="1800"/>
              <a:buChar char=" "/>
            </a:pP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139700" lvl="0" indent="-114300" algn="l" rtl="0">
              <a:lnSpc>
                <a:spcPct val="90000"/>
              </a:lnSpc>
              <a:spcBef>
                <a:spcPts val="650"/>
              </a:spcBef>
              <a:spcAft>
                <a:spcPts val="0"/>
              </a:spcAft>
              <a:buSzPts val="1800"/>
              <a:buChar char=" "/>
            </a:pPr>
            <a:r>
              <a:rPr lang="en-US" sz="1800" u="sng">
                <a:solidFill>
                  <a:srgbClr val="0000FF"/>
                </a:solidFill>
                <a:latin typeface="Times New Roman" panose="02020603050405020304"/>
                <a:ea typeface="Times New Roman" panose="02020603050405020304"/>
                <a:cs typeface="Times New Roman" panose="02020603050405020304"/>
                <a:sym typeface="Times New Roman" panose="02020603050405020304"/>
                <a:hlinkClick r:id="rId2"/>
              </a:rPr>
              <a:t>https://viso.ai/computer-vision/automatic-number-plate-recognition-anpr/</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5"/>
              </a:spcBef>
              <a:spcAft>
                <a:spcPts val="0"/>
              </a:spcAft>
              <a:buSzPts val="1800"/>
              <a:buChar char=" "/>
            </a:pP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139700" lvl="0" indent="-114300" algn="l" rtl="0">
              <a:lnSpc>
                <a:spcPct val="115000"/>
              </a:lnSpc>
              <a:spcBef>
                <a:spcPts val="650"/>
              </a:spcBef>
              <a:spcAft>
                <a:spcPts val="0"/>
              </a:spcAft>
              <a:buSzPts val="1800"/>
              <a:buChar char=" "/>
            </a:pPr>
            <a:r>
              <a:rPr lang="en-US" sz="1800" u="sng">
                <a:solidFill>
                  <a:srgbClr val="0000FF"/>
                </a:solidFill>
                <a:latin typeface="Times New Roman" panose="02020603050405020304"/>
                <a:ea typeface="Times New Roman" panose="02020603050405020304"/>
                <a:cs typeface="Times New Roman" panose="02020603050405020304"/>
                <a:sym typeface="Times New Roman" panose="02020603050405020304"/>
                <a:hlinkClick r:id="rId3"/>
              </a:rPr>
              <a:t>https://www.researchgate.net/publication/332687116_NUMBER_PLATE_RECOGNITION_</a:t>
            </a:r>
            <a:r>
              <a:rPr lang="en-US" sz="1800">
                <a:solidFill>
                  <a:srgbClr val="0000FF"/>
                </a:solidFill>
                <a:latin typeface="Times New Roman" panose="02020603050405020304"/>
                <a:ea typeface="Times New Roman" panose="02020603050405020304"/>
                <a:cs typeface="Times New Roman" panose="02020603050405020304"/>
                <a:sym typeface="Times New Roman" panose="02020603050405020304"/>
              </a:rPr>
              <a:t> </a:t>
            </a:r>
            <a:r>
              <a:rPr lang="en-US" sz="1800" u="sng">
                <a:solidFill>
                  <a:srgbClr val="0000FF"/>
                </a:solidFill>
                <a:latin typeface="Times New Roman" panose="02020603050405020304"/>
                <a:ea typeface="Times New Roman" panose="02020603050405020304"/>
                <a:cs typeface="Times New Roman" panose="02020603050405020304"/>
                <a:sym typeface="Times New Roman" panose="02020603050405020304"/>
                <a:hlinkClick r:id="rId3"/>
              </a:rPr>
              <a:t>SYSTEM</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50"/>
              </a:spcBef>
              <a:spcAft>
                <a:spcPts val="0"/>
              </a:spcAft>
              <a:buSzPts val="1800"/>
              <a:buChar char=" "/>
            </a:pP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139700" lvl="0" indent="-114300" algn="l" rtl="0">
              <a:lnSpc>
                <a:spcPct val="90000"/>
              </a:lnSpc>
              <a:spcBef>
                <a:spcPts val="650"/>
              </a:spcBef>
              <a:spcAft>
                <a:spcPts val="0"/>
              </a:spcAft>
              <a:buSzPts val="1800"/>
              <a:buChar char=" "/>
            </a:pPr>
            <a:r>
              <a:rPr lang="en-US" sz="1800" u="sng">
                <a:solidFill>
                  <a:srgbClr val="0000FF"/>
                </a:solidFill>
                <a:latin typeface="Times New Roman" panose="02020603050405020304"/>
                <a:ea typeface="Times New Roman" panose="02020603050405020304"/>
                <a:cs typeface="Times New Roman" panose="02020603050405020304"/>
                <a:sym typeface="Times New Roman" panose="02020603050405020304"/>
                <a:hlinkClick r:id="rId4"/>
              </a:rPr>
              <a:t>https://ieeexplore.ieee.org/document/7831610</a:t>
            </a:r>
            <a:endParaRPr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39" name="Shape 239"/>
        <p:cNvGrpSpPr/>
        <p:nvPr/>
      </p:nvGrpSpPr>
      <p:grpSpPr>
        <a:xfrm>
          <a:off x="0" y="0"/>
          <a:ext cx="0" cy="0"/>
          <a:chOff x="0" y="0"/>
          <a:chExt cx="0" cy="0"/>
        </a:xfrm>
      </p:grpSpPr>
      <p:pic>
        <p:nvPicPr>
          <p:cNvPr id="240" name="Google Shape;240;p23"/>
          <p:cNvPicPr preferRelativeResize="0"/>
          <p:nvPr/>
        </p:nvPicPr>
        <p:blipFill rotWithShape="1">
          <a:blip r:embed="rId1"/>
          <a:srcRect/>
          <a:stretch>
            <a:fillRect/>
          </a:stretch>
        </p:blipFill>
        <p:spPr>
          <a:xfrm>
            <a:off x="1817256" y="1685365"/>
            <a:ext cx="8632163" cy="3245223"/>
          </a:xfrm>
          <a:prstGeom prst="rect">
            <a:avLst/>
          </a:prstGeom>
          <a:noFill/>
          <a:ln>
            <a:noFill/>
          </a:ln>
        </p:spPr>
      </p:pic>
      <p:sp>
        <p:nvSpPr>
          <p:cNvPr id="241" name="Google Shape;241;p23"/>
          <p:cNvSpPr/>
          <p:nvPr/>
        </p:nvSpPr>
        <p:spPr>
          <a:xfrm>
            <a:off x="1817256" y="4437529"/>
            <a:ext cx="8850744" cy="493059"/>
          </a:xfrm>
          <a:prstGeom prst="rect">
            <a:avLst/>
          </a:prstGeom>
          <a:solidFill>
            <a:schemeClr val="l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Introduction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p3"/>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14300" algn="l" rtl="0">
              <a:lnSpc>
                <a:spcPct val="90000"/>
              </a:lnSpc>
              <a:spcBef>
                <a:spcPts val="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Number plate recognition is realized by acquiring images of either the front or the rear of vehicles with cameras and then by image processing to identify license plates.</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It consist of three main stages.   </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First one is Number Plate Identification &amp; Localization in this segment the visual of the scene is improved     by  image processing.</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Second is Character Segmentation in which characters segmented from the detected number plate for retaining the useful information to the system so that further processing can take place. </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Third is OCR Optical Character Recognition in which text is transferred into encoded text information.</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 lvl="0" indent="0" algn="l" rtl="0">
              <a:lnSpc>
                <a:spcPct val="90000"/>
              </a:lnSpc>
              <a:spcBef>
                <a:spcPts val="1400"/>
              </a:spcBef>
              <a:spcAft>
                <a:spcPts val="0"/>
              </a:spcAft>
              <a:buSzPts val="2000"/>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4"/>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Problem Statement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20" name="Google Shape;120;p4"/>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14300" algn="l" rtl="0">
              <a:lnSpc>
                <a:spcPct val="90000"/>
              </a:lnSpc>
              <a:spcBef>
                <a:spcPts val="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Automatic Number Plate Recognition System is the identification system of vehicles.</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It is an image processing technology used to identify the vehicles only by their license plates.</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Automatic Number Plate Recognition ANPR plays an major role in management of parking areas, and surveillance of illegally parked vehicles. </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Since every vehicle has a unique number plate so it can be identified by its number plate. </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The classification is utilized for the display available parking spaces to vehicles. </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The identification is also employed for managing parking facilities, monitoring and analysis of traveling time, and security systems such as observation of stolen vehicles and monitoring of unauthorized vehicles entering private areas</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 lvl="0" indent="0" algn="l" rtl="0">
              <a:lnSpc>
                <a:spcPct val="90000"/>
              </a:lnSpc>
              <a:spcBef>
                <a:spcPts val="1400"/>
              </a:spcBef>
              <a:spcAft>
                <a:spcPts val="0"/>
              </a:spcAft>
              <a:buSzPts val="2000"/>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5"/>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Scope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26" name="Google Shape;126;p5"/>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334010" marR="140970" lvl="0" indent="-285750" algn="just" rtl="0">
              <a:lnSpc>
                <a:spcPct val="115000"/>
              </a:lnSpc>
              <a:spcBef>
                <a:spcPts val="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The aim of the Automatic Number plate recognition (ANPR) is record keeping , as record keeping is the very difficult job to do manually.</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334010" marR="140970" lvl="0" indent="-285750" algn="just" rtl="0">
              <a:lnSpc>
                <a:spcPct val="115000"/>
              </a:lnSpc>
              <a:spcBef>
                <a:spcPts val="120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In this system our most focus is on reducing the manual work in opening and closing of gate.</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334010" marR="140970" lvl="0" indent="-285750" algn="just" rtl="0">
              <a:lnSpc>
                <a:spcPct val="115000"/>
              </a:lnSpc>
              <a:spcBef>
                <a:spcPts val="120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The main goal of this work is to design and implement efficient and novel architectures for automatic number plate recognition (ANPR) system, which operates in high definition (HD) and in real time. </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334010" marR="140970" lvl="0" indent="-285750" algn="just" rtl="0">
              <a:lnSpc>
                <a:spcPct val="115000"/>
              </a:lnSpc>
              <a:spcBef>
                <a:spcPts val="120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In addition, a separate ANPR algorithm is developed and optimized, by taking advantage of technical features of digital image processing algorithms.</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 lvl="0" indent="0" algn="l" rtl="0">
              <a:lnSpc>
                <a:spcPct val="90000"/>
              </a:lnSpc>
              <a:spcBef>
                <a:spcPts val="1200"/>
              </a:spcBef>
              <a:spcAft>
                <a:spcPts val="0"/>
              </a:spcAft>
              <a:buSzPts val="2000"/>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7"/>
          <p:cNvSpPr txBox="1"/>
          <p:nvPr>
            <p:ph type="title"/>
          </p:nvPr>
        </p:nvSpPr>
        <p:spPr>
          <a:xfrm>
            <a:off x="699246" y="286603"/>
            <a:ext cx="11313459"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Steps Following in Number Plate Detection</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32" name="Google Shape;132;p7"/>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457200" lvl="0" indent="-457200" algn="l" rtl="0">
              <a:lnSpc>
                <a:spcPct val="90000"/>
              </a:lnSpc>
              <a:spcBef>
                <a:spcPts val="0"/>
              </a:spcBef>
              <a:spcAft>
                <a:spcPts val="0"/>
              </a:spcAft>
              <a:buSzPts val="1800"/>
              <a:buFont typeface="Calibri" panose="020F0502020204030204"/>
              <a:buAutoNum type="arabicPeriod"/>
            </a:pPr>
            <a:r>
              <a:rPr lang="en-US" sz="1800">
                <a:latin typeface="Times New Roman" panose="02020603050405020304"/>
                <a:ea typeface="Times New Roman" panose="02020603050405020304"/>
                <a:cs typeface="Times New Roman" panose="02020603050405020304"/>
                <a:sym typeface="Times New Roman" panose="02020603050405020304"/>
              </a:rPr>
              <a:t>Importing Libraries We need .</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1400"/>
              </a:spcBef>
              <a:spcAft>
                <a:spcPts val="0"/>
              </a:spcAft>
              <a:buSzPts val="1800"/>
              <a:buFont typeface="Calibri" panose="020F0502020204030204"/>
              <a:buAutoNum type="arabicPeriod"/>
            </a:pPr>
            <a:r>
              <a:rPr lang="en-US" sz="1800">
                <a:latin typeface="Times New Roman" panose="02020603050405020304"/>
                <a:ea typeface="Times New Roman" panose="02020603050405020304"/>
                <a:cs typeface="Times New Roman" panose="02020603050405020304"/>
                <a:sym typeface="Times New Roman" panose="02020603050405020304"/>
              </a:rPr>
              <a:t>Resizing the image</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1400"/>
              </a:spcBef>
              <a:spcAft>
                <a:spcPts val="0"/>
              </a:spcAft>
              <a:buSzPts val="1800"/>
              <a:buFont typeface="Calibri" panose="020F0502020204030204"/>
              <a:buAutoNum type="arabicPeriod"/>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Converting Our image from RGB to Gray Scale</a:t>
            </a:r>
            <a:endPar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1400"/>
              </a:spcBef>
              <a:spcAft>
                <a:spcPts val="0"/>
              </a:spcAft>
              <a:buSzPts val="1800"/>
              <a:buFont typeface="Calibri" panose="020F0502020204030204"/>
              <a:buAutoNum type="arabicPeriod"/>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Reducing Noise From our Image</a:t>
            </a:r>
            <a:endParaRPr sz="1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1400"/>
              </a:spcBef>
              <a:spcAft>
                <a:spcPts val="0"/>
              </a:spcAft>
              <a:buSzPts val="1800"/>
              <a:buFont typeface="Calibri" panose="020F0502020204030204"/>
              <a:buAutoNum type="arabicPeriod"/>
            </a:pPr>
            <a:r>
              <a:rPr lang="en-US" sz="1800">
                <a:latin typeface="Times New Roman" panose="02020603050405020304"/>
                <a:ea typeface="Times New Roman" panose="02020603050405020304"/>
                <a:cs typeface="Times New Roman" panose="02020603050405020304"/>
                <a:sym typeface="Times New Roman" panose="02020603050405020304"/>
              </a:rPr>
              <a:t>Detecting the edges of the images </a:t>
            </a:r>
            <a:endParaRPr sz="1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1400"/>
              </a:spcBef>
              <a:spcAft>
                <a:spcPts val="0"/>
              </a:spcAft>
              <a:buSzPts val="1800"/>
              <a:buFont typeface="Calibri" panose="020F0502020204030204"/>
              <a:buAutoNum type="arabicPeriod"/>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Finding Contours of the image</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1400"/>
              </a:spcBef>
              <a:spcAft>
                <a:spcPts val="0"/>
              </a:spcAft>
              <a:buSzPts val="1800"/>
              <a:buFont typeface="Calibri" panose="020F0502020204030204"/>
              <a:buAutoNum type="arabicPeriod"/>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Sorting the contours</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1400"/>
              </a:spcBef>
              <a:spcAft>
                <a:spcPts val="0"/>
              </a:spcAft>
              <a:buSzPts val="1800"/>
              <a:buFont typeface="Calibri" panose="020F0502020204030204"/>
              <a:buAutoNum type="arabicPeriod"/>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Extracting Text From image</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0000"/>
              </a:lnSpc>
              <a:spcBef>
                <a:spcPts val="1400"/>
              </a:spcBef>
              <a:spcAft>
                <a:spcPts val="0"/>
              </a:spcAft>
              <a:buSzPts val="1800"/>
              <a:buFont typeface="Calibri" panose="020F050202020403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0000"/>
              </a:lnSpc>
              <a:spcBef>
                <a:spcPts val="1400"/>
              </a:spcBef>
              <a:spcAft>
                <a:spcPts val="0"/>
              </a:spcAft>
              <a:buSzPts val="1800"/>
              <a:buFont typeface="Calibri" panose="020F050202020403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90000"/>
              </a:lnSpc>
              <a:spcBef>
                <a:spcPts val="1400"/>
              </a:spcBef>
              <a:spcAft>
                <a:spcPts val="0"/>
              </a:spcAft>
              <a:buSzPts val="2000"/>
              <a:buFont typeface="Calibri" panose="020F0502020204030204"/>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8"/>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sz="4800">
                <a:latin typeface="Times New Roman" panose="02020603050405020304"/>
                <a:ea typeface="Times New Roman" panose="02020603050405020304"/>
                <a:cs typeface="Times New Roman" panose="02020603050405020304"/>
                <a:sym typeface="Times New Roman" panose="02020603050405020304"/>
              </a:rPr>
              <a:t>1. Importing Libraries</a:t>
            </a:r>
            <a:endParaRPr lang="en-US" sz="4800">
              <a:latin typeface="Times New Roman" panose="02020603050405020304"/>
              <a:ea typeface="Times New Roman" panose="02020603050405020304"/>
              <a:cs typeface="Times New Roman" panose="02020603050405020304"/>
              <a:sym typeface="Times New Roman" panose="02020603050405020304"/>
            </a:endParaRPr>
          </a:p>
        </p:txBody>
      </p:sp>
      <p:sp>
        <p:nvSpPr>
          <p:cNvPr id="138" name="Google Shape;138;p8"/>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Font typeface="Arial" panose="020B0604020202020204"/>
              <a:buChar char="•"/>
            </a:pPr>
            <a:r>
              <a:rPr lang="en-US"/>
              <a:t> </a:t>
            </a:r>
            <a:r>
              <a:rPr lang="en-US" sz="1800">
                <a:latin typeface="Times New Roman" panose="02020603050405020304"/>
                <a:ea typeface="Times New Roman" panose="02020603050405020304"/>
                <a:cs typeface="Times New Roman" panose="02020603050405020304"/>
                <a:sym typeface="Times New Roman" panose="02020603050405020304"/>
              </a:rPr>
              <a:t>OpenCV</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91440" lvl="0" indent="-127000" algn="l" rtl="0">
              <a:lnSpc>
                <a:spcPct val="90000"/>
              </a:lnSpc>
              <a:spcBef>
                <a:spcPts val="1400"/>
              </a:spcBef>
              <a:spcAft>
                <a:spcPts val="0"/>
              </a:spcAft>
              <a:buSzPts val="2000"/>
              <a:buFont typeface="Arial" panose="020B0604020202020204"/>
              <a:buChar char="•"/>
            </a:pPr>
            <a:r>
              <a:rPr lang="en-US"/>
              <a:t> </a:t>
            </a:r>
            <a:r>
              <a:rPr lang="en-US" sz="1800">
                <a:latin typeface="Times New Roman" panose="02020603050405020304"/>
                <a:ea typeface="Times New Roman" panose="02020603050405020304"/>
                <a:cs typeface="Times New Roman" panose="02020603050405020304"/>
                <a:sym typeface="Times New Roman" panose="02020603050405020304"/>
              </a:rPr>
              <a:t>imutils</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140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pytesseract</a:t>
            </a:r>
            <a:endParaRPr lang="en-US"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9"/>
          <p:cNvSpPr txBox="1"/>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2. </a:t>
            </a:r>
            <a:r>
              <a:rPr lang="en-US" sz="4800">
                <a:latin typeface="Times New Roman" panose="02020603050405020304"/>
                <a:ea typeface="Times New Roman" panose="02020603050405020304"/>
                <a:cs typeface="Times New Roman" panose="02020603050405020304"/>
                <a:sym typeface="Times New Roman" panose="02020603050405020304"/>
              </a:rPr>
              <a:t>Resizing the image</a:t>
            </a:r>
            <a:r>
              <a:rPr lang="en-US">
                <a:latin typeface="Times New Roman" panose="02020603050405020304"/>
                <a:ea typeface="Times New Roman" panose="02020603050405020304"/>
                <a:cs typeface="Times New Roman" panose="02020603050405020304"/>
                <a:sym typeface="Times New Roman" panose="02020603050405020304"/>
              </a:rPr>
              <a:t>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9"/>
          <p:cNvSpPr txBox="1"/>
          <p:nvPr>
            <p:ph type="body" idx="1"/>
          </p:nvPr>
        </p:nvSpPr>
        <p:spPr>
          <a:xfrm>
            <a:off x="1097280" y="1845734"/>
            <a:ext cx="10058400" cy="1793937"/>
          </a:xfrm>
          <a:prstGeom prst="rect">
            <a:avLst/>
          </a:prstGeom>
          <a:noFill/>
          <a:ln>
            <a:noFill/>
          </a:ln>
        </p:spPr>
        <p:txBody>
          <a:bodyPr spcFirstLastPara="1" wrap="square" lIns="0" tIns="45700" rIns="0" bIns="45700" anchor="t" anchorCtr="0">
            <a:normAutofit/>
          </a:bodyPr>
          <a:lstStyle/>
          <a:p>
            <a:pPr marL="334010" marR="139700" lvl="0" indent="-285750" algn="just" rtl="0">
              <a:lnSpc>
                <a:spcPct val="115000"/>
              </a:lnSpc>
              <a:spcBef>
                <a:spcPts val="0"/>
              </a:spcBef>
              <a:spcAft>
                <a:spcPts val="0"/>
              </a:spcAft>
              <a:buSzPts val="1800"/>
              <a:buFont typeface="Arial" panose="020B0604020202020204"/>
              <a:buChar char="•"/>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Resizing an image is a good practice, it helps with processing the image better and also helps the machine train on smaller images faster.</a:t>
            </a:r>
            <a:endPar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334010" marR="139700" lvl="0" indent="-285750" algn="just" rtl="0">
              <a:lnSpc>
                <a:spcPct val="115000"/>
              </a:lnSpc>
              <a:spcBef>
                <a:spcPts val="1200"/>
              </a:spcBef>
              <a:spcAft>
                <a:spcPts val="0"/>
              </a:spcAft>
              <a:buSzPts val="1800"/>
              <a:buFont typeface="Arial" panose="020B0604020202020204"/>
              <a:buChar char="•"/>
            </a:pPr>
            <a:r>
              <a:rPr lang="en-US" sz="18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 We can resize the image file by a factor of 2x in both the horizontal and vertical directions with the help of </a:t>
            </a:r>
            <a:r>
              <a:rPr lang="en-US" sz="1800" i="0">
                <a:solidFill>
                  <a:srgbClr val="000000"/>
                </a:solidFill>
                <a:latin typeface="Times New Roman" panose="02020603050405020304"/>
                <a:ea typeface="Times New Roman" panose="02020603050405020304"/>
                <a:cs typeface="Times New Roman" panose="02020603050405020304"/>
                <a:sym typeface="Times New Roman" panose="02020603050405020304"/>
              </a:rPr>
              <a:t>resize</a:t>
            </a:r>
            <a:r>
              <a:rPr lang="en-US" sz="18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 lvl="0" indent="-114300" algn="l" rtl="0">
              <a:lnSpc>
                <a:spcPct val="90000"/>
              </a:lnSpc>
              <a:spcBef>
                <a:spcPts val="50"/>
              </a:spcBef>
              <a:spcAft>
                <a:spcPts val="0"/>
              </a:spcAft>
              <a:buSzPts val="1800"/>
              <a:buChar char=" "/>
            </a:pP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 lvl="0" indent="0" algn="l" rtl="0">
              <a:lnSpc>
                <a:spcPct val="90000"/>
              </a:lnSpc>
              <a:spcBef>
                <a:spcPts val="1400"/>
              </a:spcBef>
              <a:spcAft>
                <a:spcPts val="0"/>
              </a:spcAft>
              <a:buSzPts val="2000"/>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923365" y="286603"/>
            <a:ext cx="10488706"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3.</a:t>
            </a:r>
            <a:r>
              <a:rPr lang="en-US"/>
              <a:t> </a:t>
            </a:r>
            <a:r>
              <a:rPr lang="en-US">
                <a:solidFill>
                  <a:srgbClr val="292929"/>
                </a:solidFill>
                <a:latin typeface="Times New Roman" panose="02020603050405020304"/>
                <a:ea typeface="Times New Roman" panose="02020603050405020304"/>
                <a:cs typeface="Times New Roman" panose="02020603050405020304"/>
                <a:sym typeface="Times New Roman" panose="02020603050405020304"/>
              </a:rPr>
              <a:t>Converting Our image from RGB to Gray Scale</a:t>
            </a:r>
            <a:endParaRPr lang="en-US">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0" name="Google Shape;150;p10"/>
          <p:cNvSpPr txBox="1"/>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334010" marR="140970" lvl="0" indent="-285750" algn="just" rtl="0">
              <a:lnSpc>
                <a:spcPct val="115000"/>
              </a:lnSpc>
              <a:spcBef>
                <a:spcPts val="0"/>
              </a:spcBef>
              <a:spcAft>
                <a:spcPts val="0"/>
              </a:spcAft>
              <a:buSzPts val="1800"/>
              <a:buFont typeface="Arial" panose="020B0604020202020204"/>
              <a:buChar char="•"/>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Now before detecting the number plate we would need to do some image processing so that detection becomes easy. </a:t>
            </a:r>
            <a:endPar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334010" marR="140970" lvl="0" indent="-285750" algn="just" rtl="0">
              <a:lnSpc>
                <a:spcPct val="115000"/>
              </a:lnSpc>
              <a:spcBef>
                <a:spcPts val="1200"/>
              </a:spcBef>
              <a:spcAft>
                <a:spcPts val="0"/>
              </a:spcAft>
              <a:buSzPts val="1800"/>
              <a:buFont typeface="Arial" panose="020B0604020202020204"/>
              <a:buChar char="•"/>
            </a:pP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First of all, we would convert our image from RGB to Grayscale</a:t>
            </a:r>
            <a:r>
              <a:rPr lang="en-US" sz="1800">
                <a:latin typeface="Times New Roman" panose="02020603050405020304"/>
                <a:ea typeface="Times New Roman" panose="02020603050405020304"/>
                <a:cs typeface="Times New Roman" panose="02020603050405020304"/>
                <a:sym typeface="Times New Roman" panose="02020603050405020304"/>
              </a:rPr>
              <a:t> </a:t>
            </a:r>
            <a:r>
              <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We can Complete this task by making use of method in opencv called cvtColor() method.</a:t>
            </a:r>
            <a:endParaRPr lang="en-US" sz="18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334010" marR="140970" lvl="0" indent="-285750" algn="just" rtl="0">
              <a:lnSpc>
                <a:spcPct val="115000"/>
              </a:lnSpc>
              <a:spcBef>
                <a:spcPts val="1200"/>
              </a:spcBef>
              <a:spcAft>
                <a:spcPts val="0"/>
              </a:spcAft>
              <a:buSzPts val="1800"/>
              <a:buFont typeface="Arial" panose="020B0604020202020204"/>
              <a:buChar char="•"/>
            </a:pPr>
            <a:r>
              <a:rPr lang="en-US" sz="1800" b="0" i="0">
                <a:solidFill>
                  <a:srgbClr val="4D5156"/>
                </a:solidFill>
                <a:latin typeface="Times New Roman" panose="02020603050405020304"/>
                <a:ea typeface="Times New Roman" panose="02020603050405020304"/>
                <a:cs typeface="Times New Roman" panose="02020603050405020304"/>
                <a:sym typeface="Times New Roman" panose="02020603050405020304"/>
              </a:rPr>
              <a:t>When we convert a RGB image into Gray scale you discard lots of information which are not required for processing.</a:t>
            </a:r>
            <a:endParaRPr sz="1800">
              <a:solidFill>
                <a:srgbClr val="4D5156"/>
              </a:solidFill>
              <a:latin typeface="Times New Roman" panose="02020603050405020304"/>
              <a:ea typeface="Times New Roman" panose="02020603050405020304"/>
              <a:cs typeface="Times New Roman" panose="02020603050405020304"/>
              <a:sym typeface="Times New Roman" panose="02020603050405020304"/>
            </a:endParaRPr>
          </a:p>
          <a:p>
            <a:pPr marL="334010" marR="140970" lvl="0" indent="-285750" algn="just" rtl="0">
              <a:lnSpc>
                <a:spcPct val="115000"/>
              </a:lnSpc>
              <a:spcBef>
                <a:spcPts val="1200"/>
              </a:spcBef>
              <a:spcAft>
                <a:spcPts val="0"/>
              </a:spcAft>
              <a:buSzPts val="1800"/>
              <a:buFont typeface="Arial" panose="020B0604020202020204"/>
              <a:buChar char="•"/>
            </a:pPr>
            <a:r>
              <a:rPr lang="en-US" sz="1800">
                <a:solidFill>
                  <a:srgbClr val="4D5156"/>
                </a:solidFill>
                <a:latin typeface="Times New Roman" panose="02020603050405020304"/>
                <a:ea typeface="Times New Roman" panose="02020603050405020304"/>
                <a:cs typeface="Times New Roman" panose="02020603050405020304"/>
                <a:sym typeface="Times New Roman" panose="02020603050405020304"/>
              </a:rPr>
              <a:t>T</a:t>
            </a:r>
            <a:r>
              <a:rPr lang="en-US" sz="1800" b="0" i="0">
                <a:solidFill>
                  <a:srgbClr val="4D5156"/>
                </a:solidFill>
                <a:latin typeface="Times New Roman" panose="02020603050405020304"/>
                <a:ea typeface="Times New Roman" panose="02020603050405020304"/>
                <a:cs typeface="Times New Roman" panose="02020603050405020304"/>
                <a:sym typeface="Times New Roman" panose="02020603050405020304"/>
              </a:rPr>
              <a:t>he main reason for converting RGB to grayscale is to remove color redundancy and obtain a compact and optimal image representation.</a:t>
            </a:r>
            <a:endParaRPr sz="1800">
              <a:latin typeface="Times New Roman" panose="02020603050405020304"/>
              <a:ea typeface="Times New Roman" panose="02020603050405020304"/>
              <a:cs typeface="Times New Roman" panose="02020603050405020304"/>
              <a:sym typeface="Times New Roman" panose="02020603050405020304"/>
            </a:endParaRPr>
          </a:p>
          <a:p>
            <a:pPr marL="91440" lvl="0" indent="0" algn="l" rtl="0">
              <a:lnSpc>
                <a:spcPct val="90000"/>
              </a:lnSpc>
              <a:spcBef>
                <a:spcPts val="1200"/>
              </a:spcBef>
              <a:spcAft>
                <a:spcPts val="0"/>
              </a:spcAft>
              <a:buSzPts val="2000"/>
              <a:buNone/>
            </a:p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7577</Words>
  <Application>WPS Presentation</Application>
  <PresentationFormat/>
  <Paragraphs>174</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Arial</vt:lpstr>
      <vt:lpstr>Calibri</vt:lpstr>
      <vt:lpstr>Times New Roman</vt:lpstr>
      <vt:lpstr>Microsoft YaHei</vt:lpstr>
      <vt:lpstr>Arial Unicode MS</vt:lpstr>
      <vt:lpstr>Roboto</vt:lpstr>
      <vt:lpstr>Montserrat</vt:lpstr>
      <vt:lpstr>Retrospect</vt:lpstr>
      <vt:lpstr>NUMBER PLATE DETECTION NEAR PARKING</vt:lpstr>
      <vt:lpstr>Index</vt:lpstr>
      <vt:lpstr>Introduction</vt:lpstr>
      <vt:lpstr>Problem Statement</vt:lpstr>
      <vt:lpstr>Scope</vt:lpstr>
      <vt:lpstr>Steps Following in Number Plate Detection</vt:lpstr>
      <vt:lpstr>1. Importing Libraries</vt:lpstr>
      <vt:lpstr>2. Resizing the image  </vt:lpstr>
      <vt:lpstr>3. Converting Our image from RGB to Gray Scale</vt:lpstr>
      <vt:lpstr>4. Reducing Noise From our Image</vt:lpstr>
      <vt:lpstr>5. Detecting the edges of the images </vt:lpstr>
      <vt:lpstr>6. Finding Contours of the image</vt:lpstr>
      <vt:lpstr>7. Sorting the contours</vt:lpstr>
      <vt:lpstr>8. Extracting Text From image </vt:lpstr>
      <vt:lpstr>Result</vt:lpstr>
      <vt:lpstr>Result</vt:lpstr>
      <vt:lpstr>Result</vt:lpstr>
      <vt:lpstr>Result</vt:lpstr>
      <vt:lpstr>Future scope</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PLATE DETECTION NEAR PARKING</dc:title>
  <dc:creator>Mounika Chilukoti</dc:creator>
  <cp:lastModifiedBy>ammua</cp:lastModifiedBy>
  <cp:revision>3</cp:revision>
  <dcterms:created xsi:type="dcterms:W3CDTF">2023-05-23T02:55:00Z</dcterms:created>
  <dcterms:modified xsi:type="dcterms:W3CDTF">2023-06-17T05:11:53Z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5D9BAD5942EF451C8D992E2151660CE8</vt:lpwstr>
  </property>
  <property fmtid="{D5CDD505-2E9C-101B-9397-08002B2CF9AE}" pid="3" name="KSOProductBuildVer">
    <vt:lpwstr>1033-11.2.0.11537</vt:lpwstr>
  </property>
</Properties>
</file>