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346" r:id="rId5"/>
    <p:sldId id="275" r:id="rId6"/>
    <p:sldId id="276" r:id="rId7"/>
    <p:sldId id="277" r:id="rId8"/>
    <p:sldId id="278" r:id="rId9"/>
    <p:sldId id="280" r:id="rId10"/>
    <p:sldId id="281" r:id="rId11"/>
    <p:sldId id="282" r:id="rId12"/>
    <p:sldId id="347" r:id="rId13"/>
    <p:sldId id="323" r:id="rId14"/>
    <p:sldId id="286" r:id="rId15"/>
    <p:sldId id="311" r:id="rId16"/>
    <p:sldId id="312" r:id="rId17"/>
    <p:sldId id="327" r:id="rId18"/>
    <p:sldId id="329" r:id="rId19"/>
    <p:sldId id="325" r:id="rId20"/>
    <p:sldId id="324" r:id="rId21"/>
    <p:sldId id="332" r:id="rId22"/>
    <p:sldId id="314" r:id="rId23"/>
    <p:sldId id="344" r:id="rId24"/>
    <p:sldId id="348" r:id="rId25"/>
    <p:sldId id="318" r:id="rId26"/>
    <p:sldId id="32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Lalitha Reddy"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39E5E-F705-4D14-BD5E-E564C9E7C6E9}" v="4" dt="2023-08-21T07:40:46.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66" d="100"/>
          <a:sy n="66" d="100"/>
        </p:scale>
        <p:origin x="-1330" y="-466"/>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5/8/2024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5/8/2024</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5/8/2024</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5/8/2024</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5/8/2024</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5/8/2024</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5/8/2024</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5/8/2024</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5/8/2024</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5/8/2024</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5/8/2024</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5/8/2024</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544009"/>
            <a:ext cx="10990907" cy="1632031"/>
          </a:xfrm>
        </p:spPr>
        <p:txBody>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solidFill>
                  <a:schemeClr val="accent5">
                    <a:lumMod val="75000"/>
                  </a:schemeClr>
                </a:solidFill>
                <a:latin typeface="Algerian" pitchFamily="82" charset="0"/>
                <a:cs typeface="Times New Roman" pitchFamily="18" charset="0"/>
              </a:rPr>
              <a:t>Bapatla Engineering College, </a:t>
            </a:r>
            <a:r>
              <a:rPr lang="en-US" sz="2800" dirty="0" smtClean="0">
                <a:solidFill>
                  <a:schemeClr val="accent5">
                    <a:lumMod val="75000"/>
                  </a:schemeClr>
                </a:solidFill>
                <a:latin typeface="Algerian" pitchFamily="82" charset="0"/>
                <a:cs typeface="Times New Roman" pitchFamily="18" charset="0"/>
              </a:rPr>
              <a:t>Bapatla</a:t>
            </a:r>
            <a:r>
              <a:rPr lang="en-US" sz="4400" dirty="0" smtClean="0">
                <a:latin typeface="Algerian" pitchFamily="82" charset="0"/>
                <a:cs typeface="Times New Roman" pitchFamily="18" charset="0"/>
              </a:rPr>
              <a:t/>
            </a:r>
            <a:br>
              <a:rPr lang="en-US" sz="4400" dirty="0" smtClean="0">
                <a:latin typeface="Algerian" pitchFamily="82" charset="0"/>
                <a:cs typeface="Times New Roman" pitchFamily="18" charset="0"/>
              </a:rPr>
            </a:b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Leaf Identification &amp; Disease Diagnosis</a:t>
            </a:r>
            <a:endParaRPr lang="en-US" sz="44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Project Associates :</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1</a:t>
            </a:fld>
            <a:endParaRPr lang="en-US" dirty="0"/>
          </a:p>
        </p:txBody>
      </p:sp>
      <p:graphicFrame>
        <p:nvGraphicFramePr>
          <p:cNvPr id="8" name="Table 7"/>
          <p:cNvGraphicFramePr>
            <a:graphicFrameLocks noGrp="1"/>
          </p:cNvGraphicFramePr>
          <p:nvPr/>
        </p:nvGraphicFramePr>
        <p:xfrm>
          <a:off x="1240326" y="3367889"/>
          <a:ext cx="7152237" cy="2855787"/>
        </p:xfrm>
        <a:graphic>
          <a:graphicData uri="http://schemas.openxmlformats.org/drawingml/2006/table">
            <a:tbl>
              <a:tblPr firstRow="1" bandRow="1">
                <a:tableStyleId>{5C22544A-7EE6-4342-B048-85BDC9FD1C3A}</a:tableStyleId>
              </a:tblPr>
              <a:tblGrid>
                <a:gridCol w="1756371"/>
                <a:gridCol w="2462543"/>
                <a:gridCol w="2933323"/>
              </a:tblGrid>
              <a:tr h="588475">
                <a:tc>
                  <a:txBody>
                    <a:bodyPr/>
                    <a:lstStyle/>
                    <a:p>
                      <a:pPr algn="ctr"/>
                      <a:r>
                        <a:rPr lang="en-US" dirty="0" smtClean="0">
                          <a:latin typeface="Times New Roman" pitchFamily="18" charset="0"/>
                          <a:cs typeface="Times New Roman" pitchFamily="18" charset="0"/>
                        </a:rPr>
                        <a:t>S. No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Registration Number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r>
              <a:tr h="538565">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Y20ADS411</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K. Durga Bhavani</a:t>
                      </a:r>
                      <a:endParaRPr lang="en-US" dirty="0">
                        <a:latin typeface="Times New Roman" pitchFamily="18" charset="0"/>
                        <a:cs typeface="Times New Roman" pitchFamily="18" charset="0"/>
                      </a:endParaRPr>
                    </a:p>
                  </a:txBody>
                  <a:tcPr/>
                </a:tc>
              </a:tr>
              <a:tr h="538565">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Y20ADS429</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V. Mani Shankar</a:t>
                      </a:r>
                      <a:endParaRPr lang="en-US" dirty="0">
                        <a:latin typeface="Times New Roman" pitchFamily="18" charset="0"/>
                        <a:cs typeface="Times New Roman" pitchFamily="18" charset="0"/>
                      </a:endParaRPr>
                    </a:p>
                  </a:txBody>
                  <a:tcPr/>
                </a:tc>
              </a:tr>
              <a:tr h="651617">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Y20ADS419</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 Chandu</a:t>
                      </a:r>
                      <a:endParaRPr lang="en-US" dirty="0">
                        <a:latin typeface="Times New Roman" pitchFamily="18" charset="0"/>
                        <a:cs typeface="Times New Roman" pitchFamily="18" charset="0"/>
                      </a:endParaRPr>
                    </a:p>
                  </a:txBody>
                  <a:tcPr/>
                </a:tc>
              </a:tr>
              <a:tr h="538565">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Y20ADS422</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 Komalesh</a:t>
                      </a:r>
                      <a:endParaRPr lang="en-US" dirty="0">
                        <a:latin typeface="Times New Roman" pitchFamily="18" charset="0"/>
                        <a:cs typeface="Times New Roman" pitchFamily="18" charset="0"/>
                      </a:endParaRPr>
                    </a:p>
                  </a:txBody>
                  <a:tcPr/>
                </a:tc>
              </a:tr>
            </a:tbl>
          </a:graphicData>
        </a:graphic>
      </p:graphicFrame>
      <p:graphicFrame>
        <p:nvGraphicFramePr>
          <p:cNvPr id="9" name="Table 8"/>
          <p:cNvGraphicFramePr>
            <a:graphicFrameLocks noGrp="1"/>
          </p:cNvGraphicFramePr>
          <p:nvPr/>
        </p:nvGraphicFramePr>
        <p:xfrm>
          <a:off x="9316017" y="3458423"/>
          <a:ext cx="2462542" cy="1632341"/>
        </p:xfrm>
        <a:graphic>
          <a:graphicData uri="http://schemas.openxmlformats.org/drawingml/2006/table">
            <a:tbl>
              <a:tblPr firstRow="1" bandRow="1">
                <a:tableStyleId>{5C22544A-7EE6-4342-B048-85BDC9FD1C3A}</a:tableStyleId>
              </a:tblPr>
              <a:tblGrid>
                <a:gridCol w="2462542"/>
              </a:tblGrid>
              <a:tr h="443621">
                <a:tc>
                  <a:txBody>
                    <a:bodyPr/>
                    <a:lstStyle/>
                    <a:p>
                      <a:r>
                        <a:rPr lang="en-US" dirty="0" smtClean="0"/>
                        <a:t>Project Guide</a:t>
                      </a:r>
                      <a:endParaRPr lang="en-US" dirty="0"/>
                    </a:p>
                  </a:txBody>
                  <a:tcPr/>
                </a:tc>
              </a:tr>
              <a:tr h="769545">
                <a:tc>
                  <a:txBody>
                    <a:bodyPr/>
                    <a:lstStyle/>
                    <a:p>
                      <a:r>
                        <a:rPr lang="en-US" dirty="0" smtClean="0">
                          <a:latin typeface="Times New Roman" pitchFamily="18" charset="0"/>
                          <a:cs typeface="Times New Roman" pitchFamily="18" charset="0"/>
                        </a:rPr>
                        <a:t>Mr. M.Babu</a:t>
                      </a:r>
                      <a:r>
                        <a:rPr lang="en-US" baseline="0" dirty="0" smtClean="0">
                          <a:latin typeface="Times New Roman" pitchFamily="18" charset="0"/>
                          <a:cs typeface="Times New Roman" pitchFamily="18" charset="0"/>
                        </a:rPr>
                        <a:t> Rao.</a:t>
                      </a:r>
                    </a:p>
                    <a:p>
                      <a:r>
                        <a:rPr lang="en-IN" baseline="0" dirty="0" smtClean="0">
                          <a:latin typeface="Times New Roman" pitchFamily="18" charset="0"/>
                          <a:cs typeface="Times New Roman" pitchFamily="18" charset="0"/>
                        </a:rPr>
                        <a:t>Asst.Professor,</a:t>
                      </a:r>
                    </a:p>
                    <a:p>
                      <a:r>
                        <a:rPr lang="en-IN" baseline="0" dirty="0" smtClean="0">
                          <a:latin typeface="Times New Roman" pitchFamily="18" charset="0"/>
                          <a:cs typeface="Times New Roman" pitchFamily="18" charset="0"/>
                        </a:rPr>
                        <a:t>Dept of CBDS &amp; AIML</a:t>
                      </a:r>
                      <a:endParaRPr lang="en-US" dirty="0" smtClean="0">
                        <a:latin typeface="Times New Roman" pitchFamily="18" charset="0"/>
                        <a:cs typeface="Times New Roman" pitchFamily="18" charset="0"/>
                      </a:endParaRPr>
                    </a:p>
                    <a:p>
                      <a:endParaRPr lang="en-US"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8AF3547C-EF1A-448A-E05C-52A6EDF1B17E}"/>
              </a:ext>
            </a:extLst>
          </p:cNvPr>
          <p:cNvSpPr>
            <a:spLocks noGrp="1"/>
          </p:cNvSpPr>
          <p:nvPr>
            <p:ph type="title"/>
          </p:nvPr>
        </p:nvSpPr>
        <p:spPr/>
        <p:txBody>
          <a:bodyPr/>
          <a:lstStyle/>
          <a:p>
            <a:r>
              <a:rPr lang="en-US" altLang="en-US"/>
              <a:t>System Architecture</a:t>
            </a:r>
            <a:endParaRPr lang="en-IN" altLang="en-US"/>
          </a:p>
        </p:txBody>
      </p:sp>
      <p:pic>
        <p:nvPicPr>
          <p:cNvPr id="5" name="Content Placeholder 4" descr="1-s2.0-S1574954121000807-ga1_lrg.jpg"/>
          <p:cNvPicPr>
            <a:picLocks noGrp="1"/>
          </p:cNvPicPr>
          <p:nvPr>
            <p:ph idx="1"/>
          </p:nvPr>
        </p:nvPicPr>
        <p:blipFill>
          <a:blip r:embed="rId2" cstate="print"/>
          <a:stretch>
            <a:fillRect/>
          </a:stretch>
        </p:blipFill>
        <p:spPr>
          <a:xfrm>
            <a:off x="1348965" y="2027976"/>
            <a:ext cx="9940705" cy="4182701"/>
          </a:xfrm>
          <a:prstGeom prst="rect">
            <a:avLst/>
          </a:prstGeom>
        </p:spPr>
      </p:pic>
    </p:spTree>
    <p:extLst>
      <p:ext uri="{BB962C8B-B14F-4D97-AF65-F5344CB8AC3E}">
        <p14:creationId xmlns="" xmlns:p14="http://schemas.microsoft.com/office/powerpoint/2010/main" val="73753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7315B-93FF-0711-D40A-E7831C0FF507}"/>
              </a:ext>
            </a:extLst>
          </p:cNvPr>
          <p:cNvSpPr>
            <a:spLocks noGrp="1"/>
          </p:cNvSpPr>
          <p:nvPr>
            <p:ph type="title"/>
          </p:nvPr>
        </p:nvSpPr>
        <p:spPr/>
        <p:txBody>
          <a:bodyPr/>
          <a:lstStyle/>
          <a:p>
            <a:r>
              <a:rPr lang="en-IN" sz="2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xmlns="" id="{1AC9404D-05FC-F467-ECC7-F1DA527F8531}"/>
              </a:ext>
            </a:extLst>
          </p:cNvPr>
          <p:cNvSpPr>
            <a:spLocks noGrp="1"/>
          </p:cNvSpPr>
          <p:nvPr>
            <p:ph idx="1"/>
          </p:nvPr>
        </p:nvSpPr>
        <p:spPr/>
        <p:txBody>
          <a:bodyPr/>
          <a:lstStyle/>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Input:</a:t>
            </a:r>
            <a:r>
              <a:rPr lang="en-IN" sz="2000" dirty="0" smtClean="0">
                <a:latin typeface="Times New Roman" panose="02020603050405020304" pitchFamily="18" charset="0"/>
                <a:cs typeface="Times New Roman" panose="02020603050405020304" pitchFamily="18" charset="0"/>
              </a:rPr>
              <a:t> Takes leaf image from the users. </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Processing: </a:t>
            </a:r>
            <a:r>
              <a:rPr lang="en-IN" sz="2000" dirty="0" smtClean="0">
                <a:latin typeface="Times New Roman" panose="02020603050405020304" pitchFamily="18" charset="0"/>
                <a:cs typeface="Times New Roman" panose="02020603050405020304" pitchFamily="18" charset="0"/>
              </a:rPr>
              <a:t>The uploaded image will undergo for pre-processing and the processed image will train to the Random Forest and Convolutional Neural Networks models. Based on the features extracted the pre-trained models will predict the name and disease of the leaf,</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Output</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 name of the plant and disease of the uploaded leaf image.</a:t>
            </a:r>
            <a:endParaRPr lang="en-IN"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DBFB8D57-596D-782C-A3E6-FB7C8A87367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 xmlns:p14="http://schemas.microsoft.com/office/powerpoint/2010/main" val="323762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1E868-1911-CA1F-EDF1-32242589B873}"/>
              </a:ext>
            </a:extLst>
          </p:cNvPr>
          <p:cNvSpPr>
            <a:spLocks noGrp="1"/>
          </p:cNvSpPr>
          <p:nvPr>
            <p:ph type="title"/>
          </p:nvPr>
        </p:nvSpPr>
        <p:spPr>
          <a:xfrm>
            <a:off x="563988" y="-387096"/>
            <a:ext cx="9779183" cy="1325563"/>
          </a:xfrm>
        </p:spPr>
        <p:txBody>
          <a:bodyPr/>
          <a:lstStyle/>
          <a:p>
            <a:r>
              <a:rPr lang="en-IN" sz="4000" dirty="0" smtClean="0">
                <a:latin typeface="Times New Roman" panose="02020603050405020304" pitchFamily="18" charset="0"/>
                <a:cs typeface="Times New Roman" panose="02020603050405020304" pitchFamily="18" charset="0"/>
              </a:rPr>
              <a:t>IMPLEMENTATION  PLAN</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D871E119-60F7-4824-2AAC-1C4DEFD8B1BC}"/>
              </a:ext>
            </a:extLst>
          </p:cNvPr>
          <p:cNvSpPr>
            <a:spLocks noGrp="1"/>
          </p:cNvSpPr>
          <p:nvPr>
            <p:ph idx="1"/>
          </p:nvPr>
        </p:nvSpPr>
        <p:spPr>
          <a:xfrm>
            <a:off x="646284" y="1145731"/>
            <a:ext cx="10116203" cy="5010625"/>
          </a:xfrm>
        </p:spPr>
        <p:txBody>
          <a:bodyPr/>
          <a:lstStyle/>
          <a:p>
            <a:pPr algn="just"/>
            <a:r>
              <a:rPr lang="en-US" sz="2400" b="1" dirty="0" smtClean="0">
                <a:latin typeface="Times New Roman" pitchFamily="18" charset="0"/>
                <a:cs typeface="Times New Roman" pitchFamily="18" charset="0"/>
              </a:rPr>
              <a:t>Data Collection &amp;Preprocessing:</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have collected a leaf image dataset.</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Pre-processing the loaded dataset of images.</a:t>
            </a:r>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itchFamily="18" charset="0"/>
                <a:cs typeface="Times New Roman" pitchFamily="18" charset="0"/>
              </a:rPr>
              <a:t>RF &amp; CNN model training:</a:t>
            </a: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system architecture.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Build a Random forest model.</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Build a Convolutional Neural networks model.</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Train the dataset to the model.</a:t>
            </a:r>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Evaluation and Validation:</a:t>
            </a: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Performance evaluation using metrics like accuracy, confusion matrix, etc.</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Model evaluation by testing to an image.</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6496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xmlns="" id="{22F37D1E-7614-DCB5-EE9C-092345EA9A9E}"/>
              </a:ext>
            </a:extLst>
          </p:cNvPr>
          <p:cNvSpPr>
            <a:spLocks noGrp="1"/>
          </p:cNvSpPr>
          <p:nvPr>
            <p:ph idx="1"/>
          </p:nvPr>
        </p:nvSpPr>
        <p:spPr>
          <a:xfrm>
            <a:off x="512763" y="814812"/>
            <a:ext cx="10434637" cy="5265948"/>
          </a:xfrm>
        </p:spPr>
        <p:txBody>
          <a:bodyPr/>
          <a:lstStyle/>
          <a:p>
            <a:r>
              <a:rPr lang="en-US" sz="2400" b="1" dirty="0">
                <a:latin typeface="Times New Roman" panose="02020603050405020304" pitchFamily="18" charset="0"/>
                <a:cs typeface="Times New Roman" panose="02020603050405020304" pitchFamily="18" charset="0"/>
              </a:rPr>
              <a:t>Integration: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have integrated the two models in the flask app.</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the integrated system </a:t>
            </a:r>
            <a:r>
              <a:rPr lang="en-US" sz="2400" dirty="0" smtClean="0">
                <a:latin typeface="Times New Roman" panose="02020603050405020304" pitchFamily="18" charset="0"/>
                <a:cs typeface="Times New Roman" panose="02020603050405020304" pitchFamily="18" charset="0"/>
              </a:rPr>
              <a:t>to a web application </a:t>
            </a:r>
            <a:r>
              <a:rPr lang="en-US" sz="2400" dirty="0">
                <a:latin typeface="Times New Roman" panose="02020603050405020304" pitchFamily="18" charset="0"/>
                <a:cs typeface="Times New Roman" panose="02020603050405020304" pitchFamily="18" charset="0"/>
              </a:rPr>
              <a:t>environment.</a:t>
            </a:r>
          </a:p>
          <a:p>
            <a:pPr algn="just"/>
            <a:r>
              <a:rPr lang="en-US" sz="2400" b="1" dirty="0">
                <a:latin typeface="Times New Roman" panose="02020603050405020304" pitchFamily="18" charset="0"/>
                <a:cs typeface="Times New Roman" panose="02020603050405020304" pitchFamily="18" charset="0"/>
              </a:rPr>
              <a:t>Testing Phase: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have tested our application with a leaf image.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If no image was uploaded then the page will give an alert message. </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If any other issue was addressed then it will be </a:t>
            </a:r>
            <a:r>
              <a:rPr lang="en-IN" sz="2400" dirty="0" err="1" smtClean="0">
                <a:latin typeface="Times New Roman" panose="02020603050405020304" pitchFamily="18" charset="0"/>
                <a:cs typeface="Times New Roman" panose="02020603050405020304" pitchFamily="18" charset="0"/>
              </a:rPr>
              <a:t>dispalyed</a:t>
            </a:r>
            <a:r>
              <a:rPr lang="en-IN" sz="2400" dirty="0" smtClean="0">
                <a:latin typeface="Times New Roman" panose="02020603050405020304" pitchFamily="18" charset="0"/>
                <a:cs typeface="Times New Roman" panose="02020603050405020304" pitchFamily="18" charset="0"/>
              </a:rPr>
              <a:t> in console.</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Deployment:</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have deployed our web application into a server of localhost:5000, where an interactive web application will be visualized.</a:t>
            </a:r>
            <a:endParaRPr lang="en-US"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5043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5319E3AB-E83C-64D7-C55A-5E4EA280FEA2}"/>
              </a:ext>
            </a:extLst>
          </p:cNvPr>
          <p:cNvSpPr>
            <a:spLocks noGrp="1"/>
          </p:cNvSpPr>
          <p:nvPr>
            <p:ph type="title"/>
          </p:nvPr>
        </p:nvSpPr>
        <p:spPr>
          <a:xfrm>
            <a:off x="905347" y="381000"/>
            <a:ext cx="10773623" cy="1325563"/>
          </a:xfrm>
        </p:spPr>
        <p:txBody>
          <a:bodyPr/>
          <a:lstStyle/>
          <a:p>
            <a:r>
              <a:rPr lang="en-US" altLang="en-US" sz="4400" dirty="0"/>
              <a:t>Use case </a:t>
            </a:r>
            <a:r>
              <a:rPr lang="en-US" altLang="en-US" sz="4400" dirty="0" smtClean="0"/>
              <a:t>diagram for user interface</a:t>
            </a:r>
            <a:endParaRPr lang="en-IN" altLang="en-US" sz="4400" dirty="0"/>
          </a:p>
        </p:txBody>
      </p:sp>
      <p:pic>
        <p:nvPicPr>
          <p:cNvPr id="8195" name="Content Placeholder 4">
            <a:extLst>
              <a:ext uri="{FF2B5EF4-FFF2-40B4-BE49-F238E27FC236}">
                <a16:creationId xmlns:a16="http://schemas.microsoft.com/office/drawing/2014/main" xmlns="" id="{1E456CE4-52D6-A1EE-82BA-CF8484DC3C17}"/>
              </a:ext>
            </a:extLst>
          </p:cNvPr>
          <p:cNvPicPr>
            <a:picLocks noGrp="1" noChangeAspect="1" noChangeArrowheads="1"/>
          </p:cNvPicPr>
          <p:nvPr>
            <p:ph idx="1"/>
          </p:nvPr>
        </p:nvPicPr>
        <p:blipFill>
          <a:blip r:embed="rId2"/>
          <a:stretch>
            <a:fillRect/>
          </a:stretch>
        </p:blipFill>
        <p:spPr>
          <a:xfrm>
            <a:off x="3367888" y="2399168"/>
            <a:ext cx="5269117" cy="3657599"/>
          </a:xfrm>
        </p:spPr>
      </p:pic>
    </p:spTree>
    <p:extLst>
      <p:ext uri="{BB962C8B-B14F-4D97-AF65-F5344CB8AC3E}">
        <p14:creationId xmlns="" xmlns:p14="http://schemas.microsoft.com/office/powerpoint/2010/main" val="87167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E4F5D97B-68C8-A1CD-FDFF-698D6D66E505}"/>
              </a:ext>
            </a:extLst>
          </p:cNvPr>
          <p:cNvSpPr>
            <a:spLocks noGrp="1"/>
          </p:cNvSpPr>
          <p:nvPr>
            <p:ph type="title"/>
          </p:nvPr>
        </p:nvSpPr>
        <p:spPr/>
        <p:txBody>
          <a:bodyPr/>
          <a:lstStyle/>
          <a:p>
            <a:r>
              <a:rPr lang="en-US" altLang="en-US" sz="4400" dirty="0"/>
              <a:t>Class diagram of </a:t>
            </a:r>
            <a:r>
              <a:rPr lang="en-US" altLang="en-US" sz="4400" dirty="0" smtClean="0"/>
              <a:t>model building</a:t>
            </a:r>
            <a:endParaRPr lang="en-IN" altLang="en-US" sz="4400" dirty="0"/>
          </a:p>
        </p:txBody>
      </p:sp>
      <p:pic>
        <p:nvPicPr>
          <p:cNvPr id="9219" name="Content Placeholder 3">
            <a:extLst>
              <a:ext uri="{FF2B5EF4-FFF2-40B4-BE49-F238E27FC236}">
                <a16:creationId xmlns:a16="http://schemas.microsoft.com/office/drawing/2014/main" xmlns="" id="{F759F87F-5DBA-1894-120E-3A0B22699D98}"/>
              </a:ext>
            </a:extLst>
          </p:cNvPr>
          <p:cNvPicPr>
            <a:picLocks noGrp="1" noChangeAspect="1" noChangeArrowheads="1"/>
          </p:cNvPicPr>
          <p:nvPr>
            <p:ph idx="1"/>
          </p:nvPr>
        </p:nvPicPr>
        <p:blipFill>
          <a:blip r:embed="rId2"/>
          <a:stretch>
            <a:fillRect/>
          </a:stretch>
        </p:blipFill>
        <p:spPr>
          <a:xfrm>
            <a:off x="2480650" y="2476862"/>
            <a:ext cx="7206558" cy="3367087"/>
          </a:xfrm>
        </p:spPr>
      </p:pic>
    </p:spTree>
    <p:extLst>
      <p:ext uri="{BB962C8B-B14F-4D97-AF65-F5344CB8AC3E}">
        <p14:creationId xmlns="" xmlns:p14="http://schemas.microsoft.com/office/powerpoint/2010/main" val="101188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2E1DF198-68C0-A9CC-3BF4-24608DEBB934}"/>
              </a:ext>
            </a:extLst>
          </p:cNvPr>
          <p:cNvSpPr>
            <a:spLocks noGrp="1"/>
          </p:cNvSpPr>
          <p:nvPr>
            <p:ph type="title"/>
          </p:nvPr>
        </p:nvSpPr>
        <p:spPr>
          <a:xfrm>
            <a:off x="669956" y="381000"/>
            <a:ext cx="11688024" cy="1325563"/>
          </a:xfrm>
        </p:spPr>
        <p:txBody>
          <a:bodyPr/>
          <a:lstStyle/>
          <a:p>
            <a:r>
              <a:rPr lang="en-US" altLang="en-US" sz="4400" dirty="0"/>
              <a:t>Sequence </a:t>
            </a:r>
            <a:r>
              <a:rPr lang="en-US" altLang="en-US" sz="4400" dirty="0" smtClean="0"/>
              <a:t>Diagram of internal process</a:t>
            </a:r>
            <a:endParaRPr lang="en-IN" altLang="en-US" sz="4400" dirty="0"/>
          </a:p>
        </p:txBody>
      </p:sp>
      <p:pic>
        <p:nvPicPr>
          <p:cNvPr id="10243" name="Content Placeholder 4">
            <a:extLst>
              <a:ext uri="{FF2B5EF4-FFF2-40B4-BE49-F238E27FC236}">
                <a16:creationId xmlns:a16="http://schemas.microsoft.com/office/drawing/2014/main" xmlns="" id="{C5B1C853-DF3A-7CEC-6B60-E47D33CBDB6E}"/>
              </a:ext>
            </a:extLst>
          </p:cNvPr>
          <p:cNvPicPr>
            <a:picLocks noGrp="1" noChangeAspect="1" noChangeArrowheads="1"/>
          </p:cNvPicPr>
          <p:nvPr>
            <p:ph idx="1"/>
          </p:nvPr>
        </p:nvPicPr>
        <p:blipFill>
          <a:blip r:embed="rId2"/>
          <a:stretch>
            <a:fillRect/>
          </a:stretch>
        </p:blipFill>
        <p:spPr>
          <a:xfrm>
            <a:off x="2116897" y="2255392"/>
            <a:ext cx="8665779" cy="3837590"/>
          </a:xfrm>
        </p:spPr>
      </p:pic>
    </p:spTree>
    <p:extLst>
      <p:ext uri="{BB962C8B-B14F-4D97-AF65-F5344CB8AC3E}">
        <p14:creationId xmlns="" xmlns:p14="http://schemas.microsoft.com/office/powerpoint/2010/main" val="2149984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0413A29D-8CF2-31B8-4906-2C206337ECAE}"/>
              </a:ext>
            </a:extLst>
          </p:cNvPr>
          <p:cNvSpPr>
            <a:spLocks noGrp="1"/>
          </p:cNvSpPr>
          <p:nvPr>
            <p:ph type="title"/>
          </p:nvPr>
        </p:nvSpPr>
        <p:spPr>
          <a:xfrm>
            <a:off x="601883" y="381000"/>
            <a:ext cx="11590117" cy="1204732"/>
          </a:xfrm>
        </p:spPr>
        <p:txBody>
          <a:bodyPr/>
          <a:lstStyle/>
          <a:p>
            <a:r>
              <a:rPr lang="en-US" altLang="en-US" sz="4400" dirty="0"/>
              <a:t>Activity </a:t>
            </a:r>
            <a:r>
              <a:rPr lang="en-US" altLang="en-US" sz="4400" dirty="0" smtClean="0"/>
              <a:t>Diagram for proposed system</a:t>
            </a:r>
            <a:endParaRPr lang="en-IN" altLang="en-US" sz="4400" dirty="0"/>
          </a:p>
        </p:txBody>
      </p:sp>
      <p:pic>
        <p:nvPicPr>
          <p:cNvPr id="12291" name="Content Placeholder 7">
            <a:extLst>
              <a:ext uri="{FF2B5EF4-FFF2-40B4-BE49-F238E27FC236}">
                <a16:creationId xmlns:a16="http://schemas.microsoft.com/office/drawing/2014/main" xmlns="" id="{C8ADB487-6208-4ED7-925C-BADD89B4C9CA}"/>
              </a:ext>
            </a:extLst>
          </p:cNvPr>
          <p:cNvPicPr>
            <a:picLocks noGrp="1" noChangeAspect="1" noChangeArrowheads="1"/>
          </p:cNvPicPr>
          <p:nvPr>
            <p:ph idx="1"/>
          </p:nvPr>
        </p:nvPicPr>
        <p:blipFill>
          <a:blip r:embed="rId2"/>
          <a:stretch>
            <a:fillRect/>
          </a:stretch>
        </p:blipFill>
        <p:spPr>
          <a:xfrm>
            <a:off x="3404103" y="1964602"/>
            <a:ext cx="5296277" cy="4282289"/>
          </a:xfrm>
        </p:spPr>
      </p:pic>
    </p:spTree>
    <p:extLst>
      <p:ext uri="{BB962C8B-B14F-4D97-AF65-F5344CB8AC3E}">
        <p14:creationId xmlns="" xmlns:p14="http://schemas.microsoft.com/office/powerpoint/2010/main" val="402143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7210CCAB-2AA7-91AA-9AC8-36041063C2E6}"/>
              </a:ext>
            </a:extLst>
          </p:cNvPr>
          <p:cNvSpPr>
            <a:spLocks noGrp="1"/>
          </p:cNvSpPr>
          <p:nvPr>
            <p:ph type="title"/>
          </p:nvPr>
        </p:nvSpPr>
        <p:spPr>
          <a:xfrm>
            <a:off x="1231270" y="0"/>
            <a:ext cx="10020929" cy="1367073"/>
          </a:xfrm>
        </p:spPr>
        <p:txBody>
          <a:bodyPr/>
          <a:lstStyle/>
          <a:p>
            <a:r>
              <a:rPr lang="en-IN" altLang="en-US" sz="4400" dirty="0" smtClean="0"/>
              <a:t>Applications</a:t>
            </a:r>
            <a:endParaRPr lang="en-IN" altLang="en-US" sz="4400" dirty="0"/>
          </a:p>
        </p:txBody>
      </p:sp>
      <p:sp>
        <p:nvSpPr>
          <p:cNvPr id="14339" name="Content Placeholder 2">
            <a:extLst>
              <a:ext uri="{FF2B5EF4-FFF2-40B4-BE49-F238E27FC236}">
                <a16:creationId xmlns:a16="http://schemas.microsoft.com/office/drawing/2014/main" xmlns="" id="{5E732DB6-1383-7AEB-8BC4-195AF3CE3B9B}"/>
              </a:ext>
            </a:extLst>
          </p:cNvPr>
          <p:cNvSpPr>
            <a:spLocks noGrp="1"/>
          </p:cNvSpPr>
          <p:nvPr>
            <p:ph idx="1"/>
          </p:nvPr>
        </p:nvSpPr>
        <p:spPr>
          <a:xfrm>
            <a:off x="1231270" y="1837853"/>
            <a:ext cx="10020929" cy="3213571"/>
          </a:xfrm>
        </p:spPr>
        <p:txBody>
          <a:bodyPr/>
          <a:lstStyle/>
          <a:p>
            <a:pPr algn="just">
              <a:buFont typeface="Wingdings" pitchFamily="2" charset="2"/>
              <a:buChar char="ü"/>
            </a:pPr>
            <a:r>
              <a:rPr lang="en-US" altLang="en-US" sz="2400" b="1" dirty="0">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Smart Farming</a:t>
            </a:r>
          </a:p>
          <a:p>
            <a:pPr algn="just">
              <a:buFont typeface="Wingdings" pitchFamily="2" charset="2"/>
              <a:buChar char="ü"/>
            </a:pPr>
            <a:r>
              <a:rPr lang="en-US" sz="2400" dirty="0" smtClean="0">
                <a:latin typeface="Times New Roman" pitchFamily="18" charset="0"/>
                <a:cs typeface="Times New Roman" pitchFamily="18" charset="0"/>
              </a:rPr>
              <a:t>Precision Agriculture</a:t>
            </a:r>
          </a:p>
          <a:p>
            <a:pPr algn="just">
              <a:buFont typeface="Wingdings" pitchFamily="2" charset="2"/>
              <a:buChar char="ü"/>
            </a:pPr>
            <a:r>
              <a:rPr lang="en-US" sz="2400" dirty="0" smtClean="0">
                <a:latin typeface="Times New Roman" pitchFamily="18" charset="0"/>
                <a:cs typeface="Times New Roman" pitchFamily="18" charset="0"/>
              </a:rPr>
              <a:t>Sustainable Agriculture Practices</a:t>
            </a:r>
          </a:p>
          <a:p>
            <a:pPr algn="just">
              <a:buFont typeface="Wingdings" pitchFamily="2" charset="2"/>
              <a:buChar char="ü"/>
            </a:pPr>
            <a:r>
              <a:rPr lang="en-IN" sz="2400" dirty="0" smtClean="0">
                <a:latin typeface="Times New Roman" pitchFamily="18" charset="0"/>
                <a:cs typeface="Times New Roman" pitchFamily="18" charset="0"/>
              </a:rPr>
              <a:t>Horticulture</a:t>
            </a:r>
          </a:p>
          <a:p>
            <a:pPr algn="just">
              <a:buFont typeface="Wingdings" pitchFamily="2" charset="2"/>
              <a:buChar char="ü"/>
            </a:pPr>
            <a:r>
              <a:rPr lang="en-IN" sz="2400" dirty="0" smtClean="0">
                <a:latin typeface="Times New Roman" pitchFamily="18" charset="0"/>
                <a:cs typeface="Times New Roman" pitchFamily="18" charset="0"/>
              </a:rPr>
              <a:t>House Gardens</a:t>
            </a:r>
          </a:p>
          <a:p>
            <a:pPr algn="just">
              <a:buFont typeface="Wingdings" pitchFamily="2" charset="2"/>
              <a:buChar char="ü"/>
            </a:pPr>
            <a:r>
              <a:rPr lang="en-IN" sz="2400" dirty="0" smtClean="0">
                <a:latin typeface="Times New Roman" pitchFamily="18" charset="0"/>
                <a:cs typeface="Times New Roman" pitchFamily="18" charset="0"/>
              </a:rPr>
              <a:t>Botanic Gardens</a:t>
            </a:r>
          </a:p>
          <a:p>
            <a:pPr algn="just">
              <a:buFont typeface="Wingdings" pitchFamily="2" charset="2"/>
              <a:buChar char="ü"/>
            </a:pPr>
            <a:r>
              <a:rPr lang="en-IN" sz="2400" dirty="0" smtClean="0">
                <a:latin typeface="Times New Roman" pitchFamily="18" charset="0"/>
                <a:cs typeface="Times New Roman" pitchFamily="18" charset="0"/>
              </a:rPr>
              <a:t>Ecology</a:t>
            </a:r>
          </a:p>
          <a:p>
            <a:pPr marL="0" indent="0" algn="just">
              <a:lnSpc>
                <a:spcPct val="150000"/>
              </a:lnSpc>
              <a:spcBef>
                <a:spcPts val="813"/>
              </a:spcBef>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50000"/>
              </a:lnSpc>
              <a:spcBef>
                <a:spcPts val="813"/>
              </a:spcBef>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a:lnSpc>
                <a:spcPct val="150000"/>
              </a:lnSpc>
              <a:spcBef>
                <a:spcPts val="813"/>
              </a:spcBef>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endParaRPr lang="en-IN" altLang="en-US" sz="2400" dirty="0"/>
          </a:p>
        </p:txBody>
      </p:sp>
    </p:spTree>
    <p:extLst>
      <p:ext uri="{BB962C8B-B14F-4D97-AF65-F5344CB8AC3E}">
        <p14:creationId xmlns="" xmlns:p14="http://schemas.microsoft.com/office/powerpoint/2010/main" val="195558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3C2B798C-4C9F-18D8-581B-2018F9DA8320}"/>
              </a:ext>
            </a:extLst>
          </p:cNvPr>
          <p:cNvSpPr>
            <a:spLocks noGrp="1"/>
          </p:cNvSpPr>
          <p:nvPr>
            <p:ph type="title"/>
          </p:nvPr>
        </p:nvSpPr>
        <p:spPr/>
        <p:txBody>
          <a:bodyPr/>
          <a:lstStyle/>
          <a:p>
            <a:r>
              <a:rPr lang="en-IN" altLang="en-US" sz="4400" dirty="0"/>
              <a:t>Result Analysis:</a:t>
            </a:r>
          </a:p>
        </p:txBody>
      </p:sp>
      <p:graphicFrame>
        <p:nvGraphicFramePr>
          <p:cNvPr id="4" name="Content Placeholder 3"/>
          <p:cNvGraphicFramePr>
            <a:graphicFrameLocks noGrp="1"/>
          </p:cNvGraphicFramePr>
          <p:nvPr>
            <p:ph idx="1"/>
          </p:nvPr>
        </p:nvGraphicFramePr>
        <p:xfrm>
          <a:off x="1166813" y="2245255"/>
          <a:ext cx="9780588" cy="4001635"/>
        </p:xfrm>
        <a:graphic>
          <a:graphicData uri="http://schemas.openxmlformats.org/drawingml/2006/table">
            <a:tbl>
              <a:tblPr firstRow="1" bandRow="1">
                <a:tableStyleId>{5C22544A-7EE6-4342-B048-85BDC9FD1C3A}</a:tableStyleId>
              </a:tblPr>
              <a:tblGrid>
                <a:gridCol w="2445147"/>
                <a:gridCol w="2445147"/>
                <a:gridCol w="2445147"/>
                <a:gridCol w="2445147"/>
              </a:tblGrid>
              <a:tr h="800327">
                <a:tc>
                  <a:txBody>
                    <a:bodyPr/>
                    <a:lstStyle/>
                    <a:p>
                      <a:pPr algn="ctr">
                        <a:lnSpc>
                          <a:spcPct val="200000"/>
                        </a:lnSpc>
                        <a:spcAft>
                          <a:spcPts val="1000"/>
                        </a:spcAft>
                      </a:pPr>
                      <a:r>
                        <a:rPr lang="en-IN" sz="1200" b="1" dirty="0" err="1">
                          <a:latin typeface="Times New Roman"/>
                          <a:ea typeface="Calibri"/>
                          <a:cs typeface="Times New Roman"/>
                        </a:rPr>
                        <a:t>S.No</a:t>
                      </a:r>
                      <a:endParaRPr lang="en-US" sz="1200" dirty="0">
                        <a:latin typeface="Times New Roman"/>
                        <a:ea typeface="Calibri"/>
                        <a:cs typeface="Times New Roman"/>
                      </a:endParaRPr>
                    </a:p>
                  </a:txBody>
                  <a:tcPr marL="68580" marR="68580" marT="0" marB="0"/>
                </a:tc>
                <a:tc>
                  <a:txBody>
                    <a:bodyPr/>
                    <a:lstStyle/>
                    <a:p>
                      <a:pPr algn="ctr">
                        <a:lnSpc>
                          <a:spcPct val="200000"/>
                        </a:lnSpc>
                        <a:spcAft>
                          <a:spcPts val="1000"/>
                        </a:spcAft>
                      </a:pPr>
                      <a:r>
                        <a:rPr lang="en-IN" sz="1200" b="1">
                          <a:latin typeface="Times New Roman"/>
                          <a:ea typeface="Calibri"/>
                          <a:cs typeface="Times New Roman"/>
                        </a:rPr>
                        <a:t>Uploaded Image </a:t>
                      </a:r>
                      <a:endParaRPr lang="en-US" sz="1200">
                        <a:latin typeface="Times New Roman"/>
                        <a:ea typeface="Calibri"/>
                        <a:cs typeface="Times New Roman"/>
                      </a:endParaRPr>
                    </a:p>
                  </a:txBody>
                  <a:tcPr marL="68580" marR="68580" marT="0" marB="0"/>
                </a:tc>
                <a:tc>
                  <a:txBody>
                    <a:bodyPr/>
                    <a:lstStyle/>
                    <a:p>
                      <a:pPr algn="ctr">
                        <a:lnSpc>
                          <a:spcPct val="200000"/>
                        </a:lnSpc>
                        <a:spcAft>
                          <a:spcPts val="1000"/>
                        </a:spcAft>
                      </a:pPr>
                      <a:r>
                        <a:rPr lang="en-IN" sz="1200" b="1" dirty="0">
                          <a:latin typeface="Times New Roman"/>
                          <a:ea typeface="Calibri"/>
                          <a:cs typeface="Times New Roman"/>
                        </a:rPr>
                        <a:t>Plant Name Status</a:t>
                      </a:r>
                      <a:endParaRPr lang="en-US" sz="1200" dirty="0">
                        <a:latin typeface="Times New Roman"/>
                        <a:ea typeface="Calibri"/>
                        <a:cs typeface="Times New Roman"/>
                      </a:endParaRPr>
                    </a:p>
                  </a:txBody>
                  <a:tcPr marL="68580" marR="68580" marT="0" marB="0"/>
                </a:tc>
                <a:tc>
                  <a:txBody>
                    <a:bodyPr/>
                    <a:lstStyle/>
                    <a:p>
                      <a:pPr algn="ctr">
                        <a:lnSpc>
                          <a:spcPct val="200000"/>
                        </a:lnSpc>
                        <a:spcAft>
                          <a:spcPts val="1000"/>
                        </a:spcAft>
                      </a:pPr>
                      <a:r>
                        <a:rPr lang="en-IN" sz="1200" b="1">
                          <a:latin typeface="Times New Roman"/>
                          <a:ea typeface="Calibri"/>
                          <a:cs typeface="Times New Roman"/>
                        </a:rPr>
                        <a:t>Disease Name Status</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dirty="0">
                          <a:latin typeface="Times New Roman"/>
                          <a:ea typeface="Calibri"/>
                          <a:cs typeface="Times New Roman"/>
                        </a:rPr>
                        <a:t>1</a:t>
                      </a:r>
                      <a:endParaRPr lang="en-US" sz="1200" dirty="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PotatoHealthy.png</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Potato</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Healthy</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a:latin typeface="Times New Roman"/>
                          <a:ea typeface="Calibri"/>
                          <a:cs typeface="Times New Roman"/>
                        </a:rPr>
                        <a:t>2</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BlueberryLeafYellow.png</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Blueberry</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Leaf Yellow Curul Virus</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a:latin typeface="Times New Roman"/>
                          <a:ea typeface="Calibri"/>
                          <a:cs typeface="Times New Roman"/>
                        </a:rPr>
                        <a:t>3</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AppleScab.png</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Apple</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Scab</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a:latin typeface="Times New Roman"/>
                          <a:ea typeface="Calibri"/>
                          <a:cs typeface="Times New Roman"/>
                        </a:rPr>
                        <a:t>4</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No Image</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dirty="0">
                          <a:latin typeface="Times New Roman"/>
                          <a:ea typeface="Calibri"/>
                          <a:cs typeface="Times New Roman"/>
                        </a:rPr>
                        <a:t>Please select an image</a:t>
                      </a:r>
                      <a:endParaRPr lang="en-US" sz="1200" dirty="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dirty="0">
                          <a:latin typeface="Times New Roman"/>
                          <a:ea typeface="Calibri"/>
                          <a:cs typeface="Times New Roman"/>
                        </a:rPr>
                        <a:t>Please select an image</a:t>
                      </a:r>
                      <a:endParaRPr lang="en-US" sz="1200" dirty="0">
                        <a:latin typeface="Times New Roman"/>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5021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18069" y="165956"/>
            <a:ext cx="7750081" cy="439018"/>
          </a:xfrm>
        </p:spPr>
        <p:txBody>
          <a:bodyPr/>
          <a:lstStyle/>
          <a:p>
            <a:pPr algn="ctr"/>
            <a:r>
              <a:rPr lang="en-US" sz="2600" dirty="0" smtClean="0">
                <a:latin typeface="Times New Roman" panose="02020603050405020304" pitchFamily="18" charset="0"/>
                <a:cs typeface="Times New Roman" panose="02020603050405020304" pitchFamily="18" charset="0"/>
              </a:rPr>
              <a:t>EXTERNAL   REVIEW   CONTENTS</a:t>
            </a:r>
            <a:endParaRPr lang="en-US"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BC2CE0-8806-4B2A-A10A-32984D317434}"/>
              </a:ext>
            </a:extLst>
          </p:cNvPr>
          <p:cNvSpPr>
            <a:spLocks noGrp="1"/>
          </p:cNvSpPr>
          <p:nvPr>
            <p:ph type="subTitle" idx="1"/>
          </p:nvPr>
        </p:nvSpPr>
        <p:spPr>
          <a:xfrm>
            <a:off x="647656" y="937548"/>
            <a:ext cx="6732163" cy="5873419"/>
          </a:xfrm>
        </p:spPr>
        <p:txBody>
          <a:bodyPr>
            <a:normAutofit lnSpcReduction="10000"/>
          </a:bodyPr>
          <a:lstStyle/>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Abstract</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Introduction</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Literature Survey</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Problem Statement in Existing System</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Proposed System</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smtClean="0">
                <a:solidFill>
                  <a:schemeClr val="dk1"/>
                </a:solidFill>
                <a:latin typeface="Times New Roman"/>
                <a:ea typeface="Times New Roman"/>
                <a:cs typeface="Times New Roman"/>
                <a:sym typeface="Times New Roman"/>
              </a:rPr>
              <a:t>Objective</a:t>
            </a:r>
            <a:endParaRPr lang="en-US" sz="2000" b="1" i="0" u="none" strike="noStrike" cap="none" dirty="0">
              <a:solidFill>
                <a:schemeClr val="dk1"/>
              </a:solidFill>
              <a:latin typeface="Times New Roman"/>
              <a:ea typeface="Times New Roman"/>
              <a:cs typeface="Times New Roman"/>
              <a:sym typeface="Times New Roman"/>
            </a:endParaRPr>
          </a:p>
          <a:p>
            <a:pPr marL="228600" marR="0" lvl="0" indent="-146221" algn="just" rtl="0">
              <a:lnSpc>
                <a:spcPct val="90000"/>
              </a:lnSpc>
              <a:spcBef>
                <a:spcPts val="480"/>
              </a:spcBef>
              <a:spcAft>
                <a:spcPts val="0"/>
              </a:spcAft>
              <a:buClr>
                <a:schemeClr val="dk1"/>
              </a:buClr>
              <a:buSzPts val="1103"/>
              <a:buFont typeface="Arial"/>
              <a:buChar char="●"/>
            </a:pPr>
            <a:r>
              <a:rPr lang="en-US" sz="2000" b="1" i="0" u="none" strike="noStrike" cap="none" dirty="0">
                <a:solidFill>
                  <a:schemeClr val="dk1"/>
                </a:solidFill>
                <a:latin typeface="Times New Roman"/>
                <a:ea typeface="Times New Roman"/>
                <a:cs typeface="Times New Roman"/>
                <a:sym typeface="Times New Roman"/>
              </a:rPr>
              <a:t>Requirement analysis</a:t>
            </a:r>
            <a:endParaRPr lang="en-US" sz="2000" dirty="0"/>
          </a:p>
          <a:p>
            <a:pPr marL="800100" marR="0" lvl="1" indent="-342900" algn="just" rtl="0">
              <a:lnSpc>
                <a:spcPct val="90000"/>
              </a:lnSpc>
              <a:spcBef>
                <a:spcPts val="480"/>
              </a:spcBef>
              <a:spcAft>
                <a:spcPts val="0"/>
              </a:spcAft>
              <a:buClr>
                <a:schemeClr val="lt1"/>
              </a:buClr>
              <a:buSzPts val="2400"/>
              <a:buFont typeface="Arial"/>
              <a:buChar char="•"/>
            </a:pPr>
            <a:r>
              <a:rPr lang="en-US" b="1" i="0" u="none" strike="noStrike" cap="none" dirty="0" smtClean="0">
                <a:solidFill>
                  <a:schemeClr val="dk1"/>
                </a:solidFill>
                <a:latin typeface="Times New Roman"/>
                <a:ea typeface="Times New Roman"/>
                <a:cs typeface="Times New Roman"/>
                <a:sym typeface="Times New Roman"/>
              </a:rPr>
              <a:t>- </a:t>
            </a:r>
            <a:r>
              <a:rPr lang="en-US" b="1" i="0" u="none" strike="noStrike" cap="none" dirty="0">
                <a:solidFill>
                  <a:schemeClr val="dk1"/>
                </a:solidFill>
                <a:latin typeface="Times New Roman"/>
                <a:ea typeface="Times New Roman"/>
                <a:cs typeface="Times New Roman"/>
                <a:sym typeface="Times New Roman"/>
              </a:rPr>
              <a:t>Software Requirements</a:t>
            </a:r>
            <a:endParaRPr lang="en-US" dirty="0"/>
          </a:p>
          <a:p>
            <a:pPr marL="800100" marR="0" lvl="1" indent="-342900" algn="just" rtl="0">
              <a:lnSpc>
                <a:spcPct val="90000"/>
              </a:lnSpc>
              <a:spcBef>
                <a:spcPts val="480"/>
              </a:spcBef>
              <a:spcAft>
                <a:spcPts val="0"/>
              </a:spcAft>
              <a:buClr>
                <a:schemeClr val="lt1"/>
              </a:buClr>
              <a:buSzPts val="2400"/>
              <a:buFont typeface="Arial"/>
              <a:buChar char="•"/>
            </a:pPr>
            <a:r>
              <a:rPr lang="en-US" b="1" i="0" u="none" strike="noStrike" cap="none" dirty="0">
                <a:solidFill>
                  <a:schemeClr val="dk1"/>
                </a:solidFill>
                <a:latin typeface="Times New Roman"/>
                <a:ea typeface="Times New Roman"/>
                <a:cs typeface="Times New Roman"/>
                <a:sym typeface="Times New Roman"/>
              </a:rPr>
              <a:t>- Hardware Requirements</a:t>
            </a:r>
            <a:endParaRPr lang="en-US"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System Architecture</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Methodology</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dirty="0" smtClean="0">
                <a:solidFill>
                  <a:schemeClr val="dk1"/>
                </a:solidFill>
                <a:latin typeface="Times New Roman"/>
                <a:ea typeface="Times New Roman"/>
                <a:cs typeface="Times New Roman"/>
                <a:sym typeface="Times New Roman"/>
              </a:rPr>
              <a:t>Implementation</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Plan</a:t>
            </a:r>
          </a:p>
          <a:p>
            <a:pPr marL="228600" marR="0" lvl="0" indent="-228600" algn="just" rtl="0">
              <a:lnSpc>
                <a:spcPct val="90000"/>
              </a:lnSpc>
              <a:spcBef>
                <a:spcPts val="1000"/>
              </a:spcBef>
              <a:spcAft>
                <a:spcPts val="0"/>
              </a:spcAft>
              <a:buClr>
                <a:schemeClr val="dk1"/>
              </a:buClr>
              <a:buSzPts val="1500"/>
              <a:buFont typeface="Arial"/>
              <a:buChar char="•"/>
            </a:pPr>
            <a:r>
              <a:rPr lang="en-US" sz="2000" b="1" dirty="0" smtClean="0">
                <a:solidFill>
                  <a:schemeClr val="dk1"/>
                </a:solidFill>
                <a:latin typeface="Times New Roman"/>
                <a:cs typeface="Times New Roman"/>
                <a:sym typeface="Times New Roman"/>
              </a:rPr>
              <a:t>Design</a:t>
            </a:r>
            <a:endParaRPr lang="en-US" sz="2000" b="1" dirty="0">
              <a:solidFill>
                <a:schemeClr val="dk1"/>
              </a:solidFill>
              <a:latin typeface="Times New Roman"/>
              <a:cs typeface="Times New Roman"/>
              <a:sym typeface="Times New Roman"/>
            </a:endParaRPr>
          </a:p>
          <a:p>
            <a:pPr marL="228600" marR="0" lvl="0" indent="-228600" algn="just" rtl="0">
              <a:lnSpc>
                <a:spcPct val="90000"/>
              </a:lnSpc>
              <a:spcBef>
                <a:spcPts val="1000"/>
              </a:spcBef>
              <a:spcAft>
                <a:spcPts val="0"/>
              </a:spcAft>
              <a:buClr>
                <a:schemeClr val="dk1"/>
              </a:buClr>
              <a:buSzPts val="1500"/>
              <a:buFont typeface="Arial"/>
              <a:buChar char="•"/>
            </a:pPr>
            <a:r>
              <a:rPr lang="en-US" sz="2000" b="1" dirty="0">
                <a:solidFill>
                  <a:schemeClr val="dk1"/>
                </a:solidFill>
                <a:latin typeface="Times New Roman"/>
                <a:cs typeface="Times New Roman"/>
                <a:sym typeface="Times New Roman"/>
              </a:rPr>
              <a:t>Result </a:t>
            </a:r>
            <a:r>
              <a:rPr lang="en-US" sz="2000" b="1" dirty="0" smtClean="0">
                <a:solidFill>
                  <a:schemeClr val="dk1"/>
                </a:solidFill>
                <a:latin typeface="Times New Roman"/>
                <a:cs typeface="Times New Roman"/>
                <a:sym typeface="Times New Roman"/>
              </a:rPr>
              <a:t>analysis</a:t>
            </a:r>
          </a:p>
          <a:p>
            <a:pPr marL="228600" indent="-228600" algn="just">
              <a:buClr>
                <a:schemeClr val="dk1"/>
              </a:buClr>
              <a:buSzPts val="1500"/>
              <a:buFont typeface="Arial"/>
              <a:buChar char="•"/>
            </a:pPr>
            <a:r>
              <a:rPr lang="en-US" sz="2000" b="1" dirty="0" smtClean="0">
                <a:solidFill>
                  <a:schemeClr val="dk1"/>
                </a:solidFill>
                <a:latin typeface="Times New Roman"/>
                <a:cs typeface="Times New Roman"/>
                <a:sym typeface="Times New Roman"/>
              </a:rPr>
              <a:t>Future Enhancement</a:t>
            </a:r>
            <a:endParaRPr lang="en-US" sz="2000" b="1" dirty="0">
              <a:solidFill>
                <a:schemeClr val="dk1"/>
              </a:solidFill>
              <a:latin typeface="Times New Roman"/>
              <a:cs typeface="Times New Roman"/>
              <a:sym typeface="Times New Roman"/>
            </a:endParaRPr>
          </a:p>
          <a:p>
            <a:pPr marL="228600" marR="0" lvl="0" indent="-228600" algn="just" rtl="0">
              <a:lnSpc>
                <a:spcPct val="90000"/>
              </a:lnSpc>
              <a:spcBef>
                <a:spcPts val="1000"/>
              </a:spcBef>
              <a:spcAft>
                <a:spcPts val="0"/>
              </a:spcAft>
              <a:buClr>
                <a:schemeClr val="dk1"/>
              </a:buClr>
              <a:buSzPts val="1500"/>
              <a:buFont typeface="Arial"/>
              <a:buChar char="•"/>
            </a:pPr>
            <a:r>
              <a:rPr lang="en-US" sz="2000" b="1" dirty="0">
                <a:solidFill>
                  <a:schemeClr val="dk1"/>
                </a:solidFill>
                <a:latin typeface="Times New Roman"/>
                <a:cs typeface="Times New Roman"/>
                <a:sym typeface="Times New Roman"/>
              </a:rPr>
              <a:t>Conclusion</a:t>
            </a:r>
          </a:p>
          <a:p>
            <a:endParaRPr lang="en-US" dirty="0"/>
          </a:p>
        </p:txBody>
      </p:sp>
    </p:spTree>
    <p:extLst>
      <p:ext uri="{BB962C8B-B14F-4D97-AF65-F5344CB8AC3E}">
        <p14:creationId xmlns="" xmlns:p14="http://schemas.microsoft.com/office/powerpoint/2010/main" val="92618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E82C6127-46E8-7E5F-12BE-E3A53E9E4F09}"/>
              </a:ext>
            </a:extLst>
          </p:cNvPr>
          <p:cNvSpPr>
            <a:spLocks noGrp="1"/>
          </p:cNvSpPr>
          <p:nvPr>
            <p:ph type="title"/>
          </p:nvPr>
        </p:nvSpPr>
        <p:spPr/>
        <p:txBody>
          <a:bodyPr/>
          <a:lstStyle/>
          <a:p>
            <a:r>
              <a:rPr lang="en-IN" altLang="en-US" sz="4400" dirty="0" smtClean="0"/>
              <a:t>Web Application</a:t>
            </a:r>
            <a:endParaRPr lang="en-IN" altLang="en-US" sz="4400" dirty="0"/>
          </a:p>
        </p:txBody>
      </p:sp>
      <p:pic>
        <p:nvPicPr>
          <p:cNvPr id="28675" name="Content Placeholder 4">
            <a:extLst>
              <a:ext uri="{FF2B5EF4-FFF2-40B4-BE49-F238E27FC236}">
                <a16:creationId xmlns:a16="http://schemas.microsoft.com/office/drawing/2014/main" xmlns="" id="{E5D888AB-7A4A-9489-7D3C-C842A02FAC9D}"/>
              </a:ext>
            </a:extLst>
          </p:cNvPr>
          <p:cNvPicPr>
            <a:picLocks noGrp="1" noChangeAspect="1" noChangeArrowheads="1"/>
          </p:cNvPicPr>
          <p:nvPr>
            <p:ph idx="1"/>
          </p:nvPr>
        </p:nvPicPr>
        <p:blipFill>
          <a:blip r:embed="rId2"/>
          <a:stretch>
            <a:fillRect/>
          </a:stretch>
        </p:blipFill>
        <p:spPr>
          <a:xfrm>
            <a:off x="1892174" y="2061599"/>
            <a:ext cx="8148119" cy="4108009"/>
          </a:xfrm>
        </p:spPr>
      </p:pic>
    </p:spTree>
    <p:extLst>
      <p:ext uri="{BB962C8B-B14F-4D97-AF65-F5344CB8AC3E}">
        <p14:creationId xmlns="" xmlns:p14="http://schemas.microsoft.com/office/powerpoint/2010/main" val="275669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Leaf images testing</a:t>
            </a:r>
            <a:endParaRPr lang="en-US" sz="4400" dirty="0"/>
          </a:p>
        </p:txBody>
      </p:sp>
      <p:pic>
        <p:nvPicPr>
          <p:cNvPr id="10" name="Content Placeholder 9" descr="Screenshot 2024-04-18 061946.png"/>
          <p:cNvPicPr>
            <a:picLocks noGrp="1" noChangeAspect="1"/>
          </p:cNvPicPr>
          <p:nvPr>
            <p:ph idx="1"/>
          </p:nvPr>
        </p:nvPicPr>
        <p:blipFill>
          <a:blip r:embed="rId2"/>
          <a:stretch>
            <a:fillRect/>
          </a:stretch>
        </p:blipFill>
        <p:spPr>
          <a:xfrm>
            <a:off x="1520982" y="2528888"/>
            <a:ext cx="3320749" cy="3211009"/>
          </a:xfrm>
        </p:spPr>
      </p:pic>
      <p:sp>
        <p:nvSpPr>
          <p:cNvPr id="4" name="Date Placeholder 3"/>
          <p:cNvSpPr>
            <a:spLocks noGrp="1"/>
          </p:cNvSpPr>
          <p:nvPr>
            <p:ph type="dt" sz="half" idx="2"/>
          </p:nvPr>
        </p:nvSpPr>
        <p:spPr/>
        <p:txBody>
          <a:bodyPr/>
          <a:lstStyle/>
          <a:p>
            <a:fld id="{C1583C39-01BF-7F43-854C-FBB4E9AB6B0C}" type="datetime1">
              <a:rPr lang="en-US" smtClean="0"/>
              <a:pPr/>
              <a:t>5/8/2024</a:t>
            </a:fld>
            <a:endParaRPr lang="en-US" dirty="0"/>
          </a:p>
        </p:txBody>
      </p:sp>
      <p:sp>
        <p:nvSpPr>
          <p:cNvPr id="5" name="Footer Placeholder 4"/>
          <p:cNvSpPr>
            <a:spLocks noGrp="1"/>
          </p:cNvSpPr>
          <p:nvPr>
            <p:ph type="ftr" sz="quarter" idx="3"/>
          </p:nvPr>
        </p:nvSpPr>
        <p:spPr/>
        <p:txBody>
          <a:bodyPr/>
          <a:lstStyle/>
          <a:p>
            <a:r>
              <a:rPr lang="en-US"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11" name="Content Placeholder 10" descr="Screenshot 2024-04-18 102035.png"/>
          <p:cNvPicPr>
            <a:picLocks noGrp="1" noChangeAspect="1"/>
          </p:cNvPicPr>
          <p:nvPr>
            <p:ph idx="10"/>
          </p:nvPr>
        </p:nvPicPr>
        <p:blipFill>
          <a:blip r:embed="rId3"/>
          <a:stretch>
            <a:fillRect/>
          </a:stretch>
        </p:blipFill>
        <p:spPr>
          <a:xfrm>
            <a:off x="6645244" y="2528888"/>
            <a:ext cx="3440316" cy="3283437"/>
          </a:xfrm>
        </p:spPr>
      </p:pic>
      <p:sp>
        <p:nvSpPr>
          <p:cNvPr id="8" name="Content Placeholder 7"/>
          <p:cNvSpPr>
            <a:spLocks noGrp="1"/>
          </p:cNvSpPr>
          <p:nvPr>
            <p:ph idx="11"/>
          </p:nvPr>
        </p:nvSpPr>
        <p:spPr/>
        <p:txBody>
          <a:bodyPr/>
          <a:lstStyle/>
          <a:p>
            <a:r>
              <a:rPr lang="en-IN" dirty="0" smtClean="0"/>
              <a:t>Leaf image1</a:t>
            </a:r>
            <a:endParaRPr lang="en-US" dirty="0"/>
          </a:p>
        </p:txBody>
      </p:sp>
      <p:sp>
        <p:nvSpPr>
          <p:cNvPr id="9" name="Content Placeholder 8"/>
          <p:cNvSpPr>
            <a:spLocks noGrp="1"/>
          </p:cNvSpPr>
          <p:nvPr>
            <p:ph idx="12"/>
          </p:nvPr>
        </p:nvSpPr>
        <p:spPr/>
        <p:txBody>
          <a:bodyPr/>
          <a:lstStyle/>
          <a:p>
            <a:r>
              <a:rPr lang="en-IN" dirty="0" smtClean="0"/>
              <a:t>Leaf image2</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26216663-9F40-51C9-38DA-658242E11A52}"/>
              </a:ext>
            </a:extLst>
          </p:cNvPr>
          <p:cNvSpPr>
            <a:spLocks noGrp="1"/>
          </p:cNvSpPr>
          <p:nvPr>
            <p:ph type="title"/>
          </p:nvPr>
        </p:nvSpPr>
        <p:spPr>
          <a:xfrm>
            <a:off x="785813" y="260350"/>
            <a:ext cx="10515600" cy="1325563"/>
          </a:xfrm>
        </p:spPr>
        <p:txBody>
          <a:bodyPr/>
          <a:lstStyle/>
          <a:p>
            <a:r>
              <a:rPr lang="en-IN" altLang="en-US" sz="4400" dirty="0"/>
              <a:t>Future </a:t>
            </a:r>
            <a:r>
              <a:rPr lang="en-IN" altLang="en-US" sz="4400" dirty="0" smtClean="0"/>
              <a:t>Enhancement</a:t>
            </a:r>
            <a:endParaRPr lang="en-IN" altLang="en-US" sz="4400" dirty="0"/>
          </a:p>
        </p:txBody>
      </p:sp>
      <p:sp>
        <p:nvSpPr>
          <p:cNvPr id="11267" name="Content Placeholder 2">
            <a:extLst>
              <a:ext uri="{FF2B5EF4-FFF2-40B4-BE49-F238E27FC236}">
                <a16:creationId xmlns:a16="http://schemas.microsoft.com/office/drawing/2014/main" xmlns="" id="{44295C97-E50B-970E-1257-B77B4245A2BC}"/>
              </a:ext>
            </a:extLst>
          </p:cNvPr>
          <p:cNvSpPr>
            <a:spLocks noGrp="1"/>
          </p:cNvSpPr>
          <p:nvPr>
            <p:ph idx="1"/>
          </p:nvPr>
        </p:nvSpPr>
        <p:spPr>
          <a:xfrm>
            <a:off x="807659" y="1937441"/>
            <a:ext cx="10862258" cy="3947311"/>
          </a:xfrm>
        </p:spPr>
        <p:txBody>
          <a:bodyPr/>
          <a:lstStyle/>
          <a:p>
            <a:pPr marL="0" indent="0">
              <a:buFont typeface="Arial" panose="020B0604020202020204" pitchFamily="34" charset="0"/>
              <a:buNone/>
              <a:defRPr/>
            </a:pPr>
            <a:endParaRPr lang="en-US" altLang="en-US" sz="2400" dirty="0">
              <a:latin typeface="Times New Roman" pitchFamily="18" charset="0"/>
              <a:cs typeface="Times New Roman" pitchFamily="18" charset="0"/>
            </a:endParaRPr>
          </a:p>
          <a:p>
            <a:pPr>
              <a:buFont typeface="Arial" pitchFamily="34" charset="0"/>
              <a:buChar char="•"/>
              <a:defRPr/>
            </a:pPr>
            <a:r>
              <a:rPr lang="en-IN" sz="2400" dirty="0" smtClean="0">
                <a:latin typeface="Times New Roman" pitchFamily="18" charset="0"/>
                <a:cs typeface="Times New Roman" pitchFamily="18" charset="0"/>
              </a:rPr>
              <a:t> In future iterations, the project aims to enhance the number of species and to develop a mobile app focused on live image capturing for plant identification and disease diagnosis. </a:t>
            </a:r>
          </a:p>
          <a:p>
            <a:pPr>
              <a:buFont typeface="Arial" pitchFamily="34" charset="0"/>
              <a:buChar char="•"/>
              <a:defRPr/>
            </a:pPr>
            <a:r>
              <a:rPr lang="en-IN" altLang="en-US" sz="2400" dirty="0" smtClean="0">
                <a:latin typeface="Times New Roman" pitchFamily="18" charset="0"/>
                <a:cs typeface="Times New Roman" pitchFamily="18" charset="0"/>
              </a:rPr>
              <a:t>Explore the different image classification models.</a:t>
            </a:r>
            <a:endParaRPr lang="en-IN" alt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7742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DD3AAC17-74AE-4A16-0C6C-3DCA017D9238}"/>
              </a:ext>
            </a:extLst>
          </p:cNvPr>
          <p:cNvSpPr>
            <a:spLocks noGrp="1"/>
          </p:cNvSpPr>
          <p:nvPr>
            <p:ph type="title"/>
          </p:nvPr>
        </p:nvSpPr>
        <p:spPr/>
        <p:txBody>
          <a:bodyPr/>
          <a:lstStyle/>
          <a:p>
            <a:r>
              <a:rPr lang="en-IN" altLang="en-US" dirty="0"/>
              <a:t>Conclusion:</a:t>
            </a:r>
          </a:p>
        </p:txBody>
      </p:sp>
      <p:sp>
        <p:nvSpPr>
          <p:cNvPr id="13315" name="Content Placeholder 2">
            <a:extLst>
              <a:ext uri="{FF2B5EF4-FFF2-40B4-BE49-F238E27FC236}">
                <a16:creationId xmlns:a16="http://schemas.microsoft.com/office/drawing/2014/main" xmlns="" id="{B1CB8ED2-A5F4-E4FC-8D61-78E8321504A7}"/>
              </a:ext>
            </a:extLst>
          </p:cNvPr>
          <p:cNvSpPr>
            <a:spLocks noGrp="1"/>
          </p:cNvSpPr>
          <p:nvPr>
            <p:ph type="body" idx="1"/>
          </p:nvPr>
        </p:nvSpPr>
        <p:spPr>
          <a:xfrm>
            <a:off x="1056174" y="2255601"/>
            <a:ext cx="9779183" cy="3436483"/>
          </a:xfrm>
        </p:spPr>
        <p:txBody>
          <a:bodyPr/>
          <a:lstStyle/>
          <a:p>
            <a:pPr>
              <a:defRPr/>
            </a:pPr>
            <a:r>
              <a:rPr lang="en-IN" dirty="0" smtClean="0"/>
              <a:t>Early detection will reduce spreading of the diseases and successful implementation of this project will helps to address the challenges for farmers, house gardens and in agriculture field as well.</a:t>
            </a:r>
            <a:endParaRPr lang="en-US" dirty="0" smtClean="0"/>
          </a:p>
          <a:p>
            <a:pPr marL="0" indent="0">
              <a:buFont typeface="Arial" panose="020B0604020202020204" pitchFamily="34" charset="0"/>
              <a:buNone/>
              <a:defRPr/>
            </a:pPr>
            <a:endParaRPr lang="en-US" altLang="en-US" sz="2400" dirty="0"/>
          </a:p>
          <a:p>
            <a:pPr>
              <a:defRPr/>
            </a:pPr>
            <a:endParaRPr lang="en-IN" altLang="en-US" dirty="0"/>
          </a:p>
        </p:txBody>
      </p:sp>
    </p:spTree>
    <p:extLst>
      <p:ext uri="{BB962C8B-B14F-4D97-AF65-F5344CB8AC3E}">
        <p14:creationId xmlns="" xmlns:p14="http://schemas.microsoft.com/office/powerpoint/2010/main" val="361088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62345-26F3-FEE0-3177-C95CB8965732}"/>
              </a:ext>
            </a:extLst>
          </p:cNvPr>
          <p:cNvSpPr>
            <a:spLocks noGrp="1"/>
          </p:cNvSpPr>
          <p:nvPr>
            <p:ph type="title"/>
          </p:nvPr>
        </p:nvSpPr>
        <p:spPr>
          <a:xfrm>
            <a:off x="1167492" y="28935"/>
            <a:ext cx="9779183" cy="1325563"/>
          </a:xfrm>
        </p:spPr>
        <p:txBody>
          <a:bodyPr/>
          <a:lstStyle/>
          <a:p>
            <a:r>
              <a:rPr lang="en-US" sz="2600" dirty="0">
                <a:latin typeface="Times New Roman" panose="02020603050405020304" pitchFamily="18" charset="0"/>
                <a:cs typeface="Times New Roman" panose="02020603050405020304" pitchFamily="18" charset="0"/>
              </a:rPr>
              <a:t>ABSTRACT</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D2B9E1D-F03C-BA93-D7F3-6EA2AADCA592}"/>
              </a:ext>
            </a:extLst>
          </p:cNvPr>
          <p:cNvSpPr>
            <a:spLocks noGrp="1"/>
          </p:cNvSpPr>
          <p:nvPr>
            <p:ph idx="1"/>
          </p:nvPr>
        </p:nvSpPr>
        <p:spPr>
          <a:xfrm>
            <a:off x="1167493" y="1354498"/>
            <a:ext cx="9779182" cy="3366815"/>
          </a:xfrm>
        </p:spPr>
        <p:txBody>
          <a:bodyPr/>
          <a:lstStyle/>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In the absence of plants we would not be able to live on this earth as agriculture plays a vital role in countries growth .One of the most key aspect in agriculture field is plant disease identification that will reduces the crop quality and quantity .The physical recognition of leaf disease in the plant is more time consuming as we need experts. Early and accurate identification of plant diseases can help prevent the spread of infections and reduce the losses.</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In this project, we propose a novel method for plant leaf image identification and its disease recognition using </a:t>
            </a:r>
            <a:r>
              <a:rPr lang="en-IN" sz="2000" b="1" dirty="0" smtClean="0">
                <a:latin typeface="Times New Roman" pitchFamily="18" charset="0"/>
                <a:cs typeface="Times New Roman" pitchFamily="18" charset="0"/>
              </a:rPr>
              <a:t>Random Forest algorithm and Convolutional Neural Network (CNN) </a:t>
            </a:r>
            <a:r>
              <a:rPr lang="en-IN" sz="2000" dirty="0" smtClean="0">
                <a:latin typeface="Times New Roman" pitchFamily="18" charset="0"/>
                <a:cs typeface="Times New Roman" pitchFamily="18" charset="0"/>
              </a:rPr>
              <a:t>in machine learning model. We have used Random forest and CNN for plant image recognition. This identification is essential for various areas like ecology, horticulture, disease detection and conservation. Our method can provide a fast and reliable solution for plant and its disease identification using machine learning algorithm for satisfactory results with high accuracy.</a:t>
            </a:r>
            <a:endParaRPr lang="en-US" sz="2000" dirty="0" smtClean="0">
              <a:latin typeface="Times New Roman" pitchFamily="18" charset="0"/>
              <a:cs typeface="Times New Roman" pitchFamily="18" charset="0"/>
            </a:endParaRPr>
          </a:p>
          <a:p>
            <a:pPr algn="just">
              <a:lnSpc>
                <a:spcPct val="107000"/>
              </a:lnSpc>
              <a:spcAft>
                <a:spcPts val="800"/>
              </a:spcAft>
            </a:pPr>
            <a:endParaRPr lang="en-IN" sz="2000" kern="100" dirty="0">
              <a:effectLst/>
              <a:latin typeface="Times New Roman" pitchFamily="18" charset="0"/>
              <a:ea typeface="Calibri" panose="020F0502020204030204" pitchFamily="34" charset="0"/>
              <a:cs typeface="Times New Roman" pitchFamily="18" charset="0"/>
            </a:endParaRPr>
          </a:p>
          <a:p>
            <a:endParaRPr lang="en-IN" sz="20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D1AAE8C2-BE1B-4F8D-C1EA-6C62863D387A}"/>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 xmlns:p14="http://schemas.microsoft.com/office/powerpoint/2010/main" val="117401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4200422-79C7-6796-6DE1-A122E6252954}"/>
              </a:ext>
            </a:extLst>
          </p:cNvPr>
          <p:cNvSpPr>
            <a:spLocks noGrp="1"/>
          </p:cNvSpPr>
          <p:nvPr>
            <p:ph type="title"/>
          </p:nvPr>
        </p:nvSpPr>
        <p:spPr>
          <a:xfrm>
            <a:off x="869133" y="-281814"/>
            <a:ext cx="9477964" cy="1648887"/>
          </a:xfrm>
        </p:spPr>
        <p:txBody>
          <a:bodyPr/>
          <a:lstStyle/>
          <a:p>
            <a:r>
              <a:rPr lang="en-US" sz="2600" dirty="0">
                <a:latin typeface="Times New Roman" panose="02020603050405020304" pitchFamily="18" charset="0"/>
                <a:cs typeface="Times New Roman" panose="02020603050405020304" pitchFamily="18" charset="0"/>
              </a:rPr>
              <a:t>INTRODUCTION</a:t>
            </a:r>
            <a:endParaRPr lang="en-IN" sz="2600"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xmlns="" id="{8759CB90-0AB7-E9DB-099B-4EEFD9F5C873}"/>
              </a:ext>
            </a:extLst>
          </p:cNvPr>
          <p:cNvSpPr>
            <a:spLocks noGrp="1"/>
          </p:cNvSpPr>
          <p:nvPr>
            <p:ph idx="1"/>
          </p:nvPr>
        </p:nvSpPr>
        <p:spPr>
          <a:xfrm>
            <a:off x="860078" y="1991761"/>
            <a:ext cx="9408035" cy="3552511"/>
          </a:xfrm>
        </p:spPr>
        <p:txBody>
          <a:bodyPr/>
          <a:lstStyle/>
          <a:p>
            <a:r>
              <a:rPr lang="en-IN" sz="2000" dirty="0" smtClean="0">
                <a:latin typeface="Times New Roman" pitchFamily="18" charset="0"/>
                <a:cs typeface="Times New Roman" pitchFamily="18" charset="0"/>
              </a:rPr>
              <a:t>Plants are like the superheroes of our planet, quietly working behind the scenes to keep everything running smoothly. They provide the air we breathe, the food we eat, and even help stabilize our climate by soaking up carbon dioxide. Think of them as the ultimate caretakers of our environment, providing homes and food for animals and keeping ecosystems balanced.</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But plants aren't just important for </a:t>
            </a:r>
            <a:r>
              <a:rPr lang="en-IN" sz="2000" dirty="0" smtClean="0">
                <a:latin typeface="Times New Roman" pitchFamily="18" charset="0"/>
                <a:cs typeface="Times New Roman" pitchFamily="18" charset="0"/>
              </a:rPr>
              <a:t>nature they're </a:t>
            </a:r>
            <a:r>
              <a:rPr lang="en-IN" sz="2000" dirty="0" smtClean="0">
                <a:latin typeface="Times New Roman" pitchFamily="18" charset="0"/>
                <a:cs typeface="Times New Roman" pitchFamily="18" charset="0"/>
              </a:rPr>
              <a:t>also vital for our economies and cultures. Farmers rely on plants to grow crops that feed us and support livelihoods. Plus, plants have been part of human history and traditions for ages, inspiring everything from art to medicine. So, when we talk about the importance of plants, we're really talking about the foundation of life itself—the incredible web of connections that keeps our world spinning.</a:t>
            </a:r>
            <a:endParaRPr lang="en-US" sz="2000" dirty="0" smtClean="0">
              <a:latin typeface="Times New Roman" pitchFamily="18" charset="0"/>
              <a:cs typeface="Times New Roman" pitchFamily="18" charset="0"/>
            </a:endParaRPr>
          </a:p>
          <a:p>
            <a:pPr marL="342900" indent="-342900" algn="just">
              <a:buFont typeface="Arial" panose="020B0604020202020204" pitchFamily="34" charset="0"/>
              <a:buChar char="•"/>
            </a:pPr>
            <a:endParaRPr lang="en-IN" sz="20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8CD80236-9560-A4D1-8B83-3668204C4113}"/>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 xmlns:p14="http://schemas.microsoft.com/office/powerpoint/2010/main" val="351020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E179C-9191-2FFD-8319-67440BB5A3F8}"/>
              </a:ext>
            </a:extLst>
          </p:cNvPr>
          <p:cNvSpPr>
            <a:spLocks noGrp="1"/>
          </p:cNvSpPr>
          <p:nvPr>
            <p:ph type="title"/>
          </p:nvPr>
        </p:nvSpPr>
        <p:spPr>
          <a:xfrm>
            <a:off x="374093" y="136524"/>
            <a:ext cx="9779183" cy="805035"/>
          </a:xfrm>
        </p:spPr>
        <p:txBody>
          <a:bodyPr/>
          <a:lstStyle/>
          <a:p>
            <a:r>
              <a:rPr lang="en-IN" sz="26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xmlns="" id="{109F6F2F-DC1D-D536-2560-0803B6845F2C}"/>
              </a:ext>
            </a:extLst>
          </p:cNvPr>
          <p:cNvSpPr>
            <a:spLocks noGrp="1"/>
          </p:cNvSpPr>
          <p:nvPr>
            <p:ph idx="1"/>
          </p:nvPr>
        </p:nvSpPr>
        <p:spPr>
          <a:xfrm>
            <a:off x="702623" y="1036322"/>
            <a:ext cx="9779182" cy="3366813"/>
          </a:xfrm>
        </p:spPr>
        <p:txBody>
          <a:bodyPr/>
          <a:lstStyle/>
          <a:p>
            <a:endParaRPr lang="en-US" sz="2000"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xmlns="" id="{D55C691C-D250-6040-D7EF-FA55BDEF0E0F}"/>
              </a:ext>
            </a:extLst>
          </p:cNvPr>
          <p:cNvSpPr>
            <a:spLocks noGrp="1"/>
          </p:cNvSpPr>
          <p:nvPr>
            <p:ph type="sldNum" sz="quarter" idx="4"/>
          </p:nvPr>
        </p:nvSpPr>
        <p:spPr/>
        <p:txBody>
          <a:bodyPr/>
          <a:lstStyle/>
          <a:p>
            <a:fld id="{294A09A9-5501-47C1-A89A-A340965A2BE2}" type="slidenum">
              <a:rPr lang="en-US" smtClean="0"/>
              <a:pPr/>
              <a:t>5</a:t>
            </a:fld>
            <a:endParaRPr lang="en-US" dirty="0"/>
          </a:p>
        </p:txBody>
      </p:sp>
      <p:graphicFrame>
        <p:nvGraphicFramePr>
          <p:cNvPr id="8" name="Table 8">
            <a:extLst>
              <a:ext uri="{FF2B5EF4-FFF2-40B4-BE49-F238E27FC236}">
                <a16:creationId xmlns:a16="http://schemas.microsoft.com/office/drawing/2014/main" xmlns="" id="{00FBD3B0-B686-86D8-C2F9-05405589967D}"/>
              </a:ext>
            </a:extLst>
          </p:cNvPr>
          <p:cNvGraphicFramePr>
            <a:graphicFrameLocks noGrp="1"/>
          </p:cNvGraphicFramePr>
          <p:nvPr>
            <p:extLst>
              <p:ext uri="{D42A27DB-BD31-4B8C-83A1-F6EECF244321}">
                <p14:modId xmlns="" xmlns:p14="http://schemas.microsoft.com/office/powerpoint/2010/main" val="2877419406"/>
              </p:ext>
            </p:extLst>
          </p:nvPr>
        </p:nvGraphicFramePr>
        <p:xfrm>
          <a:off x="567158" y="1348963"/>
          <a:ext cx="10794942" cy="4808884"/>
        </p:xfrm>
        <a:graphic>
          <a:graphicData uri="http://schemas.openxmlformats.org/drawingml/2006/table">
            <a:tbl>
              <a:tblPr firstRow="1" bandRow="1">
                <a:tableStyleId>{5C22544A-7EE6-4342-B048-85BDC9FD1C3A}</a:tableStyleId>
              </a:tblPr>
              <a:tblGrid>
                <a:gridCol w="1018583">
                  <a:extLst>
                    <a:ext uri="{9D8B030D-6E8A-4147-A177-3AD203B41FA5}">
                      <a16:colId xmlns:a16="http://schemas.microsoft.com/office/drawing/2014/main" xmlns="" val="666818125"/>
                    </a:ext>
                  </a:extLst>
                </a:gridCol>
                <a:gridCol w="2530403">
                  <a:extLst>
                    <a:ext uri="{9D8B030D-6E8A-4147-A177-3AD203B41FA5}">
                      <a16:colId xmlns:a16="http://schemas.microsoft.com/office/drawing/2014/main" xmlns="" val="921774614"/>
                    </a:ext>
                  </a:extLst>
                </a:gridCol>
                <a:gridCol w="2261507">
                  <a:extLst>
                    <a:ext uri="{9D8B030D-6E8A-4147-A177-3AD203B41FA5}">
                      <a16:colId xmlns:a16="http://schemas.microsoft.com/office/drawing/2014/main" xmlns="" val="1720218391"/>
                    </a:ext>
                  </a:extLst>
                </a:gridCol>
                <a:gridCol w="2324413">
                  <a:extLst>
                    <a:ext uri="{9D8B030D-6E8A-4147-A177-3AD203B41FA5}">
                      <a16:colId xmlns:a16="http://schemas.microsoft.com/office/drawing/2014/main" xmlns="" val="4277538575"/>
                    </a:ext>
                  </a:extLst>
                </a:gridCol>
                <a:gridCol w="2660036">
                  <a:extLst>
                    <a:ext uri="{9D8B030D-6E8A-4147-A177-3AD203B41FA5}">
                      <a16:colId xmlns:a16="http://schemas.microsoft.com/office/drawing/2014/main" xmlns="" val="3986795989"/>
                    </a:ext>
                  </a:extLst>
                </a:gridCol>
              </a:tblGrid>
              <a:tr h="420045">
                <a:tc>
                  <a:txBody>
                    <a:bodyPr/>
                    <a:lstStyle/>
                    <a:p>
                      <a:r>
                        <a:rPr lang="en-IN" dirty="0"/>
                        <a:t>S.N0</a:t>
                      </a:r>
                    </a:p>
                  </a:txBody>
                  <a:tcPr/>
                </a:tc>
                <a:tc>
                  <a:txBody>
                    <a:bodyPr/>
                    <a:lstStyle/>
                    <a:p>
                      <a:r>
                        <a:rPr lang="en-IN" dirty="0"/>
                        <a:t>TITLE</a:t>
                      </a:r>
                    </a:p>
                  </a:txBody>
                  <a:tcPr/>
                </a:tc>
                <a:tc>
                  <a:txBody>
                    <a:bodyPr/>
                    <a:lstStyle/>
                    <a:p>
                      <a:r>
                        <a:rPr lang="en-IN" dirty="0"/>
                        <a:t>AUTHORS</a:t>
                      </a:r>
                    </a:p>
                  </a:txBody>
                  <a:tcPr/>
                </a:tc>
                <a:tc>
                  <a:txBody>
                    <a:bodyPr/>
                    <a:lstStyle/>
                    <a:p>
                      <a:r>
                        <a:rPr lang="en-IN" dirty="0" smtClean="0"/>
                        <a:t>PUBLICATION</a:t>
                      </a:r>
                      <a:r>
                        <a:rPr lang="en-IN" baseline="0" dirty="0" smtClean="0"/>
                        <a:t> YEAR</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xmlns="" val="2357603286"/>
                  </a:ext>
                </a:extLst>
              </a:tr>
              <a:tr h="1331822">
                <a:tc>
                  <a:txBody>
                    <a:bodyPr/>
                    <a:lstStyle/>
                    <a:p>
                      <a:r>
                        <a:rPr lang="en-IN" dirty="0" smtClean="0">
                          <a:latin typeface="Times New Roman" pitchFamily="18" charset="0"/>
                          <a:cs typeface="Times New Roman" pitchFamily="18" charset="0"/>
                        </a:rPr>
                        <a:t>01</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latin typeface="Times New Roman" pitchFamily="18" charset="0"/>
                          <a:ea typeface="+mn-ea"/>
                          <a:cs typeface="Times New Roman" pitchFamily="18" charset="0"/>
                        </a:rPr>
                        <a:t>Plant identification with convolutional</a:t>
                      </a:r>
                      <a:r>
                        <a:rPr kumimoji="0" lang="en-US" sz="1600" b="0" i="0" kern="1200" baseline="0" dirty="0" smtClean="0">
                          <a:solidFill>
                            <a:schemeClr val="dk1"/>
                          </a:solidFill>
                          <a:latin typeface="Times New Roman" pitchFamily="18" charset="0"/>
                          <a:ea typeface="+mn-ea"/>
                          <a:cs typeface="Times New Roman" pitchFamily="18" charset="0"/>
                        </a:rPr>
                        <a:t> </a:t>
                      </a:r>
                      <a:r>
                        <a:rPr kumimoji="0" lang="en-US" sz="1600" b="0" i="0" kern="1200" dirty="0" smtClean="0">
                          <a:solidFill>
                            <a:schemeClr val="dk1"/>
                          </a:solidFill>
                          <a:latin typeface="Times New Roman" pitchFamily="18" charset="0"/>
                          <a:ea typeface="+mn-ea"/>
                          <a:cs typeface="Times New Roman" pitchFamily="18" charset="0"/>
                        </a:rPr>
                        <a:t>neural networks</a:t>
                      </a:r>
                    </a:p>
                  </a:txBody>
                  <a:tcPr/>
                </a:tc>
                <a:tc>
                  <a:txBody>
                    <a:bodyPr/>
                    <a:lstStyle/>
                    <a:p>
                      <a:pPr algn="just"/>
                      <a:r>
                        <a:rPr lang="en-US" sz="1600" dirty="0" smtClean="0">
                          <a:latin typeface="Times New Roman" pitchFamily="18" charset="0"/>
                          <a:cs typeface="Times New Roman" pitchFamily="18" charset="0"/>
                        </a:rPr>
                        <a:t>Sue Han Lee,hee </a:t>
                      </a:r>
                      <a:r>
                        <a:rPr lang="en-US" sz="1600" dirty="0" err="1" smtClean="0">
                          <a:latin typeface="Times New Roman" pitchFamily="18" charset="0"/>
                          <a:cs typeface="Times New Roman" pitchFamily="18" charset="0"/>
                        </a:rPr>
                        <a:t>Seng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Chan,Paul</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Wilkiny,Paolo Remagnino</a:t>
                      </a:r>
                      <a:endParaRPr lang="en-US" sz="1600"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2015</a:t>
                      </a:r>
                      <a:endParaRPr lang="en-US" dirty="0">
                        <a:latin typeface="Times New Roman" pitchFamily="18" charset="0"/>
                        <a:cs typeface="Times New Roman" pitchFamily="18" charset="0"/>
                      </a:endParaRPr>
                    </a:p>
                  </a:txBody>
                  <a:tcPr/>
                </a:tc>
                <a:tc>
                  <a:txBody>
                    <a:bodyPr/>
                    <a:lstStyle/>
                    <a:p>
                      <a:r>
                        <a:rPr kumimoji="0" lang="en-US" sz="1600" b="0" i="0" kern="1200" dirty="0" smtClean="0">
                          <a:solidFill>
                            <a:schemeClr val="dk1"/>
                          </a:solidFill>
                          <a:latin typeface="Times New Roman" pitchFamily="18" charset="0"/>
                          <a:ea typeface="+mn-ea"/>
                          <a:cs typeface="Times New Roman" pitchFamily="18" charset="0"/>
                        </a:rPr>
                        <a:t> Author uses CNN to learn features from plant images and visualizes them with DN.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2900457000"/>
                  </a:ext>
                </a:extLst>
              </a:tr>
              <a:tr h="1505160">
                <a:tc>
                  <a:txBody>
                    <a:bodyPr/>
                    <a:lstStyle/>
                    <a:p>
                      <a:r>
                        <a:rPr lang="en-IN" dirty="0" smtClean="0">
                          <a:latin typeface="Times New Roman" pitchFamily="18" charset="0"/>
                          <a:cs typeface="Times New Roman" pitchFamily="18" charset="0"/>
                        </a:rPr>
                        <a:t>02</a:t>
                      </a:r>
                      <a:endParaRPr lang="en-US"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Impact of dataset size and variety on the effectiveness of deep learning and transfer learning for plant disease classification</a:t>
                      </a:r>
                      <a:endParaRPr lang="en-US" sz="1600" dirty="0">
                        <a:latin typeface="Times New Roman" pitchFamily="18" charset="0"/>
                        <a:cs typeface="Times New Roman" pitchFamily="18" charset="0"/>
                      </a:endParaRPr>
                    </a:p>
                  </a:txBody>
                  <a:tcPr/>
                </a:tc>
                <a:tc>
                  <a:txBody>
                    <a:bodyPr/>
                    <a:lstStyle/>
                    <a:p>
                      <a:r>
                        <a:rPr lang="en-US" sz="1600" dirty="0" smtClean="0"/>
                        <a:t>Barbedo, J.G.A.</a:t>
                      </a:r>
                      <a:endParaRPr lang="en-US" sz="1600"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2018</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latin typeface="Times New Roman" pitchFamily="18" charset="0"/>
                          <a:ea typeface="+mn-ea"/>
                          <a:cs typeface="Times New Roman" pitchFamily="18" charset="0"/>
                        </a:rPr>
                        <a:t>Shows that limited image datasets can cause problems such as overfitting, low accuracy, and poor generalization.</a:t>
                      </a:r>
                      <a:endParaRPr lang="en-US" sz="1600" dirty="0" smtClean="0">
                        <a:latin typeface="Times New Roman" pitchFamily="18" charset="0"/>
                        <a:cs typeface="Times New Roman" pitchFamily="18" charset="0"/>
                      </a:endParaRPr>
                    </a:p>
                  </a:txBody>
                  <a:tcPr/>
                </a:tc>
                <a:extLst>
                  <a:ext uri="{0D108BD9-81ED-4DB2-BD59-A6C34878D82A}">
                    <a16:rowId xmlns:a16="http://schemas.microsoft.com/office/drawing/2014/main" xmlns="" val="2005498376"/>
                  </a:ext>
                </a:extLst>
              </a:tr>
              <a:tr h="1331822">
                <a:tc>
                  <a:txBody>
                    <a:bodyPr/>
                    <a:lstStyle/>
                    <a:p>
                      <a:r>
                        <a:rPr lang="en-IN" dirty="0" smtClean="0">
                          <a:latin typeface="Times New Roman" pitchFamily="18" charset="0"/>
                          <a:cs typeface="Times New Roman" pitchFamily="18" charset="0"/>
                        </a:rPr>
                        <a:t>03</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Times New Roman" pitchFamily="18" charset="0"/>
                          <a:cs typeface="Times New Roman" pitchFamily="18" charset="0"/>
                        </a:rPr>
                        <a:t>Analysis of transfer learning for deep neural network based plant classification models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Kaya. A., Keceli. A.S., Catal. C., Yalic. H.Y., Temucin.H And  Tekinerdogan</a:t>
                      </a:r>
                    </a:p>
                  </a:txBody>
                  <a:tcPr/>
                </a:tc>
                <a:tc>
                  <a:txBody>
                    <a:bodyPr/>
                    <a:lstStyle/>
                    <a:p>
                      <a:r>
                        <a:rPr lang="en-IN" dirty="0" smtClean="0">
                          <a:latin typeface="Times New Roman" pitchFamily="18" charset="0"/>
                          <a:cs typeface="Times New Roman" pitchFamily="18" charset="0"/>
                        </a:rPr>
                        <a:t>2019</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Times New Roman" pitchFamily="18" charset="0"/>
                          <a:cs typeface="Times New Roman" pitchFamily="18" charset="0"/>
                        </a:rPr>
                        <a:t>Uses the transfer learning for plant classification with deep neural networks which will results to high accuracy.</a:t>
                      </a:r>
                      <a:endParaRPr lang="en-US" sz="1600" dirty="0" smtClean="0">
                        <a:latin typeface="Times New Roman" pitchFamily="18" charset="0"/>
                        <a:cs typeface="Times New Roman" pitchFamily="18" charset="0"/>
                      </a:endParaRPr>
                    </a:p>
                  </a:txBody>
                  <a:tcPr/>
                </a:tc>
                <a:extLst>
                  <a:ext uri="{0D108BD9-81ED-4DB2-BD59-A6C34878D82A}">
                    <a16:rowId xmlns:a16="http://schemas.microsoft.com/office/drawing/2014/main" xmlns="" val="1799115650"/>
                  </a:ext>
                </a:extLst>
              </a:tr>
            </a:tbl>
          </a:graphicData>
        </a:graphic>
      </p:graphicFrame>
    </p:spTree>
    <p:extLst>
      <p:ext uri="{BB962C8B-B14F-4D97-AF65-F5344CB8AC3E}">
        <p14:creationId xmlns="" xmlns:p14="http://schemas.microsoft.com/office/powerpoint/2010/main" val="57372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DFC5E-0698-7A95-A720-0BDDA59CFE4A}"/>
              </a:ext>
            </a:extLst>
          </p:cNvPr>
          <p:cNvSpPr>
            <a:spLocks noGrp="1"/>
          </p:cNvSpPr>
          <p:nvPr>
            <p:ph type="title"/>
          </p:nvPr>
        </p:nvSpPr>
        <p:spPr/>
        <p:txBody>
          <a:bodyPr/>
          <a:lstStyle/>
          <a:p>
            <a:r>
              <a:rPr lang="en-IN" sz="2600" dirty="0">
                <a:latin typeface="Times New Roman" panose="02020603050405020304" pitchFamily="18" charset="0"/>
                <a:cs typeface="Times New Roman" panose="02020603050405020304" pitchFamily="18" charset="0"/>
              </a:rPr>
              <a:t>PROBLEMS IN EXISTING SYSTEM</a:t>
            </a:r>
          </a:p>
        </p:txBody>
      </p:sp>
      <p:sp>
        <p:nvSpPr>
          <p:cNvPr id="3" name="Text Placeholder 2">
            <a:extLst>
              <a:ext uri="{FF2B5EF4-FFF2-40B4-BE49-F238E27FC236}">
                <a16:creationId xmlns:a16="http://schemas.microsoft.com/office/drawing/2014/main" xmlns="" id="{0D008E25-9D6D-4251-A767-6F3EE001CB09}"/>
              </a:ext>
            </a:extLst>
          </p:cNvPr>
          <p:cNvSpPr>
            <a:spLocks noGrp="1"/>
          </p:cNvSpPr>
          <p:nvPr>
            <p:ph type="body" idx="1"/>
          </p:nvPr>
        </p:nvSpPr>
        <p:spPr>
          <a:xfrm>
            <a:off x="1167492" y="2734147"/>
            <a:ext cx="10095019" cy="3355503"/>
          </a:xfrm>
        </p:spPr>
        <p:txBody>
          <a:bodyPr/>
          <a:lstStyle/>
          <a:p>
            <a:pPr lvl="0">
              <a:buFont typeface="Arial" pitchFamily="34" charset="0"/>
              <a:buChar char="•"/>
            </a:pPr>
            <a:r>
              <a:rPr lang="en-IN" sz="1800" dirty="0" smtClean="0">
                <a:latin typeface="Times New Roman" pitchFamily="18" charset="0"/>
                <a:cs typeface="Times New Roman" pitchFamily="18" charset="0"/>
              </a:rPr>
              <a:t>   Limited number of species with 100 images each.</a:t>
            </a:r>
            <a:endParaRPr lang="en-US"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   Identifies only pre-trained images in the dataset.</a:t>
            </a:r>
            <a:endParaRPr lang="en-US"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   For interaction with the model, No GUI (like front end application or mobile application) was developed.</a:t>
            </a:r>
            <a:endParaRPr lang="en-IN" sz="18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034F3D35-3623-4696-1FBC-D6603D8C489E}"/>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 xmlns:p14="http://schemas.microsoft.com/office/powerpoint/2010/main" val="351270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6E9E0-F16B-A542-730D-01077252CB0B}"/>
              </a:ext>
            </a:extLst>
          </p:cNvPr>
          <p:cNvSpPr>
            <a:spLocks noGrp="1"/>
          </p:cNvSpPr>
          <p:nvPr>
            <p:ph type="title"/>
          </p:nvPr>
        </p:nvSpPr>
        <p:spPr>
          <a:xfrm>
            <a:off x="1229476" y="600456"/>
            <a:ext cx="9779183" cy="1325563"/>
          </a:xfrm>
        </p:spPr>
        <p:txBody>
          <a:bodyPr/>
          <a:lstStyle/>
          <a:p>
            <a:r>
              <a:rPr lang="en-IN" sz="2600"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xmlns="" id="{A33F604E-4991-4E78-35CE-B09BE672EA76}"/>
              </a:ext>
            </a:extLst>
          </p:cNvPr>
          <p:cNvSpPr>
            <a:spLocks noGrp="1"/>
          </p:cNvSpPr>
          <p:nvPr>
            <p:ph type="body" idx="1"/>
          </p:nvPr>
        </p:nvSpPr>
        <p:spPr/>
        <p:txBody>
          <a:bodyPr/>
          <a:lstStyle/>
          <a:p>
            <a:pPr marL="342900" indent="-342900" algn="just">
              <a:buFont typeface="Arial" panose="020B0604020202020204" pitchFamily="34" charset="0"/>
              <a:buChar char="•"/>
            </a:pPr>
            <a:r>
              <a:rPr lang="en-IN" sz="1600" dirty="0" smtClean="0">
                <a:latin typeface="Times New Roman" pitchFamily="18" charset="0"/>
                <a:cs typeface="Times New Roman" pitchFamily="18" charset="0"/>
              </a:rPr>
              <a:t>The proposed system integrates Random Forest (RF) and Convolutional Neural Network (CNN) algorithms for plant leaf identification and disease diagnosis. Leveraging RF's ability to handle structured data and CNN's proficiency in image processing, the system offers robust and accurate predictions</a:t>
            </a:r>
            <a:r>
              <a:rPr lang="en-IN" sz="1600" kern="100" dirty="0" smtClean="0">
                <a:effectLst/>
                <a:latin typeface="Times New Roman" pitchFamily="18" charset="0"/>
                <a:ea typeface="Calibri" panose="020F0502020204030204" pitchFamily="34" charset="0"/>
                <a:cs typeface="Times New Roman" pitchFamily="18" charset="0"/>
              </a:rPr>
              <a:t>.</a:t>
            </a:r>
            <a:endParaRPr lang="en-IN" sz="1600" kern="100" dirty="0">
              <a:latin typeface="Times New Roman" pitchFamily="18" charset="0"/>
              <a:ea typeface="Calibri" panose="020F0502020204030204" pitchFamily="34" charset="0"/>
              <a:cs typeface="Times New Roman" pitchFamily="18" charset="0"/>
            </a:endParaRPr>
          </a:p>
          <a:p>
            <a:pPr marL="342900" indent="-342900" algn="just">
              <a:buFont typeface="Arial" panose="020B0604020202020204" pitchFamily="34" charset="0"/>
              <a:buChar char="•"/>
            </a:pPr>
            <a:r>
              <a:rPr lang="en-IN" sz="1600" dirty="0" smtClean="0">
                <a:latin typeface="Times New Roman" pitchFamily="18" charset="0"/>
                <a:cs typeface="Times New Roman" pitchFamily="18" charset="0"/>
              </a:rPr>
              <a:t>Furthermore, the system includes a user-friendly web application that allows users to upload leaf images for identification and disease classification. The application provides real-time feedback, displaying the predicted plant species and identifying any detected diseases, aiding in timely plant health management decisions.</a:t>
            </a:r>
            <a:endParaRPr lang="en-US" sz="16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E7F3B577-415C-8A4C-527F-1D5DC0BDB221}"/>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 xmlns:p14="http://schemas.microsoft.com/office/powerpoint/2010/main" val="414252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386CCC59-D190-488A-BEDA-24B70C24833F}"/>
              </a:ext>
            </a:extLst>
          </p:cNvPr>
          <p:cNvSpPr>
            <a:spLocks noGrp="1"/>
          </p:cNvSpPr>
          <p:nvPr>
            <p:ph idx="1"/>
          </p:nvPr>
        </p:nvSpPr>
        <p:spPr>
          <a:xfrm>
            <a:off x="1167493" y="733245"/>
            <a:ext cx="9779182" cy="4721131"/>
          </a:xfrm>
        </p:spPr>
        <p:txBody>
          <a:bodyPr/>
          <a:lstStyle/>
          <a:p>
            <a:pPr algn="just"/>
            <a:r>
              <a:rPr lang="en-IN" sz="2600" b="1" dirty="0" smtClean="0">
                <a:latin typeface="Times New Roman" panose="02020603050405020304" pitchFamily="18" charset="0"/>
                <a:cs typeface="Times New Roman" panose="02020603050405020304" pitchFamily="18" charset="0"/>
              </a:rPr>
              <a:t>OBJECTIVE</a:t>
            </a:r>
          </a:p>
          <a:p>
            <a:pPr algn="just"/>
            <a:endParaRPr lang="en-IN" sz="26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The objective of this project is to develop a robust and accurate system for plant leaf identification and disease classification. By leveraging the power of machine learning and deep learning techniques, our aim is to create a solution that can accurately identify different plant species based on their leaf characteristics and detect diseases affecting these plants. The key objectives of the project include Plant Leaf Identification, Disease Classification, Integration and Deployment</a:t>
            </a:r>
            <a:r>
              <a:rPr lang="en-IN" sz="3200" dirty="0" smtClean="0"/>
              <a:t>.</a:t>
            </a:r>
            <a:endParaRPr lang="en-US" sz="3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50E3AEB8-A6CE-B4B2-7067-D6A1361C152B}"/>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 xmlns:p14="http://schemas.microsoft.com/office/powerpoint/2010/main" val="244980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latin typeface="Times New Roman" pitchFamily="18" charset="0"/>
                <a:cs typeface="Times New Roman" pitchFamily="18" charset="0"/>
              </a:rPr>
              <a:t>REQUIREMENT ANALYSIS</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a:xfrm>
            <a:off x="1167493" y="2017467"/>
            <a:ext cx="9779182" cy="3840125"/>
          </a:xfrm>
        </p:spPr>
        <p:txBody>
          <a:bodyPr/>
          <a:lstStyle/>
          <a:p>
            <a:r>
              <a:rPr lang="en-US" sz="2400" b="1" dirty="0" smtClean="0">
                <a:latin typeface="Times New Roman" pitchFamily="18" charset="0"/>
                <a:cs typeface="Times New Roman" pitchFamily="18" charset="0"/>
              </a:rPr>
              <a:t>1.System Requirements:</a:t>
            </a:r>
          </a:p>
          <a:p>
            <a:pPr>
              <a:buFont typeface="Arial" pitchFamily="34" charset="0"/>
              <a:buChar char="•"/>
            </a:pPr>
            <a:r>
              <a:rPr lang="en-US" sz="1800" dirty="0" smtClean="0">
                <a:latin typeface="Times New Roman" pitchFamily="18" charset="0"/>
                <a:cs typeface="Times New Roman" pitchFamily="18" charset="0"/>
              </a:rPr>
              <a:t> Operating System</a:t>
            </a:r>
          </a:p>
          <a:p>
            <a:pPr>
              <a:buFont typeface="Arial" pitchFamily="34" charset="0"/>
              <a:buChar char="•"/>
            </a:pPr>
            <a:r>
              <a:rPr lang="en-US" sz="1800" dirty="0" smtClean="0">
                <a:latin typeface="Times New Roman" pitchFamily="18" charset="0"/>
                <a:cs typeface="Times New Roman" pitchFamily="18" charset="0"/>
              </a:rPr>
              <a:t> Programming Language: Python</a:t>
            </a:r>
          </a:p>
          <a:p>
            <a:pPr>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Jupyter</a:t>
            </a:r>
            <a:r>
              <a:rPr lang="en-US" sz="1800" dirty="0" smtClean="0">
                <a:latin typeface="Times New Roman" pitchFamily="18" charset="0"/>
                <a:cs typeface="Times New Roman" pitchFamily="18" charset="0"/>
              </a:rPr>
              <a:t> or IDLE</a:t>
            </a:r>
          </a:p>
          <a:p>
            <a:pPr>
              <a:buFont typeface="Arial" pitchFamily="34" charset="0"/>
              <a:buChar char="•"/>
            </a:pPr>
            <a:r>
              <a:rPr lang="en-US" sz="1800" dirty="0" smtClean="0">
                <a:latin typeface="Times New Roman" pitchFamily="18" charset="0"/>
                <a:cs typeface="Times New Roman" pitchFamily="18" charset="0"/>
              </a:rPr>
              <a:t> Machine Learning Libraries</a:t>
            </a: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opencv</a:t>
            </a:r>
            <a:endParaRPr lang="en-US" sz="1800" dirty="0" smtClean="0">
              <a:latin typeface="Times New Roman" pitchFamily="18" charset="0"/>
              <a:cs typeface="Times New Roman" pitchFamily="18" charset="0"/>
            </a:endParaRP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Tensorflow</a:t>
            </a:r>
            <a:endParaRPr lang="en-US" sz="1800" dirty="0" smtClean="0">
              <a:latin typeface="Times New Roman" pitchFamily="18" charset="0"/>
              <a:cs typeface="Times New Roman" pitchFamily="18" charset="0"/>
            </a:endParaRP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Numpy</a:t>
            </a:r>
            <a:endParaRPr lang="en-US" sz="1800" dirty="0" smtClean="0">
              <a:latin typeface="Times New Roman" pitchFamily="18" charset="0"/>
              <a:cs typeface="Times New Roman" pitchFamily="18" charset="0"/>
            </a:endParaRP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keras</a:t>
            </a:r>
            <a:endParaRPr lang="en-US" sz="1800" dirty="0" smtClean="0">
              <a:latin typeface="Times New Roman" pitchFamily="18" charset="0"/>
              <a:cs typeface="Times New Roman" pitchFamily="18" charset="0"/>
            </a:endParaRPr>
          </a:p>
          <a:p>
            <a:pPr algn="just">
              <a:buFont typeface="Arial" pitchFamily="34" charset="0"/>
              <a:buChar char="•"/>
            </a:pPr>
            <a:r>
              <a:rPr lang="en-IN" sz="1800" dirty="0" smtClean="0"/>
              <a:t> </a:t>
            </a:r>
            <a:r>
              <a:rPr lang="en-IN" sz="1800" dirty="0" smtClean="0">
                <a:latin typeface="Times New Roman" pitchFamily="18" charset="0"/>
                <a:cs typeface="Times New Roman" pitchFamily="18" charset="0"/>
              </a:rPr>
              <a:t>Front-End : HTML,CSS</a:t>
            </a: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2"/>
          </p:nvPr>
        </p:nvSpPr>
        <p:spPr/>
        <p:txBody>
          <a:bodyPr/>
          <a:lstStyle/>
          <a:p>
            <a:fld id="{DD9C8446-696E-6942-B6C8-CC9CAD0B34E0}" type="datetime1">
              <a:rPr lang="en-US" smtClean="0"/>
              <a:pPr/>
              <a:t>5/8/2024</a:t>
            </a:fld>
            <a:endParaRPr lang="en-US" dirty="0"/>
          </a:p>
        </p:txBody>
      </p:sp>
      <p:sp>
        <p:nvSpPr>
          <p:cNvPr id="5" name="Footer Placeholder 4"/>
          <p:cNvSpPr>
            <a:spLocks noGrp="1"/>
          </p:cNvSpPr>
          <p:nvPr>
            <p:ph type="ftr" sz="quarter" idx="3"/>
          </p:nvPr>
        </p:nvSpPr>
        <p:spPr/>
        <p:txBody>
          <a:bodyPr/>
          <a:lstStyle/>
          <a:p>
            <a:r>
              <a:rPr lang="en-US"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Rectangle 6"/>
          <p:cNvSpPr/>
          <p:nvPr/>
        </p:nvSpPr>
        <p:spPr>
          <a:xfrm>
            <a:off x="6933234" y="2048720"/>
            <a:ext cx="3842796" cy="3166416"/>
          </a:xfrm>
          <a:prstGeom prst="rect">
            <a:avLst/>
          </a:prstGeom>
        </p:spPr>
        <p:txBody>
          <a:bodyPr wrap="square">
            <a:spAutoFit/>
          </a:bodyPr>
          <a:lstStyle/>
          <a:p>
            <a:pPr algn="just"/>
            <a:r>
              <a:rPr lang="en-IN" sz="2400" b="1" dirty="0" smtClean="0">
                <a:latin typeface="Times New Roman" panose="02020603050405020304" pitchFamily="18" charset="0"/>
                <a:cs typeface="Times New Roman" panose="02020603050405020304" pitchFamily="18" charset="0"/>
              </a:rPr>
              <a:t>2.Hardware Requirements:</a:t>
            </a:r>
          </a:p>
          <a:p>
            <a:pPr algn="just"/>
            <a:endParaRPr lang="en-IN"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Processor: i3 processor or above</a:t>
            </a: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RAM: 8GB</a:t>
            </a: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GPU</a:t>
            </a:r>
          </a:p>
          <a:p>
            <a:pPr marL="342900" indent="-342900" algn="just"/>
            <a:endParaRPr lang="en-IN" dirty="0" smtClean="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r-1</Template>
  <TotalTime>1218</TotalTime>
  <Words>1039</Words>
  <Application>Microsoft Office PowerPoint</Application>
  <PresentationFormat>Custom</PresentationFormat>
  <Paragraphs>182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Bapatla Engineering College, Bapatla  Leaf Identification &amp; Disease Diagnosis</vt:lpstr>
      <vt:lpstr>EXTERNAL   REVIEW   CONTENTS</vt:lpstr>
      <vt:lpstr>ABSTRACT</vt:lpstr>
      <vt:lpstr>INTRODUCTION</vt:lpstr>
      <vt:lpstr>LITERATURE SURVEY</vt:lpstr>
      <vt:lpstr>PROBLEMS IN EXISTING SYSTEM</vt:lpstr>
      <vt:lpstr>PROPOSED SYSTEM</vt:lpstr>
      <vt:lpstr>Slide 8</vt:lpstr>
      <vt:lpstr>REQUIREMENT ANALYSIS</vt:lpstr>
      <vt:lpstr>System Architecture</vt:lpstr>
      <vt:lpstr>METHODOLOGY</vt:lpstr>
      <vt:lpstr>IMPLEMENTATION  PLAN</vt:lpstr>
      <vt:lpstr>Slide 13</vt:lpstr>
      <vt:lpstr>Use case diagram for user interface</vt:lpstr>
      <vt:lpstr>Class diagram of model building</vt:lpstr>
      <vt:lpstr>Sequence Diagram of internal process</vt:lpstr>
      <vt:lpstr>Activity Diagram for proposed system</vt:lpstr>
      <vt:lpstr>Applications</vt:lpstr>
      <vt:lpstr>Result Analysis:</vt:lpstr>
      <vt:lpstr>Web Application</vt:lpstr>
      <vt:lpstr>Leaf images testing</vt:lpstr>
      <vt:lpstr>Future Enhancement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Lalitha Reddy</dc:creator>
  <cp:lastModifiedBy>DURGA</cp:lastModifiedBy>
  <cp:revision>27</cp:revision>
  <dcterms:created xsi:type="dcterms:W3CDTF">2023-08-19T04:01:57Z</dcterms:created>
  <dcterms:modified xsi:type="dcterms:W3CDTF">2024-05-08T03:42:51Z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