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e7491661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e7491661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e7491661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3e7491661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e7491661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e7491661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e7491661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e7491661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919934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199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91993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9199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919934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9199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e7491661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e7491661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919934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1993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e7491661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e7491661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e7491661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e7491661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e7491661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e7491661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900"/>
              <a:t>Home Loan System</a:t>
            </a:r>
            <a:endParaRPr sz="5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2"/>
          <p:cNvPicPr preferRelativeResize="0"/>
          <p:nvPr/>
        </p:nvPicPr>
        <p:blipFill>
          <a:blip r:embed="rId3">
            <a:alphaModFix/>
          </a:blip>
          <a:stretch>
            <a:fillRect/>
          </a:stretch>
        </p:blipFill>
        <p:spPr>
          <a:xfrm>
            <a:off x="238363" y="1383050"/>
            <a:ext cx="8667274" cy="2687575"/>
          </a:xfrm>
          <a:prstGeom prst="rect">
            <a:avLst/>
          </a:prstGeom>
          <a:noFill/>
          <a:ln>
            <a:noFill/>
          </a:ln>
        </p:spPr>
      </p:pic>
      <p:sp>
        <p:nvSpPr>
          <p:cNvPr id="122" name="Google Shape;122;p22"/>
          <p:cNvSpPr txBox="1"/>
          <p:nvPr/>
        </p:nvSpPr>
        <p:spPr>
          <a:xfrm>
            <a:off x="457550" y="504875"/>
            <a:ext cx="7346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Roboto"/>
                <a:ea typeface="Roboto"/>
                <a:cs typeface="Roboto"/>
                <a:sym typeface="Roboto"/>
              </a:rPr>
              <a:t>Loan Account Table </a:t>
            </a:r>
            <a:endParaRPr sz="22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Loan Repayment Schedule</a:t>
            </a:r>
            <a:endParaRPr/>
          </a:p>
        </p:txBody>
      </p:sp>
      <p:sp>
        <p:nvSpPr>
          <p:cNvPr id="128" name="Google Shape;128;p23"/>
          <p:cNvSpPr txBox="1"/>
          <p:nvPr>
            <p:ph idx="1" type="body"/>
          </p:nvPr>
        </p:nvSpPr>
        <p:spPr>
          <a:xfrm>
            <a:off x="420750" y="1798225"/>
            <a:ext cx="8324400" cy="2710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2"/>
              </a:buClr>
              <a:buSzPts val="1700"/>
              <a:buChar char="●"/>
            </a:pPr>
            <a:r>
              <a:rPr lang="en" sz="1700">
                <a:solidFill>
                  <a:schemeClr val="dk2"/>
                </a:solidFill>
              </a:rPr>
              <a:t>If the loan is approved , it will populated loan repayment schedule for the immediate next month.</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Loan interest rate will take as 7% per annum and EMI will be applicable from next month.</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EMI amount will be deducted from saving account every month and paid amount will be updated in Loan Repayment schedule.</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User can close the loan by making full payment of the outstanding amount.</a:t>
            </a:r>
            <a:endParaRPr sz="17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4"/>
          <p:cNvPicPr preferRelativeResize="0"/>
          <p:nvPr/>
        </p:nvPicPr>
        <p:blipFill>
          <a:blip r:embed="rId3">
            <a:alphaModFix/>
          </a:blip>
          <a:stretch>
            <a:fillRect/>
          </a:stretch>
        </p:blipFill>
        <p:spPr>
          <a:xfrm>
            <a:off x="168175" y="1304175"/>
            <a:ext cx="8610600" cy="3318675"/>
          </a:xfrm>
          <a:prstGeom prst="rect">
            <a:avLst/>
          </a:prstGeom>
          <a:noFill/>
          <a:ln>
            <a:noFill/>
          </a:ln>
        </p:spPr>
      </p:pic>
      <p:sp>
        <p:nvSpPr>
          <p:cNvPr id="134" name="Google Shape;134;p24"/>
          <p:cNvSpPr txBox="1"/>
          <p:nvPr/>
        </p:nvSpPr>
        <p:spPr>
          <a:xfrm>
            <a:off x="536450" y="504875"/>
            <a:ext cx="7346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Roboto"/>
                <a:ea typeface="Roboto"/>
                <a:cs typeface="Roboto"/>
                <a:sym typeface="Roboto"/>
              </a:rPr>
              <a:t>Loan Repayment Schedule Table</a:t>
            </a:r>
            <a:endParaRPr sz="25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490250" y="488250"/>
            <a:ext cx="82032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t>Thank You</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265500" y="1718250"/>
            <a:ext cx="4045200" cy="170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Team Members</a:t>
            </a:r>
            <a:endParaRPr/>
          </a:p>
        </p:txBody>
      </p:sp>
      <p:sp>
        <p:nvSpPr>
          <p:cNvPr id="73" name="Google Shape;73;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Durga Dinesh Yelmame</a:t>
            </a:r>
            <a:endParaRPr/>
          </a:p>
          <a:p>
            <a:pPr indent="-342900" lvl="0" marL="457200" rtl="0" algn="l">
              <a:spcBef>
                <a:spcPts val="1600"/>
              </a:spcBef>
              <a:spcAft>
                <a:spcPts val="0"/>
              </a:spcAft>
              <a:buSzPts val="1800"/>
              <a:buChar char="●"/>
            </a:pPr>
            <a:r>
              <a:rPr lang="en"/>
              <a:t>Vartika Varshney</a:t>
            </a:r>
            <a:endParaRPr/>
          </a:p>
          <a:p>
            <a:pPr indent="-342900" lvl="0" marL="457200" rtl="0" algn="l">
              <a:spcBef>
                <a:spcPts val="1600"/>
              </a:spcBef>
              <a:spcAft>
                <a:spcPts val="0"/>
              </a:spcAft>
              <a:buSzPts val="1800"/>
              <a:buChar char="●"/>
            </a:pPr>
            <a:r>
              <a:rPr lang="en"/>
              <a:t>Pragya Bhardwaj</a:t>
            </a:r>
            <a:endParaRPr/>
          </a:p>
          <a:p>
            <a:pPr indent="-342900" lvl="0" marL="457200" rtl="0" algn="l">
              <a:spcBef>
                <a:spcPts val="1600"/>
              </a:spcBef>
              <a:spcAft>
                <a:spcPts val="0"/>
              </a:spcAft>
              <a:buSzPts val="1800"/>
              <a:buChar char="●"/>
            </a:pPr>
            <a:r>
              <a:rPr lang="en"/>
              <a:t>Neha Nitish Labhasetwar</a:t>
            </a:r>
            <a:endParaRPr/>
          </a:p>
          <a:p>
            <a:pPr indent="-342900" lvl="0" marL="457200" rtl="0" algn="l">
              <a:spcBef>
                <a:spcPts val="1600"/>
              </a:spcBef>
              <a:spcAft>
                <a:spcPts val="0"/>
              </a:spcAft>
              <a:buSzPts val="1800"/>
              <a:buChar char="●"/>
            </a:pPr>
            <a:r>
              <a:rPr lang="en"/>
              <a:t>Mahima Pal</a:t>
            </a:r>
            <a:endParaRPr/>
          </a:p>
          <a:p>
            <a:pPr indent="-342900" lvl="0" marL="457200" rtl="0" algn="l">
              <a:spcBef>
                <a:spcPts val="1600"/>
              </a:spcBef>
              <a:spcAft>
                <a:spcPts val="0"/>
              </a:spcAft>
              <a:buSzPts val="1800"/>
              <a:buChar char="●"/>
            </a:pPr>
            <a:r>
              <a:rPr lang="en"/>
              <a:t>Sumit Pandey</a:t>
            </a:r>
            <a:endParaRPr/>
          </a:p>
          <a:p>
            <a:pPr indent="-342900" lvl="0" marL="457200" rtl="0" algn="l">
              <a:spcBef>
                <a:spcPts val="1600"/>
              </a:spcBef>
              <a:spcAft>
                <a:spcPts val="0"/>
              </a:spcAft>
              <a:buSzPts val="1800"/>
              <a:buChar char="●"/>
            </a:pPr>
            <a:r>
              <a:rPr lang="en"/>
              <a:t>Dhiraj Kumar</a:t>
            </a:r>
            <a:endParaRPr/>
          </a:p>
          <a:p>
            <a:pPr indent="-342900" lvl="0" marL="457200" rtl="0" algn="l">
              <a:spcBef>
                <a:spcPts val="1600"/>
              </a:spcBef>
              <a:spcAft>
                <a:spcPts val="0"/>
              </a:spcAft>
              <a:buSzPts val="1800"/>
              <a:buChar char="●"/>
            </a:pPr>
            <a:r>
              <a:rPr lang="en"/>
              <a:t>Shourya Mittal</a:t>
            </a:r>
            <a:endParaRPr/>
          </a:p>
          <a:p>
            <a:pPr indent="-342900" lvl="0" marL="457200" rtl="0" algn="l">
              <a:spcBef>
                <a:spcPts val="1600"/>
              </a:spcBef>
              <a:spcAft>
                <a:spcPts val="1600"/>
              </a:spcAft>
              <a:buSzPts val="1800"/>
              <a:buChar char="●"/>
            </a:pPr>
            <a:r>
              <a:rPr lang="en"/>
              <a:t>Manish D Nerkar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Login the account by enter User ID and Password.</a:t>
            </a:r>
            <a:endParaRPr/>
          </a:p>
          <a:p>
            <a:pPr indent="-342900" lvl="0" marL="457200" rtl="0" algn="l">
              <a:spcBef>
                <a:spcPts val="0"/>
              </a:spcBef>
              <a:spcAft>
                <a:spcPts val="0"/>
              </a:spcAft>
              <a:buSzPts val="1800"/>
              <a:buChar char="●"/>
            </a:pPr>
            <a:r>
              <a:rPr lang="en"/>
              <a:t>To build a system for users to take a home loan on particular rate of interest and check there </a:t>
            </a:r>
            <a:r>
              <a:rPr lang="en"/>
              <a:t>eligibility</a:t>
            </a:r>
            <a:r>
              <a:rPr lang="en"/>
              <a:t> for granting the loan from bank and submit the EMI on particular month.</a:t>
            </a:r>
            <a:endParaRPr/>
          </a:p>
          <a:p>
            <a:pPr indent="-342900" lvl="0" marL="457200" rtl="0" algn="l">
              <a:spcBef>
                <a:spcPts val="0"/>
              </a:spcBef>
              <a:spcAft>
                <a:spcPts val="0"/>
              </a:spcAft>
              <a:buSzPts val="1800"/>
              <a:buChar char="●"/>
            </a:pPr>
            <a:r>
              <a:rPr lang="en"/>
              <a:t>We have to check the particular criteria for putting status as approved or pending for Loan.</a:t>
            </a:r>
            <a:endParaRPr/>
          </a:p>
          <a:p>
            <a:pPr indent="-342900" lvl="0" marL="457200" rtl="0" algn="l">
              <a:spcBef>
                <a:spcPts val="0"/>
              </a:spcBef>
              <a:spcAft>
                <a:spcPts val="0"/>
              </a:spcAft>
              <a:buSzPts val="1800"/>
              <a:buChar char="●"/>
            </a:pPr>
            <a:r>
              <a:rPr lang="en"/>
              <a:t>We created Loan Repayment Schedule to complete the outstanding after 3 EMI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265500" y="1718250"/>
            <a:ext cx="4045200" cy="170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Software</a:t>
            </a:r>
            <a:endParaRPr/>
          </a:p>
        </p:txBody>
      </p:sp>
      <p:sp>
        <p:nvSpPr>
          <p:cNvPr id="85" name="Google Shape;85;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MySQL Workbench (Database)</a:t>
            </a:r>
            <a:endParaRPr/>
          </a:p>
          <a:p>
            <a:pPr indent="-342900" lvl="0" marL="457200" rtl="0" algn="l">
              <a:spcBef>
                <a:spcPts val="1600"/>
              </a:spcBef>
              <a:spcAft>
                <a:spcPts val="0"/>
              </a:spcAft>
              <a:buSzPts val="1800"/>
              <a:buChar char="●"/>
            </a:pPr>
            <a:r>
              <a:rPr lang="en"/>
              <a:t>PostMan (API creation)</a:t>
            </a:r>
            <a:endParaRPr/>
          </a:p>
          <a:p>
            <a:pPr indent="-342900" lvl="0" marL="457200" rtl="0" algn="l">
              <a:spcBef>
                <a:spcPts val="1600"/>
              </a:spcBef>
              <a:spcAft>
                <a:spcPts val="0"/>
              </a:spcAft>
              <a:buSzPts val="1800"/>
              <a:buChar char="●"/>
            </a:pPr>
            <a:r>
              <a:rPr lang="en"/>
              <a:t>Eclipse with maven (Implementation)</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91" name="Google Shape;91;p17"/>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Login</a:t>
            </a:r>
            <a:endParaRPr/>
          </a:p>
          <a:p>
            <a:pPr indent="-317500" lvl="0" marL="457200" rtl="0" algn="l">
              <a:spcBef>
                <a:spcPts val="0"/>
              </a:spcBef>
              <a:spcAft>
                <a:spcPts val="0"/>
              </a:spcAft>
              <a:buSzPts val="1400"/>
              <a:buChar char="●"/>
            </a:pPr>
            <a:r>
              <a:rPr lang="en"/>
              <a:t>Role Account Holder</a:t>
            </a:r>
            <a:endParaRPr/>
          </a:p>
          <a:p>
            <a:pPr indent="-304800" lvl="1" marL="914400" rtl="0" algn="l">
              <a:spcBef>
                <a:spcPts val="0"/>
              </a:spcBef>
              <a:spcAft>
                <a:spcPts val="0"/>
              </a:spcAft>
              <a:buSzPts val="1200"/>
              <a:buChar char="○"/>
            </a:pPr>
            <a:r>
              <a:rPr lang="en"/>
              <a:t>Apply for home loan - cancel/approve for loan </a:t>
            </a:r>
            <a:r>
              <a:rPr lang="en"/>
              <a:t>application</a:t>
            </a:r>
            <a:endParaRPr/>
          </a:p>
          <a:p>
            <a:pPr indent="-304800" lvl="1" marL="914400" rtl="0" algn="l">
              <a:spcBef>
                <a:spcPts val="0"/>
              </a:spcBef>
              <a:spcAft>
                <a:spcPts val="0"/>
              </a:spcAft>
              <a:buSzPts val="1200"/>
              <a:buChar char="○"/>
            </a:pPr>
            <a:r>
              <a:rPr lang="en"/>
              <a:t>View Repayment Schedule</a:t>
            </a:r>
            <a:endParaRPr/>
          </a:p>
          <a:p>
            <a:pPr indent="-304800" lvl="1" marL="914400" rtl="0" algn="l">
              <a:spcBef>
                <a:spcPts val="0"/>
              </a:spcBef>
              <a:spcAft>
                <a:spcPts val="0"/>
              </a:spcAft>
              <a:buSzPts val="1200"/>
              <a:buChar char="○"/>
            </a:pPr>
            <a:r>
              <a:rPr lang="en"/>
              <a:t>Loan Foreclosure</a:t>
            </a:r>
            <a:endParaRPr/>
          </a:p>
          <a:p>
            <a:pPr indent="-304800" lvl="1" marL="914400" rtl="0" algn="l">
              <a:spcBef>
                <a:spcPts val="0"/>
              </a:spcBef>
              <a:spcAft>
                <a:spcPts val="0"/>
              </a:spcAft>
              <a:buSzPts val="1200"/>
              <a:buChar char="○"/>
            </a:pPr>
            <a:r>
              <a:rPr lang="en"/>
              <a:t>Loan Prepayment</a:t>
            </a:r>
            <a:endParaRPr/>
          </a:p>
          <a:p>
            <a:pPr indent="-304800" lvl="1" marL="914400" rtl="0" algn="l">
              <a:spcBef>
                <a:spcPts val="0"/>
              </a:spcBef>
              <a:spcAft>
                <a:spcPts val="0"/>
              </a:spcAft>
              <a:buSzPts val="1200"/>
              <a:buChar char="○"/>
            </a:pPr>
            <a:r>
              <a:rPr lang="en"/>
              <a:t>Export Repayment Schedule in CSV</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Flow Chart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Sign in/ Sign up</a:t>
            </a:r>
            <a:endParaRPr/>
          </a:p>
        </p:txBody>
      </p:sp>
      <p:sp>
        <p:nvSpPr>
          <p:cNvPr id="102" name="Google Shape;102;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rgbClr val="000000"/>
              </a:buClr>
              <a:buSzPts val="1700"/>
              <a:buFont typeface="Roboto"/>
              <a:buChar char="●"/>
            </a:pPr>
            <a:r>
              <a:rPr lang="en" sz="1700">
                <a:solidFill>
                  <a:srgbClr val="000000"/>
                </a:solidFill>
              </a:rPr>
              <a:t>User will register on portal with particular details like name, email, password, contact number, address, etc.</a:t>
            </a:r>
            <a:endParaRPr sz="1700">
              <a:solidFill>
                <a:srgbClr val="000000"/>
              </a:solidFill>
            </a:endParaRPr>
          </a:p>
          <a:p>
            <a:pPr indent="0" lvl="0" marL="457200" rtl="0" algn="l">
              <a:lnSpc>
                <a:spcPct val="100000"/>
              </a:lnSpc>
              <a:spcBef>
                <a:spcPts val="0"/>
              </a:spcBef>
              <a:spcAft>
                <a:spcPts val="0"/>
              </a:spcAft>
              <a:buNone/>
            </a:pPr>
            <a:r>
              <a:t/>
            </a:r>
            <a:endParaRPr sz="1700">
              <a:solidFill>
                <a:srgbClr val="000000"/>
              </a:solidFill>
            </a:endParaRPr>
          </a:p>
          <a:p>
            <a:pPr indent="-336550" lvl="0" marL="457200" rtl="0" algn="l">
              <a:lnSpc>
                <a:spcPct val="100000"/>
              </a:lnSpc>
              <a:spcBef>
                <a:spcPts val="0"/>
              </a:spcBef>
              <a:spcAft>
                <a:spcPts val="0"/>
              </a:spcAft>
              <a:buClr>
                <a:srgbClr val="000000"/>
              </a:buClr>
              <a:buSzPts val="1700"/>
              <a:buFont typeface="Roboto"/>
              <a:buChar char="●"/>
            </a:pPr>
            <a:r>
              <a:rPr lang="en" sz="1700">
                <a:solidFill>
                  <a:srgbClr val="000000"/>
                </a:solidFill>
              </a:rPr>
              <a:t>If user have already register for it they have to sign in with email id and password.</a:t>
            </a:r>
            <a:endParaRPr sz="1700">
              <a:solidFill>
                <a:srgbClr val="000000"/>
              </a:solidFil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03" name="Google Shape;103;p19"/>
          <p:cNvPicPr preferRelativeResize="0"/>
          <p:nvPr/>
        </p:nvPicPr>
        <p:blipFill>
          <a:blip r:embed="rId3">
            <a:alphaModFix/>
          </a:blip>
          <a:stretch>
            <a:fillRect/>
          </a:stretch>
        </p:blipFill>
        <p:spPr>
          <a:xfrm>
            <a:off x="741550" y="3460425"/>
            <a:ext cx="7857251" cy="1509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71900" y="8149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Saving Accounts</a:t>
            </a:r>
            <a:endParaRPr/>
          </a:p>
        </p:txBody>
      </p:sp>
      <p:sp>
        <p:nvSpPr>
          <p:cNvPr id="109" name="Google Shape;109;p20"/>
          <p:cNvSpPr txBox="1"/>
          <p:nvPr>
            <p:ph idx="1" type="body"/>
          </p:nvPr>
        </p:nvSpPr>
        <p:spPr>
          <a:xfrm>
            <a:off x="471900" y="1919075"/>
            <a:ext cx="8222100" cy="652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2"/>
              </a:buClr>
              <a:buSzPts val="1700"/>
              <a:buChar char="●"/>
            </a:pPr>
            <a:r>
              <a:rPr lang="en" sz="1700">
                <a:solidFill>
                  <a:schemeClr val="dk2"/>
                </a:solidFill>
              </a:rPr>
              <a:t>If it a </a:t>
            </a:r>
            <a:r>
              <a:rPr lang="en" sz="1700">
                <a:solidFill>
                  <a:schemeClr val="dk2"/>
                </a:solidFill>
              </a:rPr>
              <a:t>new</a:t>
            </a:r>
            <a:r>
              <a:rPr lang="en" sz="1700">
                <a:solidFill>
                  <a:schemeClr val="dk2"/>
                </a:solidFill>
              </a:rPr>
              <a:t> user he will create the saving account by filling the details and they will get the unique account number .</a:t>
            </a:r>
            <a:endParaRPr sz="1700">
              <a:solidFill>
                <a:schemeClr val="dk2"/>
              </a:solidFill>
            </a:endParaRPr>
          </a:p>
        </p:txBody>
      </p:sp>
      <p:pic>
        <p:nvPicPr>
          <p:cNvPr id="110" name="Google Shape;110;p20"/>
          <p:cNvPicPr preferRelativeResize="0"/>
          <p:nvPr/>
        </p:nvPicPr>
        <p:blipFill>
          <a:blip r:embed="rId3">
            <a:alphaModFix/>
          </a:blip>
          <a:stretch>
            <a:fillRect/>
          </a:stretch>
        </p:blipFill>
        <p:spPr>
          <a:xfrm>
            <a:off x="583775" y="2707900"/>
            <a:ext cx="7951900" cy="1932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Loan Account</a:t>
            </a:r>
            <a:endParaRPr/>
          </a:p>
        </p:txBody>
      </p:sp>
      <p:sp>
        <p:nvSpPr>
          <p:cNvPr id="116" name="Google Shape;116;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2"/>
              </a:buClr>
              <a:buSzPts val="1700"/>
              <a:buChar char="●"/>
            </a:pPr>
            <a:r>
              <a:rPr lang="en" sz="1700">
                <a:solidFill>
                  <a:schemeClr val="dk2"/>
                </a:solidFill>
              </a:rPr>
              <a:t>If user want to apply for the loan they need to provide details including address of the property for which the loan is required , </a:t>
            </a:r>
            <a:r>
              <a:rPr lang="en" sz="1700">
                <a:solidFill>
                  <a:schemeClr val="dk2"/>
                </a:solidFill>
              </a:rPr>
              <a:t>total</a:t>
            </a:r>
            <a:r>
              <a:rPr lang="en" sz="1700">
                <a:solidFill>
                  <a:schemeClr val="dk2"/>
                </a:solidFill>
              </a:rPr>
              <a:t> loan amount, tenure and his net monthly salary.</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If loan amount is upto the maximum of 50 times of net monthly salary then only loan for the user will be approved otherwise user have the option of cancelling the loan request else user need to go with the loan of eligible amount.</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If the loan is approved, new loan account will be created for that user linking to his saving account.</a:t>
            </a:r>
            <a:endParaRPr sz="1700">
              <a:solidFill>
                <a:schemeClr val="dk2"/>
              </a:solidFill>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