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3" r:id="rId4"/>
    <p:sldId id="264" r:id="rId5"/>
    <p:sldId id="259" r:id="rId6"/>
    <p:sldId id="265" r:id="rId7"/>
    <p:sldId id="266" r:id="rId8"/>
    <p:sldId id="267" r:id="rId9"/>
    <p:sldId id="260" r:id="rId10"/>
    <p:sldId id="261" r:id="rId11"/>
    <p:sldId id="262" r:id="rId12"/>
  </p:sldIdLst>
  <p:sldSz cx="9144000" cy="5143500" type="screen16x9"/>
  <p:notesSz cx="9144000" cy="5143500"/>
  <p:embeddedFontLst>
    <p:embeddedFont>
      <p:font typeface="Calibri" pitchFamily="34" charset="0"/>
      <p:regular r:id="rId13"/>
      <p:bold r:id="rId14"/>
      <p:italic r:id="rId15"/>
      <p:boldItalic r:id="rId16"/>
    </p:embeddedFont>
    <p:embeddedFont>
      <p:font typeface="CSBFGQ+EBGaramond-Bold"/>
      <p:regular r:id="rId17"/>
    </p:embeddedFont>
    <p:embeddedFont>
      <p:font typeface="WTWGOU+Arial-BoldMT"/>
      <p:regular r:id="rId18"/>
    </p:embeddedFont>
    <p:embeddedFont>
      <p:font typeface="LNEEUU+EBGaramond-Regular"/>
      <p:regular r:id="rId19"/>
    </p:embeddedFont>
    <p:embeddedFont>
      <p:font typeface="SLFRMA+PublicSans-BoldItalic"/>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urgalakshmi2002/Naan-Mudhalvan.git"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5720" y="2714626"/>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GB" b="1" dirty="0" smtClean="0">
                <a:solidFill>
                  <a:srgbClr val="223669"/>
                </a:solidFill>
                <a:latin typeface="Times New Roman" pitchFamily="18" charset="0"/>
                <a:cs typeface="Times New Roman" pitchFamily="18" charset="0"/>
              </a:rPr>
              <a:t>“E-COMMERCE WEBSITE”</a:t>
            </a:r>
            <a:endParaRPr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lang="en-GB" dirty="0" smtClean="0">
                <a:solidFill>
                  <a:srgbClr val="223669"/>
                </a:solidFill>
                <a:latin typeface="Times New Roman" pitchFamily="18" charset="0"/>
                <a:cs typeface="Times New Roman" pitchFamily="18" charset="0"/>
              </a:rPr>
              <a:t>Frontend Module</a:t>
            </a:r>
            <a:endParaRPr dirty="0">
              <a:solidFill>
                <a:srgbClr val="223669"/>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SLFRMA+PublicSans-BoldItalic"/>
                <a:cs typeface="SLFRMA+PublicSans-BoldItalic"/>
              </a:rPr>
              <a:t>Submission</a:t>
            </a:r>
            <a:r>
              <a:rPr sz="1800" b="1" spc="-45" dirty="0">
                <a:solidFill>
                  <a:srgbClr val="FFFFFF"/>
                </a:solidFill>
                <a:latin typeface="SLFRMA+PublicSans-BoldItalic"/>
                <a:cs typeface="SLFRMA+PublicSans-BoldItalic"/>
              </a:rPr>
              <a:t> </a:t>
            </a:r>
            <a:r>
              <a:rPr sz="1800" b="1" dirty="0">
                <a:solidFill>
                  <a:srgbClr val="FFFFFF"/>
                </a:solidFill>
                <a:latin typeface="SLFRMA+PublicSans-BoldItalic"/>
                <a:cs typeface="SLFRMA+PublicSans-BoldItalic"/>
              </a:rPr>
              <a:t>Github</a:t>
            </a:r>
          </a:p>
        </p:txBody>
      </p:sp>
      <p:sp>
        <p:nvSpPr>
          <p:cNvPr id="4" name="object 4"/>
          <p:cNvSpPr txBox="1"/>
          <p:nvPr/>
        </p:nvSpPr>
        <p:spPr>
          <a:xfrm>
            <a:off x="3857620" y="2285998"/>
            <a:ext cx="3143272" cy="410369"/>
          </a:xfrm>
          <a:prstGeom prst="rect">
            <a:avLst/>
          </a:prstGeom>
        </p:spPr>
        <p:txBody>
          <a:bodyPr vert="horz" wrap="square" lIns="0" tIns="0" rIns="0" bIns="0" rtlCol="0">
            <a:spAutoFit/>
          </a:bodyPr>
          <a:lstStyle/>
          <a:p>
            <a:pPr>
              <a:lnSpc>
                <a:spcPts val="1645"/>
              </a:lnSpc>
            </a:pPr>
            <a:r>
              <a:rPr lang="en-US" sz="1000" dirty="0" smtClean="0">
                <a:latin typeface="Times New Roman" pitchFamily="18" charset="0"/>
                <a:cs typeface="Times New Roman" pitchFamily="18" charset="0"/>
                <a:hlinkClick r:id="rId3"/>
              </a:rPr>
              <a:t>  https</a:t>
            </a:r>
            <a:r>
              <a:rPr lang="en-US" sz="1000" dirty="0" smtClean="0">
                <a:latin typeface="Times New Roman" pitchFamily="18" charset="0"/>
                <a:cs typeface="Times New Roman" pitchFamily="18" charset="0"/>
                <a:hlinkClick r:id="rId3"/>
              </a:rPr>
              <a:t>://</a:t>
            </a:r>
            <a:r>
              <a:rPr lang="en-US" sz="1000" dirty="0" smtClean="0">
                <a:latin typeface="Times New Roman" pitchFamily="18" charset="0"/>
                <a:cs typeface="Times New Roman" pitchFamily="18" charset="0"/>
                <a:hlinkClick r:id="rId3"/>
              </a:rPr>
              <a:t>github.com/Durgalakshmi2002/Naan-Mudhalvan.git</a:t>
            </a:r>
            <a:endParaRPr lang="en-US" sz="1000" dirty="0" smtClean="0">
              <a:latin typeface="Times New Roman" pitchFamily="18" charset="0"/>
              <a:cs typeface="Times New Roman" pitchFamily="18" charset="0"/>
            </a:endParaRPr>
          </a:p>
          <a:p>
            <a:pPr>
              <a:lnSpc>
                <a:spcPts val="1645"/>
              </a:lnSpc>
            </a:pPr>
            <a:endParaRPr sz="1400" b="1" dirty="0">
              <a:solidFill>
                <a:srgbClr val="BD8738"/>
              </a:solidFill>
              <a:latin typeface="SLFRMA+PublicSans-BoldItalic"/>
              <a:cs typeface="SLFRMA+PublicSans-BoldItal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14282" y="785800"/>
            <a:ext cx="2024601" cy="287195"/>
          </a:xfrm>
          <a:prstGeom prst="rect">
            <a:avLst/>
          </a:prstGeom>
        </p:spPr>
        <p:txBody>
          <a:bodyPr vert="horz" wrap="square" lIns="0" tIns="0" rIns="0" bIns="0" rtlCol="0">
            <a:spAutoFit/>
          </a:bodyPr>
          <a:lstStyle/>
          <a:p>
            <a:pPr marL="0" marR="0">
              <a:lnSpc>
                <a:spcPts val="2383"/>
              </a:lnSpc>
              <a:spcBef>
                <a:spcPts val="0"/>
              </a:spcBef>
              <a:spcAft>
                <a:spcPts val="0"/>
              </a:spcAft>
            </a:pPr>
            <a:r>
              <a:rPr lang="en-GB" sz="1600" b="1" spc="-10" dirty="0" smtClean="0">
                <a:solidFill>
                  <a:srgbClr val="C88C32"/>
                </a:solidFill>
                <a:latin typeface="CSBFGQ+EBGaramond-Bold"/>
                <a:cs typeface="CSBFGQ+EBGaramond-Bold"/>
              </a:rPr>
              <a:t>BOTIQUE  WEBSITE</a:t>
            </a:r>
            <a:endParaRPr sz="1600" b="1" spc="-10" dirty="0">
              <a:solidFill>
                <a:srgbClr val="C88C32"/>
              </a:solidFill>
              <a:latin typeface="CSBFGQ+EBGaramond-Bold"/>
              <a:cs typeface="CSBFGQ+EBGaramond-Bold"/>
            </a:endParaRPr>
          </a:p>
        </p:txBody>
      </p:sp>
      <p:sp>
        <p:nvSpPr>
          <p:cNvPr id="5" name="object 5"/>
          <p:cNvSpPr txBox="1"/>
          <p:nvPr/>
        </p:nvSpPr>
        <p:spPr>
          <a:xfrm>
            <a:off x="142844" y="1142990"/>
            <a:ext cx="4357718" cy="1615827"/>
          </a:xfrm>
          <a:prstGeom prst="rect">
            <a:avLst/>
          </a:prstGeom>
        </p:spPr>
        <p:txBody>
          <a:bodyPr vert="horz" wrap="square" lIns="0" tIns="0" rIns="0" bIns="0" rtlCol="0">
            <a:spAutoFit/>
          </a:bodyPr>
          <a:lstStyle/>
          <a:p>
            <a:pPr marL="0" marR="0">
              <a:lnSpc>
                <a:spcPts val="1800"/>
              </a:lnSpc>
              <a:spcBef>
                <a:spcPts val="0"/>
              </a:spcBef>
              <a:spcAft>
                <a:spcPts val="0"/>
              </a:spcAft>
            </a:pPr>
            <a:r>
              <a:rPr sz="1400" smtClean="0">
                <a:solidFill>
                  <a:srgbClr val="FFFFFF"/>
                </a:solidFill>
                <a:latin typeface="Times New Roman" pitchFamily="18" charset="0"/>
                <a:cs typeface="Times New Roman" pitchFamily="18" charset="0"/>
              </a:rPr>
              <a:t>Introduction</a:t>
            </a:r>
            <a:endParaRPr lang="en-GB" sz="1400" dirty="0" smtClean="0">
              <a:solidFill>
                <a:srgbClr val="FFFFFF"/>
              </a:solidFill>
              <a:latin typeface="Times New Roman" pitchFamily="18" charset="0"/>
              <a:cs typeface="Times New Roman" pitchFamily="18" charset="0"/>
            </a:endParaRPr>
          </a:p>
          <a:p>
            <a:pPr>
              <a:lnSpc>
                <a:spcPts val="1800"/>
              </a:lnSpc>
            </a:pPr>
            <a:r>
              <a:rPr lang="en-GB" sz="1400" dirty="0">
                <a:solidFill>
                  <a:srgbClr val="FFFFFF"/>
                </a:solidFill>
                <a:latin typeface="Times New Roman" pitchFamily="18" charset="0"/>
                <a:cs typeface="Times New Roman" pitchFamily="18" charset="0"/>
              </a:rPr>
              <a:t>	</a:t>
            </a:r>
            <a:r>
              <a:rPr lang="en-GB" sz="900" dirty="0" smtClean="0">
                <a:solidFill>
                  <a:schemeClr val="bg1"/>
                </a:solidFill>
                <a:latin typeface="Times New Roman" pitchFamily="18" charset="0"/>
                <a:cs typeface="Times New Roman" pitchFamily="18" charset="0"/>
              </a:rPr>
              <a:t>Welcome to our Boutique, where style meets sophistication. Step into a world of fashion that reflect your unique personality and embraces timeless elegance. Discover a collection that blends contemporary trends with classic charm, ensuring you find pieces that resonate with your individual sense of style</a:t>
            </a:r>
            <a:r>
              <a:rPr lang="en-GB" sz="1400" dirty="0" smtClean="0">
                <a:solidFill>
                  <a:schemeClr val="bg1"/>
                </a:solidFill>
                <a:latin typeface="Times New Roman" pitchFamily="18" charset="0"/>
                <a:cs typeface="Times New Roman" pitchFamily="18" charset="0"/>
              </a:rPr>
              <a:t>. </a:t>
            </a:r>
          </a:p>
          <a:p>
            <a:pPr marL="0" marR="0">
              <a:lnSpc>
                <a:spcPts val="1800"/>
              </a:lnSpc>
              <a:spcBef>
                <a:spcPts val="0"/>
              </a:spcBef>
              <a:spcAft>
                <a:spcPts val="0"/>
              </a:spcAft>
            </a:pPr>
            <a:endParaRPr lang="en-GB" sz="1400" dirty="0" smtClean="0">
              <a:solidFill>
                <a:srgbClr val="FFFFFF"/>
              </a:solidFill>
              <a:latin typeface="Times New Roman" pitchFamily="18" charset="0"/>
              <a:cs typeface="Times New Roman" pitchFamily="18" charset="0"/>
            </a:endParaRPr>
          </a:p>
          <a:p>
            <a:pPr marL="0" marR="0">
              <a:lnSpc>
                <a:spcPts val="1800"/>
              </a:lnSpc>
              <a:spcBef>
                <a:spcPts val="0"/>
              </a:spcBef>
              <a:spcAft>
                <a:spcPts val="0"/>
              </a:spcAft>
            </a:pPr>
            <a:endParaRPr sz="1400" dirty="0">
              <a:solidFill>
                <a:srgbClr val="FFFFFF"/>
              </a:solidFill>
              <a:latin typeface="Times New Roman" pitchFamily="18" charset="0"/>
              <a:cs typeface="Times New Roman"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WTWGOU+Arial-BoldMT"/>
                <a:cs typeface="WTWGOU+Arial-BoldMT"/>
              </a:rPr>
              <a:t>Name</a:t>
            </a:r>
          </a:p>
        </p:txBody>
      </p:sp>
      <p:sp>
        <p:nvSpPr>
          <p:cNvPr id="8" name="object 8"/>
          <p:cNvSpPr txBox="1"/>
          <p:nvPr/>
        </p:nvSpPr>
        <p:spPr>
          <a:xfrm>
            <a:off x="3771000" y="2448880"/>
            <a:ext cx="646385" cy="183063"/>
          </a:xfrm>
          <a:prstGeom prst="rect">
            <a:avLst/>
          </a:prstGeom>
        </p:spPr>
        <p:txBody>
          <a:bodyPr vert="horz" wrap="square" lIns="0" tIns="0" rIns="0" bIns="0" rtlCol="0">
            <a:spAutoFit/>
          </a:bodyPr>
          <a:lstStyle/>
          <a:p>
            <a:pPr marL="0" marR="0">
              <a:lnSpc>
                <a:spcPts val="1564"/>
              </a:lnSpc>
              <a:spcBef>
                <a:spcPts val="0"/>
              </a:spcBef>
              <a:spcAft>
                <a:spcPts val="0"/>
              </a:spcAft>
            </a:pPr>
            <a:r>
              <a:rPr sz="1000" b="1" dirty="0">
                <a:solidFill>
                  <a:srgbClr val="C88C32"/>
                </a:solidFill>
                <a:latin typeface="WTWGOU+Arial-BoldMT"/>
                <a:cs typeface="WTWGOU+Arial-BoldMT"/>
              </a:rPr>
              <a:t>Batch</a:t>
            </a:r>
          </a:p>
        </p:txBody>
      </p:sp>
      <p:sp>
        <p:nvSpPr>
          <p:cNvPr id="10" name="TextBox 9"/>
          <p:cNvSpPr txBox="1"/>
          <p:nvPr/>
        </p:nvSpPr>
        <p:spPr>
          <a:xfrm>
            <a:off x="1928794" y="2786064"/>
            <a:ext cx="1357322" cy="553998"/>
          </a:xfrm>
          <a:prstGeom prst="rect">
            <a:avLst/>
          </a:prstGeom>
          <a:noFill/>
        </p:spPr>
        <p:txBody>
          <a:bodyPr wrap="square" rtlCol="0">
            <a:spAutoFit/>
          </a:bodyPr>
          <a:lstStyle/>
          <a:p>
            <a:r>
              <a:rPr lang="en-GB" sz="1400" dirty="0" smtClean="0">
                <a:solidFill>
                  <a:schemeClr val="bg1"/>
                </a:solidFill>
              </a:rPr>
              <a:t>AFREENA A  </a:t>
            </a:r>
            <a:r>
              <a:rPr lang="en-GB" dirty="0" smtClean="0">
                <a:solidFill>
                  <a:schemeClr val="bg1"/>
                </a:solidFill>
              </a:rPr>
              <a:t/>
            </a:r>
            <a:br>
              <a:rPr lang="en-GB" dirty="0" smtClean="0">
                <a:solidFill>
                  <a:schemeClr val="bg1"/>
                </a:solidFill>
              </a:rPr>
            </a:br>
            <a:endParaRPr lang="en-GB" sz="1600" dirty="0">
              <a:solidFill>
                <a:schemeClr val="bg1"/>
              </a:solidFill>
            </a:endParaRPr>
          </a:p>
        </p:txBody>
      </p:sp>
      <p:sp>
        <p:nvSpPr>
          <p:cNvPr id="11" name="TextBox 10"/>
          <p:cNvSpPr txBox="1"/>
          <p:nvPr/>
        </p:nvSpPr>
        <p:spPr>
          <a:xfrm>
            <a:off x="1928794" y="3571882"/>
            <a:ext cx="1643074" cy="307777"/>
          </a:xfrm>
          <a:prstGeom prst="rect">
            <a:avLst/>
          </a:prstGeom>
          <a:noFill/>
        </p:spPr>
        <p:txBody>
          <a:bodyPr wrap="square" rtlCol="0">
            <a:spAutoFit/>
          </a:bodyPr>
          <a:lstStyle/>
          <a:p>
            <a:r>
              <a:rPr lang="en-GB" sz="1400" dirty="0" smtClean="0">
                <a:solidFill>
                  <a:schemeClr val="bg1"/>
                </a:solidFill>
              </a:rPr>
              <a:t>DURGALAKSHMI V</a:t>
            </a:r>
            <a:endParaRPr lang="en-US" sz="1400" dirty="0">
              <a:solidFill>
                <a:schemeClr val="bg1"/>
              </a:solidFill>
            </a:endParaRPr>
          </a:p>
        </p:txBody>
      </p:sp>
      <p:sp>
        <p:nvSpPr>
          <p:cNvPr id="12" name="TextBox 11"/>
          <p:cNvSpPr txBox="1"/>
          <p:nvPr/>
        </p:nvSpPr>
        <p:spPr>
          <a:xfrm>
            <a:off x="1928794" y="3214693"/>
            <a:ext cx="1714512" cy="307777"/>
          </a:xfrm>
          <a:prstGeom prst="rect">
            <a:avLst/>
          </a:prstGeom>
          <a:noFill/>
        </p:spPr>
        <p:txBody>
          <a:bodyPr wrap="square" rtlCol="0">
            <a:spAutoFit/>
          </a:bodyPr>
          <a:lstStyle/>
          <a:p>
            <a:r>
              <a:rPr lang="en-GB" sz="1400" dirty="0" smtClean="0">
                <a:solidFill>
                  <a:schemeClr val="bg1"/>
                </a:solidFill>
              </a:rPr>
              <a:t>ASHIBA BEGAM M </a:t>
            </a:r>
            <a:endParaRPr lang="en-US" sz="1400" dirty="0">
              <a:solidFill>
                <a:schemeClr val="bg1"/>
              </a:solidFill>
            </a:endParaRPr>
          </a:p>
        </p:txBody>
      </p:sp>
      <p:sp>
        <p:nvSpPr>
          <p:cNvPr id="13" name="TextBox 12"/>
          <p:cNvSpPr txBox="1"/>
          <p:nvPr/>
        </p:nvSpPr>
        <p:spPr>
          <a:xfrm>
            <a:off x="1928794" y="3929072"/>
            <a:ext cx="1571636" cy="307777"/>
          </a:xfrm>
          <a:prstGeom prst="rect">
            <a:avLst/>
          </a:prstGeom>
          <a:noFill/>
        </p:spPr>
        <p:txBody>
          <a:bodyPr wrap="square" rtlCol="0">
            <a:spAutoFit/>
          </a:bodyPr>
          <a:lstStyle/>
          <a:p>
            <a:r>
              <a:rPr lang="en-GB" sz="1400" dirty="0" smtClean="0">
                <a:solidFill>
                  <a:schemeClr val="bg1"/>
                </a:solidFill>
              </a:rPr>
              <a:t>SARULATHA S</a:t>
            </a:r>
            <a:endParaRPr lang="en-US" sz="1400" dirty="0">
              <a:solidFill>
                <a:schemeClr val="bg1"/>
              </a:solidFill>
            </a:endParaRPr>
          </a:p>
        </p:txBody>
      </p:sp>
      <p:sp>
        <p:nvSpPr>
          <p:cNvPr id="14" name="TextBox 13"/>
          <p:cNvSpPr txBox="1"/>
          <p:nvPr/>
        </p:nvSpPr>
        <p:spPr>
          <a:xfrm>
            <a:off x="1928794" y="4286262"/>
            <a:ext cx="1643074" cy="307777"/>
          </a:xfrm>
          <a:prstGeom prst="rect">
            <a:avLst/>
          </a:prstGeom>
          <a:noFill/>
        </p:spPr>
        <p:txBody>
          <a:bodyPr wrap="square" rtlCol="0">
            <a:spAutoFit/>
          </a:bodyPr>
          <a:lstStyle/>
          <a:p>
            <a:r>
              <a:rPr lang="en-GB" sz="1400" dirty="0" smtClean="0">
                <a:solidFill>
                  <a:schemeClr val="bg1"/>
                </a:solidFill>
              </a:rPr>
              <a:t>SHARMILA B</a:t>
            </a:r>
            <a:endParaRPr lang="en-US" sz="1400" dirty="0">
              <a:solidFill>
                <a:schemeClr val="bg1"/>
              </a:solidFill>
            </a:endParaRPr>
          </a:p>
        </p:txBody>
      </p:sp>
      <p:sp>
        <p:nvSpPr>
          <p:cNvPr id="15" name="TextBox 14"/>
          <p:cNvSpPr txBox="1"/>
          <p:nvPr/>
        </p:nvSpPr>
        <p:spPr>
          <a:xfrm>
            <a:off x="3714744" y="2714626"/>
            <a:ext cx="642942" cy="369332"/>
          </a:xfrm>
          <a:prstGeom prst="rect">
            <a:avLst/>
          </a:prstGeom>
          <a:noFill/>
        </p:spPr>
        <p:txBody>
          <a:bodyPr wrap="square" rtlCol="0">
            <a:spAutoFit/>
          </a:bodyPr>
          <a:lstStyle/>
          <a:p>
            <a:r>
              <a:rPr lang="en-GB" dirty="0" smtClean="0">
                <a:solidFill>
                  <a:schemeClr val="bg1"/>
                </a:solidFill>
              </a:rPr>
              <a:t>  4</a:t>
            </a:r>
            <a:endParaRPr lang="en-US" dirty="0">
              <a:solidFill>
                <a:schemeClr val="bg1"/>
              </a:solidFill>
            </a:endParaRPr>
          </a:p>
        </p:txBody>
      </p:sp>
      <p:sp>
        <p:nvSpPr>
          <p:cNvPr id="18" name="TextBox 17"/>
          <p:cNvSpPr txBox="1"/>
          <p:nvPr/>
        </p:nvSpPr>
        <p:spPr>
          <a:xfrm>
            <a:off x="3714744" y="3929072"/>
            <a:ext cx="500066" cy="369332"/>
          </a:xfrm>
          <a:prstGeom prst="rect">
            <a:avLst/>
          </a:prstGeom>
          <a:noFill/>
        </p:spPr>
        <p:txBody>
          <a:bodyPr wrap="square" rtlCol="0">
            <a:spAutoFit/>
          </a:bodyPr>
          <a:lstStyle/>
          <a:p>
            <a:r>
              <a:rPr lang="en-GB" dirty="0" smtClean="0"/>
              <a:t>  </a:t>
            </a:r>
            <a:r>
              <a:rPr lang="en-GB" dirty="0" smtClean="0">
                <a:solidFill>
                  <a:schemeClr val="bg1"/>
                </a:solidFill>
              </a:rPr>
              <a:t>4</a:t>
            </a:r>
            <a:endParaRPr lang="en-US" dirty="0">
              <a:solidFill>
                <a:schemeClr val="bg1"/>
              </a:solidFill>
            </a:endParaRPr>
          </a:p>
        </p:txBody>
      </p:sp>
      <p:sp>
        <p:nvSpPr>
          <p:cNvPr id="19" name="TextBox 18"/>
          <p:cNvSpPr txBox="1"/>
          <p:nvPr/>
        </p:nvSpPr>
        <p:spPr>
          <a:xfrm>
            <a:off x="3786182" y="4286262"/>
            <a:ext cx="571504" cy="369332"/>
          </a:xfrm>
          <a:prstGeom prst="rect">
            <a:avLst/>
          </a:prstGeom>
          <a:noFill/>
        </p:spPr>
        <p:txBody>
          <a:bodyPr wrap="square" rtlCol="0">
            <a:spAutoFit/>
          </a:bodyPr>
          <a:lstStyle/>
          <a:p>
            <a:r>
              <a:rPr lang="en-GB" dirty="0" smtClean="0"/>
              <a:t> </a:t>
            </a:r>
            <a:r>
              <a:rPr lang="en-GB" dirty="0" smtClean="0">
                <a:solidFill>
                  <a:schemeClr val="bg1"/>
                </a:solidFill>
              </a:rPr>
              <a:t>4  </a:t>
            </a:r>
            <a:endParaRPr lang="en-US" dirty="0">
              <a:solidFill>
                <a:schemeClr val="bg1"/>
              </a:solidFill>
            </a:endParaRPr>
          </a:p>
        </p:txBody>
      </p:sp>
      <p:sp>
        <p:nvSpPr>
          <p:cNvPr id="20" name="TextBox 19"/>
          <p:cNvSpPr txBox="1"/>
          <p:nvPr/>
        </p:nvSpPr>
        <p:spPr>
          <a:xfrm>
            <a:off x="3714744" y="3143254"/>
            <a:ext cx="642942" cy="369332"/>
          </a:xfrm>
          <a:prstGeom prst="rect">
            <a:avLst/>
          </a:prstGeom>
          <a:noFill/>
        </p:spPr>
        <p:txBody>
          <a:bodyPr wrap="square" rtlCol="0">
            <a:spAutoFit/>
          </a:bodyPr>
          <a:lstStyle/>
          <a:p>
            <a:r>
              <a:rPr lang="en-GB" dirty="0" smtClean="0"/>
              <a:t>  </a:t>
            </a:r>
            <a:r>
              <a:rPr lang="en-GB" dirty="0" smtClean="0">
                <a:solidFill>
                  <a:schemeClr val="bg1"/>
                </a:solidFill>
              </a:rPr>
              <a:t>4</a:t>
            </a:r>
            <a:endParaRPr lang="en-US" dirty="0">
              <a:solidFill>
                <a:schemeClr val="bg1"/>
              </a:solidFill>
            </a:endParaRPr>
          </a:p>
        </p:txBody>
      </p:sp>
      <p:sp>
        <p:nvSpPr>
          <p:cNvPr id="21" name="TextBox 20"/>
          <p:cNvSpPr txBox="1"/>
          <p:nvPr/>
        </p:nvSpPr>
        <p:spPr>
          <a:xfrm>
            <a:off x="3714744" y="3571882"/>
            <a:ext cx="500066" cy="369332"/>
          </a:xfrm>
          <a:prstGeom prst="rect">
            <a:avLst/>
          </a:prstGeom>
          <a:noFill/>
        </p:spPr>
        <p:txBody>
          <a:bodyPr wrap="square" rtlCol="0">
            <a:spAutoFit/>
          </a:bodyPr>
          <a:lstStyle/>
          <a:p>
            <a:r>
              <a:rPr lang="en-GB" dirty="0" smtClean="0"/>
              <a:t>  </a:t>
            </a:r>
            <a:r>
              <a:rPr lang="en-GB" dirty="0" smtClean="0">
                <a:solidFill>
                  <a:schemeClr val="bg1"/>
                </a:solidFill>
              </a:rPr>
              <a:t>4</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57224" y="285734"/>
            <a:ext cx="6797992" cy="4708981"/>
          </a:xfrm>
          <a:prstGeom prst="rect">
            <a:avLst/>
          </a:prstGeom>
        </p:spPr>
        <p:txBody>
          <a:bodyPr wrap="square">
            <a:spAutoFit/>
          </a:bodyPr>
          <a:lstStyle/>
          <a:p>
            <a:r>
              <a:rPr lang="en-GB" b="1" dirty="0" smtClean="0">
                <a:solidFill>
                  <a:schemeClr val="accent6"/>
                </a:solidFill>
              </a:rPr>
              <a:t>UI </a:t>
            </a:r>
            <a:r>
              <a:rPr lang="en-GB" b="1" dirty="0" smtClean="0">
                <a:solidFill>
                  <a:schemeClr val="accent6"/>
                </a:solidFill>
              </a:rPr>
              <a:t>Components </a:t>
            </a:r>
            <a:endParaRPr lang="en-GB" b="1" dirty="0" smtClean="0">
              <a:solidFill>
                <a:schemeClr val="accent6"/>
              </a:solidFill>
            </a:endParaRPr>
          </a:p>
          <a:p>
            <a:pPr>
              <a:buFont typeface="Arial" pitchFamily="34" charset="0"/>
              <a:buChar char="•"/>
            </a:pPr>
            <a:r>
              <a:rPr lang="en-GB" dirty="0" smtClean="0"/>
              <a:t>  Dashboard Component : Visual </a:t>
            </a:r>
            <a:r>
              <a:rPr lang="en-GB" dirty="0" smtClean="0"/>
              <a:t>representation of inventory metrics </a:t>
            </a:r>
            <a:r>
              <a:rPr lang="en-GB" dirty="0" smtClean="0"/>
              <a:t>an data.</a:t>
            </a:r>
          </a:p>
          <a:p>
            <a:pPr>
              <a:buFont typeface="Arial" pitchFamily="34" charset="0"/>
              <a:buChar char="•"/>
            </a:pPr>
            <a:r>
              <a:rPr lang="en-GB" dirty="0" smtClean="0"/>
              <a:t>  </a:t>
            </a:r>
            <a:r>
              <a:rPr lang="en-GB" dirty="0" smtClean="0"/>
              <a:t>Product Management Component: Add, edit, and categorize </a:t>
            </a:r>
            <a:r>
              <a:rPr lang="en-GB" dirty="0" smtClean="0"/>
              <a:t>products in the </a:t>
            </a:r>
            <a:r>
              <a:rPr lang="en-GB" dirty="0" smtClean="0"/>
              <a:t>inventory</a:t>
            </a:r>
            <a:r>
              <a:rPr lang="en-GB" dirty="0" smtClean="0"/>
              <a:t>.</a:t>
            </a:r>
          </a:p>
          <a:p>
            <a:pPr>
              <a:buFont typeface="Arial" pitchFamily="34" charset="0"/>
              <a:buChar char="•"/>
            </a:pPr>
            <a:r>
              <a:rPr lang="en-GB" dirty="0" smtClean="0"/>
              <a:t>  </a:t>
            </a:r>
            <a:r>
              <a:rPr lang="en-GB" dirty="0" smtClean="0"/>
              <a:t>Order Management Component: Handles purchase and sales orders. </a:t>
            </a:r>
            <a:endParaRPr lang="en-GB" dirty="0" smtClean="0"/>
          </a:p>
          <a:p>
            <a:pPr>
              <a:buFont typeface="Arial" pitchFamily="34" charset="0"/>
              <a:buChar char="•"/>
            </a:pPr>
            <a:r>
              <a:rPr lang="en-GB" dirty="0" smtClean="0"/>
              <a:t>  User </a:t>
            </a:r>
            <a:r>
              <a:rPr lang="en-GB" dirty="0" smtClean="0"/>
              <a:t>Management Component: Administers user roles and permissions. </a:t>
            </a:r>
            <a:endParaRPr lang="en-GB" dirty="0" smtClean="0"/>
          </a:p>
          <a:p>
            <a:endParaRPr lang="en-GB" dirty="0" smtClean="0"/>
          </a:p>
          <a:p>
            <a:endParaRPr lang="en-GB" b="1" dirty="0" smtClean="0">
              <a:solidFill>
                <a:schemeClr val="accent6"/>
              </a:solidFill>
            </a:endParaRPr>
          </a:p>
          <a:p>
            <a:r>
              <a:rPr lang="en-GB" b="1" dirty="0" smtClean="0">
                <a:solidFill>
                  <a:schemeClr val="accent6"/>
                </a:solidFill>
              </a:rPr>
              <a:t>Integrate </a:t>
            </a:r>
            <a:r>
              <a:rPr lang="en-GB" b="1" dirty="0" smtClean="0">
                <a:solidFill>
                  <a:schemeClr val="accent6"/>
                </a:solidFill>
              </a:rPr>
              <a:t>the API to the frontend to ensure dynamic feature </a:t>
            </a:r>
            <a:endParaRPr lang="en-GB" b="1" dirty="0" smtClean="0">
              <a:solidFill>
                <a:schemeClr val="accent6"/>
              </a:solidFill>
            </a:endParaRPr>
          </a:p>
          <a:p>
            <a:pPr>
              <a:buFont typeface="Arial" pitchFamily="34" charset="0"/>
              <a:buChar char="•"/>
            </a:pPr>
            <a:r>
              <a:rPr lang="en-GB" dirty="0" smtClean="0"/>
              <a:t>  Purpose </a:t>
            </a:r>
            <a:r>
              <a:rPr lang="en-GB" dirty="0" smtClean="0"/>
              <a:t>and Role </a:t>
            </a:r>
            <a:endParaRPr lang="en-GB" dirty="0" smtClean="0"/>
          </a:p>
          <a:p>
            <a:pPr>
              <a:buFont typeface="Arial" pitchFamily="34" charset="0"/>
              <a:buChar char="•"/>
            </a:pPr>
            <a:r>
              <a:rPr lang="en-GB" dirty="0" smtClean="0"/>
              <a:t>  Data </a:t>
            </a:r>
            <a:r>
              <a:rPr lang="en-GB" dirty="0" smtClean="0"/>
              <a:t>Retrieval </a:t>
            </a:r>
            <a:endParaRPr lang="en-GB" dirty="0" smtClean="0"/>
          </a:p>
          <a:p>
            <a:pPr>
              <a:buFont typeface="Arial" pitchFamily="34" charset="0"/>
              <a:buChar char="•"/>
            </a:pPr>
            <a:r>
              <a:rPr lang="en-GB" dirty="0" smtClean="0"/>
              <a:t>  Data </a:t>
            </a:r>
            <a:r>
              <a:rPr lang="en-GB" dirty="0" smtClean="0"/>
              <a:t>Updates </a:t>
            </a:r>
            <a:endParaRPr lang="en-GB" dirty="0" smtClean="0"/>
          </a:p>
          <a:p>
            <a:pPr>
              <a:buFont typeface="Arial" pitchFamily="34" charset="0"/>
              <a:buChar char="•"/>
            </a:pPr>
            <a:r>
              <a:rPr lang="en-GB" dirty="0" smtClean="0"/>
              <a:t>  Error </a:t>
            </a:r>
            <a:r>
              <a:rPr lang="en-GB" dirty="0" smtClean="0"/>
              <a:t>Handling and </a:t>
            </a:r>
            <a:r>
              <a:rPr lang="en-GB" dirty="0" smtClean="0"/>
              <a:t>Security</a:t>
            </a:r>
          </a:p>
          <a:p>
            <a:pPr>
              <a:buFont typeface="Arial" pitchFamily="34" charset="0"/>
              <a:buChar char="•"/>
            </a:pPr>
            <a:r>
              <a:rPr lang="en-GB" dirty="0" smtClean="0"/>
              <a:t>  Documentation </a:t>
            </a:r>
            <a:r>
              <a:rPr lang="en-GB" dirty="0" smtClean="0"/>
              <a:t>and </a:t>
            </a:r>
            <a:r>
              <a:rPr lang="en-GB" dirty="0" smtClean="0"/>
              <a:t>Version</a:t>
            </a:r>
          </a:p>
          <a:p>
            <a:pPr>
              <a:buFont typeface="Arial" pitchFamily="34" charset="0"/>
              <a:buChar char="•"/>
            </a:pPr>
            <a:r>
              <a:rPr lang="en-GB" dirty="0" smtClean="0"/>
              <a:t> </a:t>
            </a:r>
            <a:r>
              <a:rPr lang="en-GB" dirty="0" smtClean="0"/>
              <a:t> Implementation and Strategies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28662" y="285734"/>
            <a:ext cx="6246996" cy="3600986"/>
          </a:xfrm>
        </p:spPr>
        <p:txBody>
          <a:bodyPr/>
          <a:lstStyle/>
          <a:p>
            <a:r>
              <a:rPr lang="en-GB" dirty="0" smtClean="0">
                <a:solidFill>
                  <a:schemeClr val="accent6"/>
                </a:solidFill>
              </a:rPr>
              <a:t>Learning Outcome </a:t>
            </a:r>
            <a:endParaRPr lang="en-GB" dirty="0" smtClean="0">
              <a:solidFill>
                <a:schemeClr val="accent6"/>
              </a:solidFill>
            </a:endParaRPr>
          </a:p>
          <a:p>
            <a:pPr algn="l"/>
            <a:r>
              <a:rPr lang="en-GB" dirty="0" smtClean="0"/>
              <a:t>• </a:t>
            </a:r>
            <a:r>
              <a:rPr lang="en-GB" dirty="0" smtClean="0"/>
              <a:t>The main purpose of inventory management is to help businesses easily and efficiently manage the ordering, stocking, storing, and using of inventory. By effectively managing your inventory, you’ll always know what items are in stock, how many of them there are, and where they are located</a:t>
            </a:r>
            <a:r>
              <a:rPr lang="en-GB" dirty="0" smtClean="0"/>
              <a:t>.</a:t>
            </a:r>
          </a:p>
          <a:p>
            <a:pPr algn="l"/>
            <a:endParaRPr lang="en-GB" dirty="0" smtClean="0"/>
          </a:p>
          <a:p>
            <a:pPr algn="l"/>
            <a:r>
              <a:rPr lang="en-GB" dirty="0" smtClean="0"/>
              <a:t> </a:t>
            </a:r>
            <a:r>
              <a:rPr lang="en-GB" dirty="0" smtClean="0"/>
              <a:t>• You can zero in on exactly what you need, what’s not so important, and what’s just a waste of money. That’s using inventory management to practice inventory control. By the way, inventory control is the balancing act of always having enough stock to meet demand, while spending as little as possible on ordering and carrying inventory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42908"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Step-WiseꢀDescription</a:t>
            </a:r>
          </a:p>
        </p:txBody>
      </p:sp>
      <p:sp>
        <p:nvSpPr>
          <p:cNvPr id="8" name="TextBox 7"/>
          <p:cNvSpPr txBox="1"/>
          <p:nvPr/>
        </p:nvSpPr>
        <p:spPr>
          <a:xfrm>
            <a:off x="500034" y="571487"/>
            <a:ext cx="8572560" cy="4031873"/>
          </a:xfrm>
          <a:prstGeom prst="rect">
            <a:avLst/>
          </a:prstGeom>
          <a:noFill/>
        </p:spPr>
        <p:txBody>
          <a:bodyPr wrap="square" rtlCol="0">
            <a:spAutoFit/>
          </a:bodyPr>
          <a:lstStyle/>
          <a:p>
            <a:r>
              <a:rPr lang="en-GB" sz="1600" b="1" dirty="0" smtClean="0">
                <a:latin typeface="Times New Roman" pitchFamily="18" charset="0"/>
                <a:cs typeface="Times New Roman" pitchFamily="18" charset="0"/>
              </a:rPr>
              <a:t>Requirement Analysis</a:t>
            </a:r>
            <a:r>
              <a:rPr lang="en-GB" sz="1600" dirty="0" smtClean="0">
                <a:latin typeface="Times New Roman" pitchFamily="18" charset="0"/>
                <a:cs typeface="Times New Roman" pitchFamily="18" charset="0"/>
              </a:rPr>
              <a:t>: Gathered and understand the requirements for the frontend module, including user interface specifications, functionalities, and user roles</a:t>
            </a:r>
            <a:r>
              <a:rPr lang="en-GB" sz="1600" dirty="0" smtClean="0">
                <a:latin typeface="Times New Roman" pitchFamily="18" charset="0"/>
                <a:cs typeface="Times New Roman" pitchFamily="18" charset="0"/>
              </a:rPr>
              <a:t>.</a:t>
            </a:r>
          </a:p>
          <a:p>
            <a:r>
              <a:rPr lang="en-GB" sz="1600" b="1" dirty="0" smtClean="0">
                <a:latin typeface="Times New Roman" pitchFamily="18" charset="0"/>
                <a:cs typeface="Times New Roman" pitchFamily="18" charset="0"/>
              </a:rPr>
              <a:t> </a:t>
            </a:r>
            <a:r>
              <a:rPr lang="en-GB" sz="1600" b="1" dirty="0" smtClean="0">
                <a:latin typeface="Times New Roman" pitchFamily="18" charset="0"/>
                <a:cs typeface="Times New Roman" pitchFamily="18" charset="0"/>
              </a:rPr>
              <a:t>Design Planning</a:t>
            </a:r>
            <a:r>
              <a:rPr lang="en-GB" sz="1600" dirty="0" smtClean="0">
                <a:latin typeface="Times New Roman" pitchFamily="18" charset="0"/>
                <a:cs typeface="Times New Roman" pitchFamily="18" charset="0"/>
              </a:rPr>
              <a:t>: Created a basic wireframes or mock-ups based on the requirements to visualize the layout and design of the application. Defined the architecture and chosen the appropriate frontend framework React. </a:t>
            </a:r>
            <a:endParaRPr lang="en-GB" sz="1600"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Set </a:t>
            </a:r>
            <a:r>
              <a:rPr lang="en-GB" sz="1600" b="1" dirty="0" smtClean="0">
                <a:latin typeface="Times New Roman" pitchFamily="18" charset="0"/>
                <a:cs typeface="Times New Roman" pitchFamily="18" charset="0"/>
              </a:rPr>
              <a:t>Up Development Environment</a:t>
            </a:r>
            <a:r>
              <a:rPr lang="en-GB" sz="1600" dirty="0" smtClean="0">
                <a:latin typeface="Times New Roman" pitchFamily="18" charset="0"/>
                <a:cs typeface="Times New Roman" pitchFamily="18" charset="0"/>
              </a:rPr>
              <a:t>: Installing the necessary tools and software for frontend development (VS code editor, version control system</a:t>
            </a:r>
            <a:r>
              <a:rPr lang="en-GB" sz="1600" dirty="0" smtClean="0">
                <a:latin typeface="Times New Roman" pitchFamily="18" charset="0"/>
                <a:cs typeface="Times New Roman" pitchFamily="18" charset="0"/>
              </a:rPr>
              <a:t>).</a:t>
            </a:r>
          </a:p>
          <a:p>
            <a:r>
              <a:rPr lang="en-GB" sz="1600" b="1" dirty="0" smtClean="0">
                <a:latin typeface="Times New Roman" pitchFamily="18" charset="0"/>
                <a:cs typeface="Times New Roman" pitchFamily="18" charset="0"/>
              </a:rPr>
              <a:t> </a:t>
            </a:r>
            <a:r>
              <a:rPr lang="en-GB" sz="1600" b="1" dirty="0" smtClean="0">
                <a:latin typeface="Times New Roman" pitchFamily="18" charset="0"/>
                <a:cs typeface="Times New Roman" pitchFamily="18" charset="0"/>
              </a:rPr>
              <a:t>Create Project Structure</a:t>
            </a:r>
            <a:r>
              <a:rPr lang="en-GB" sz="1600" dirty="0" smtClean="0">
                <a:latin typeface="Times New Roman" pitchFamily="18" charset="0"/>
                <a:cs typeface="Times New Roman" pitchFamily="18" charset="0"/>
              </a:rPr>
              <a:t>: Create and Set up the project directory and organize the file structure based on the chosen framework or architecture</a:t>
            </a:r>
            <a:r>
              <a:rPr lang="en-GB" sz="1600" dirty="0" smtClean="0">
                <a:latin typeface="Times New Roman" pitchFamily="18" charset="0"/>
                <a:cs typeface="Times New Roman" pitchFamily="18" charset="0"/>
              </a:rPr>
              <a:t>.</a:t>
            </a:r>
          </a:p>
          <a:p>
            <a:r>
              <a:rPr lang="en-GB" sz="1600" b="1" dirty="0" smtClean="0">
                <a:latin typeface="Times New Roman" pitchFamily="18" charset="0"/>
                <a:cs typeface="Times New Roman" pitchFamily="18" charset="0"/>
              </a:rPr>
              <a:t> </a:t>
            </a:r>
            <a:r>
              <a:rPr lang="en-GB" sz="1600" b="1" dirty="0" smtClean="0">
                <a:latin typeface="Times New Roman" pitchFamily="18" charset="0"/>
                <a:cs typeface="Times New Roman" pitchFamily="18" charset="0"/>
              </a:rPr>
              <a:t>User Interface Development</a:t>
            </a:r>
            <a:r>
              <a:rPr lang="en-GB" sz="1600" dirty="0" smtClean="0">
                <a:latin typeface="Times New Roman" pitchFamily="18" charset="0"/>
                <a:cs typeface="Times New Roman" pitchFamily="18" charset="0"/>
              </a:rPr>
              <a:t>: Developed the user interface components according to the design </a:t>
            </a:r>
            <a:r>
              <a:rPr lang="en-GB" sz="1600" dirty="0" err="1" smtClean="0">
                <a:latin typeface="Times New Roman" pitchFamily="18" charset="0"/>
                <a:cs typeface="Times New Roman" pitchFamily="18" charset="0"/>
              </a:rPr>
              <a:t>mockups</a:t>
            </a:r>
            <a:r>
              <a:rPr lang="en-GB" sz="1600" dirty="0" smtClean="0">
                <a:latin typeface="Times New Roman" pitchFamily="18" charset="0"/>
                <a:cs typeface="Times New Roman" pitchFamily="18" charset="0"/>
              </a:rPr>
              <a:t>. Implement </a:t>
            </a:r>
            <a:r>
              <a:rPr lang="en-GB" sz="1600" dirty="0" smtClean="0">
                <a:latin typeface="Times New Roman" pitchFamily="18" charset="0"/>
                <a:cs typeface="Times New Roman" pitchFamily="18" charset="0"/>
              </a:rPr>
              <a:t>features such as the dashboard, product management, order management, user management, etc. </a:t>
            </a:r>
            <a:endParaRPr lang="en-GB" sz="1600"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Integrate </a:t>
            </a:r>
            <a:r>
              <a:rPr lang="en-GB" sz="1600" b="1" dirty="0" smtClean="0">
                <a:latin typeface="Times New Roman" pitchFamily="18" charset="0"/>
                <a:cs typeface="Times New Roman" pitchFamily="18" charset="0"/>
              </a:rPr>
              <a:t>API Calls</a:t>
            </a:r>
            <a:r>
              <a:rPr lang="en-GB" sz="1600" dirty="0" smtClean="0">
                <a:latin typeface="Times New Roman" pitchFamily="18" charset="0"/>
                <a:cs typeface="Times New Roman" pitchFamily="18" charset="0"/>
              </a:rPr>
              <a:t>: Connecting the frontend to the backend system by implementing API calls to retrieve and update data. Ensure proper handling of data received from the API endpoints. </a:t>
            </a:r>
            <a:r>
              <a:rPr lang="en-GB" sz="1600" b="1" dirty="0" smtClean="0">
                <a:latin typeface="Times New Roman" pitchFamily="18" charset="0"/>
                <a:cs typeface="Times New Roman" pitchFamily="18" charset="0"/>
              </a:rPr>
              <a:t>Implement Functionalities</a:t>
            </a:r>
            <a:r>
              <a:rPr lang="en-GB" sz="1600" dirty="0" smtClean="0">
                <a:latin typeface="Times New Roman" pitchFamily="18" charset="0"/>
                <a:cs typeface="Times New Roman" pitchFamily="18" charset="0"/>
              </a:rPr>
              <a:t>: Add functionalities like stock control, product categorization, low stock alerts, and order management. Develop features that allow users to add, edit, and delete products. </a:t>
            </a: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28712"/>
            <a:ext cx="9358346" cy="5857916"/>
          </a:xfrm>
        </p:spPr>
        <p:txBody>
          <a:bodyPr/>
          <a:lstStyle/>
          <a:p>
            <a:endParaRPr lang="en-US" dirty="0"/>
          </a:p>
        </p:txBody>
      </p:sp>
      <p:sp>
        <p:nvSpPr>
          <p:cNvPr id="4" name="Rectangle 3"/>
          <p:cNvSpPr/>
          <p:nvPr/>
        </p:nvSpPr>
        <p:spPr>
          <a:xfrm>
            <a:off x="571472" y="285734"/>
            <a:ext cx="8143932" cy="4031873"/>
          </a:xfrm>
          <a:prstGeom prst="rect">
            <a:avLst/>
          </a:prstGeom>
        </p:spPr>
        <p:txBody>
          <a:bodyPr wrap="square">
            <a:spAutoFit/>
          </a:bodyPr>
          <a:lstStyle/>
          <a:p>
            <a:pPr algn="just"/>
            <a:r>
              <a:rPr lang="en-GB" sz="1600" dirty="0" smtClean="0">
                <a:latin typeface="Times New Roman" pitchFamily="18" charset="0"/>
                <a:cs typeface="Times New Roman" pitchFamily="18" charset="0"/>
              </a:rPr>
              <a:t>Testing: Conduct unit testing for each component and feature to ensure proper functionality. Perform integration testing to ensure the frontend communicates effectively with the </a:t>
            </a:r>
            <a:r>
              <a:rPr lang="en-GB" sz="1600" dirty="0" smtClean="0">
                <a:latin typeface="Times New Roman" pitchFamily="18" charset="0"/>
                <a:cs typeface="Times New Roman" pitchFamily="18" charset="0"/>
              </a:rPr>
              <a:t>backend.  </a:t>
            </a:r>
            <a:r>
              <a:rPr lang="en-GB" sz="1600" b="1" dirty="0" smtClean="0">
                <a:latin typeface="Times New Roman" pitchFamily="18" charset="0"/>
                <a:cs typeface="Times New Roman" pitchFamily="18" charset="0"/>
              </a:rPr>
              <a:t> </a:t>
            </a:r>
            <a:r>
              <a:rPr lang="en-GB" sz="1600" b="1" dirty="0" smtClean="0">
                <a:solidFill>
                  <a:schemeClr val="accent6"/>
                </a:solidFill>
                <a:latin typeface="Times New Roman" pitchFamily="18" charset="0"/>
                <a:cs typeface="Times New Roman" pitchFamily="18" charset="0"/>
              </a:rPr>
              <a:t>Summary of your task </a:t>
            </a:r>
            <a:endParaRPr lang="en-GB" sz="1600" b="1" dirty="0" smtClean="0">
              <a:solidFill>
                <a:schemeClr val="accent6"/>
              </a:solidFill>
              <a:latin typeface="Times New Roman" pitchFamily="18" charset="0"/>
              <a:cs typeface="Times New Roman" pitchFamily="18" charset="0"/>
            </a:endParaRPr>
          </a:p>
          <a:p>
            <a:pPr>
              <a:buFont typeface="Arial" pitchFamily="34" charset="0"/>
              <a:buChar char="•"/>
            </a:pPr>
            <a:r>
              <a:rPr lang="en-GB" sz="1600" dirty="0" smtClean="0">
                <a:latin typeface="Times New Roman" pitchFamily="18" charset="0"/>
                <a:cs typeface="Times New Roman" pitchFamily="18" charset="0"/>
              </a:rPr>
              <a:t>  The </a:t>
            </a:r>
            <a:r>
              <a:rPr lang="en-GB" sz="1600" dirty="0" smtClean="0">
                <a:latin typeface="Times New Roman" pitchFamily="18" charset="0"/>
                <a:cs typeface="Times New Roman" pitchFamily="18" charset="0"/>
              </a:rPr>
              <a:t>development of the Stock Inventory Management frontend follows a structured process </a:t>
            </a:r>
            <a:r>
              <a:rPr lang="en-GB" sz="1600" dirty="0" smtClean="0">
                <a:latin typeface="Times New Roman" pitchFamily="18" charset="0"/>
                <a:cs typeface="Times New Roman" pitchFamily="18" charset="0"/>
              </a:rPr>
              <a:t>        starting </a:t>
            </a:r>
            <a:r>
              <a:rPr lang="en-GB" sz="1600" dirty="0" smtClean="0">
                <a:latin typeface="Times New Roman" pitchFamily="18" charset="0"/>
                <a:cs typeface="Times New Roman" pitchFamily="18" charset="0"/>
              </a:rPr>
              <a:t>with requirements analysis and design planning to establish the layout and architecture. </a:t>
            </a:r>
            <a:endParaRPr lang="en-GB" sz="1600" dirty="0" smtClean="0">
              <a:latin typeface="Times New Roman" pitchFamily="18" charset="0"/>
              <a:cs typeface="Times New Roman" pitchFamily="18" charset="0"/>
            </a:endParaRPr>
          </a:p>
          <a:p>
            <a:pPr>
              <a:buFont typeface="Arial" pitchFamily="34" charset="0"/>
              <a:buChar char="•"/>
            </a:pPr>
            <a:r>
              <a:rPr lang="en-GB" sz="1600"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 Setting </a:t>
            </a:r>
            <a:r>
              <a:rPr lang="en-GB" sz="1600" dirty="0" smtClean="0">
                <a:latin typeface="Times New Roman" pitchFamily="18" charset="0"/>
                <a:cs typeface="Times New Roman" pitchFamily="18" charset="0"/>
              </a:rPr>
              <a:t>up the development environment and organizing the project structure paves the way for UI development, where user interface components and features are created</a:t>
            </a:r>
            <a:r>
              <a:rPr lang="en-GB" sz="1600" dirty="0" smtClean="0">
                <a:latin typeface="Times New Roman" pitchFamily="18" charset="0"/>
                <a:cs typeface="Times New Roman" pitchFamily="18" charset="0"/>
              </a:rPr>
              <a:t>.</a:t>
            </a:r>
          </a:p>
          <a:p>
            <a:r>
              <a:rPr lang="en-GB" sz="1600"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Integration with the backend is then achieved through API calls to retrieve and update data</a:t>
            </a:r>
            <a:r>
              <a:rPr lang="en-GB" sz="1600" dirty="0" smtClean="0">
                <a:latin typeface="Times New Roman" pitchFamily="18" charset="0"/>
                <a:cs typeface="Times New Roman" pitchFamily="18" charset="0"/>
              </a:rPr>
              <a:t>.</a:t>
            </a:r>
          </a:p>
          <a:p>
            <a:pPr>
              <a:buFont typeface="Arial" pitchFamily="34" charset="0"/>
              <a:buChar char="•"/>
            </a:pPr>
            <a:r>
              <a:rPr lang="en-GB" sz="1600"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 Thorough </a:t>
            </a:r>
            <a:r>
              <a:rPr lang="en-GB" sz="1600" dirty="0" smtClean="0">
                <a:latin typeface="Times New Roman" pitchFamily="18" charset="0"/>
                <a:cs typeface="Times New Roman" pitchFamily="18" charset="0"/>
              </a:rPr>
              <a:t>testing, including user acceptance testing, ensures functionality and quality before deployment. Documentation creation and ongoing maintenance are crucial to provide clear guidelines and continued support. This systematic approach guarantees a well-designed, functional, and maintainable frontend, essential for efficient stock inventory management. </a:t>
            </a:r>
            <a:r>
              <a:rPr lang="en-GB" sz="1600" b="1" dirty="0" smtClean="0">
                <a:solidFill>
                  <a:schemeClr val="accent6"/>
                </a:solidFill>
                <a:latin typeface="Times New Roman" pitchFamily="18" charset="0"/>
                <a:cs typeface="Times New Roman" pitchFamily="18" charset="0"/>
              </a:rPr>
              <a:t>Technologies and Resources used </a:t>
            </a:r>
            <a:endParaRPr lang="en-GB" sz="1600" b="1" dirty="0" smtClean="0">
              <a:solidFill>
                <a:schemeClr val="accent6"/>
              </a:solidFill>
              <a:latin typeface="Times New Roman" pitchFamily="18" charset="0"/>
              <a:cs typeface="Times New Roman" pitchFamily="18" charset="0"/>
            </a:endParaRPr>
          </a:p>
          <a:p>
            <a:pPr algn="just">
              <a:buFont typeface="Arial" pitchFamily="34" charset="0"/>
              <a:buChar char="•"/>
            </a:pPr>
            <a:r>
              <a:rPr lang="en-GB" sz="1600" dirty="0" smtClean="0">
                <a:latin typeface="Times New Roman" pitchFamily="18" charset="0"/>
                <a:cs typeface="Times New Roman" pitchFamily="18" charset="0"/>
              </a:rPr>
              <a:t>  </a:t>
            </a:r>
            <a:r>
              <a:rPr lang="en-GB" sz="1600" b="1" dirty="0" smtClean="0">
                <a:latin typeface="Times New Roman" pitchFamily="18" charset="0"/>
                <a:cs typeface="Times New Roman" pitchFamily="18" charset="0"/>
              </a:rPr>
              <a:t>Frontend </a:t>
            </a:r>
            <a:r>
              <a:rPr lang="en-GB" sz="1600" b="1" dirty="0" smtClean="0">
                <a:latin typeface="Times New Roman" pitchFamily="18" charset="0"/>
                <a:cs typeface="Times New Roman" pitchFamily="18" charset="0"/>
              </a:rPr>
              <a:t>Library</a:t>
            </a:r>
            <a:r>
              <a:rPr lang="en-GB" sz="1600"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HTML</a:t>
            </a:r>
          </a:p>
          <a:p>
            <a:pPr algn="just">
              <a:buFont typeface="Arial" pitchFamily="34" charset="0"/>
              <a:buChar char="•"/>
            </a:pPr>
            <a:r>
              <a:rPr lang="en-GB" sz="1600" b="1" dirty="0" smtClean="0">
                <a:latin typeface="Times New Roman" pitchFamily="18" charset="0"/>
                <a:cs typeface="Times New Roman" pitchFamily="18" charset="0"/>
              </a:rPr>
              <a:t>  Styling</a:t>
            </a:r>
            <a:r>
              <a:rPr lang="en-GB" sz="1600"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CSS</a:t>
            </a:r>
          </a:p>
          <a:p>
            <a:pPr algn="just">
              <a:buFont typeface="Arial" pitchFamily="34" charset="0"/>
              <a:buChar char="•"/>
            </a:pPr>
            <a:r>
              <a:rPr lang="en-GB" sz="1600" b="1" dirty="0" smtClean="0">
                <a:latin typeface="Times New Roman" pitchFamily="18" charset="0"/>
                <a:cs typeface="Times New Roman" pitchFamily="18" charset="0"/>
              </a:rPr>
              <a:t>  Language</a:t>
            </a:r>
            <a:r>
              <a:rPr lang="en-GB" sz="1600" dirty="0" smtClean="0">
                <a:latin typeface="Times New Roman" pitchFamily="18" charset="0"/>
                <a:cs typeface="Times New Roman" pitchFamily="18" charset="0"/>
              </a:rPr>
              <a:t>: </a:t>
            </a:r>
            <a:r>
              <a:rPr lang="en-GB" sz="1600" dirty="0" smtClean="0">
                <a:latin typeface="Times New Roman" pitchFamily="18" charset="0"/>
                <a:cs typeface="Times New Roman" pitchFamily="18" charset="0"/>
              </a:rPr>
              <a:t>JavaScript</a:t>
            </a: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2910" y="428610"/>
            <a:ext cx="7440934" cy="246221"/>
          </a:xfrm>
        </p:spPr>
        <p:txBody>
          <a:bodyPr/>
          <a:lstStyle/>
          <a:p>
            <a:r>
              <a:rPr lang="en-GB" sz="1600" b="1" dirty="0" smtClean="0">
                <a:solidFill>
                  <a:schemeClr val="accent6"/>
                </a:solidFill>
                <a:latin typeface="Times New Roman" pitchFamily="18" charset="0"/>
                <a:cs typeface="Times New Roman" pitchFamily="18" charset="0"/>
              </a:rPr>
              <a:t>Login Page</a:t>
            </a:r>
            <a:endParaRPr lang="en-US" sz="1600" b="1" dirty="0">
              <a:solidFill>
                <a:schemeClr val="accent6"/>
              </a:solidFill>
              <a:latin typeface="Times New Roman" pitchFamily="18" charset="0"/>
              <a:cs typeface="Times New Roman" pitchFamily="18" charset="0"/>
            </a:endParaRPr>
          </a:p>
        </p:txBody>
      </p:sp>
      <p:pic>
        <p:nvPicPr>
          <p:cNvPr id="4" name="Picture 3" descr="Screenshot  (1).png"/>
          <p:cNvPicPr>
            <a:picLocks noChangeAspect="1"/>
          </p:cNvPicPr>
          <p:nvPr/>
        </p:nvPicPr>
        <p:blipFill>
          <a:blip r:embed="rId2"/>
          <a:stretch>
            <a:fillRect/>
          </a:stretch>
        </p:blipFill>
        <p:spPr>
          <a:xfrm>
            <a:off x="642910" y="1071552"/>
            <a:ext cx="7715304" cy="3575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8596" y="285734"/>
            <a:ext cx="6797992" cy="246221"/>
          </a:xfrm>
        </p:spPr>
        <p:txBody>
          <a:bodyPr/>
          <a:lstStyle/>
          <a:p>
            <a:r>
              <a:rPr lang="en-GB" sz="1600" b="1" dirty="0" smtClean="0">
                <a:solidFill>
                  <a:schemeClr val="accent6"/>
                </a:solidFill>
                <a:latin typeface="Times New Roman" pitchFamily="18" charset="0"/>
                <a:cs typeface="Times New Roman" pitchFamily="18" charset="0"/>
              </a:rPr>
              <a:t>UI Interface</a:t>
            </a:r>
            <a:endParaRPr lang="en-US" sz="1600" b="1" dirty="0">
              <a:solidFill>
                <a:schemeClr val="accent6"/>
              </a:solidFill>
              <a:latin typeface="Times New Roman" pitchFamily="18" charset="0"/>
              <a:cs typeface="Times New Roman" pitchFamily="18" charset="0"/>
            </a:endParaRPr>
          </a:p>
        </p:txBody>
      </p:sp>
      <p:pic>
        <p:nvPicPr>
          <p:cNvPr id="4" name="Picture 3" descr="Screenshot (2).png"/>
          <p:cNvPicPr>
            <a:picLocks noChangeAspect="1"/>
          </p:cNvPicPr>
          <p:nvPr/>
        </p:nvPicPr>
        <p:blipFill>
          <a:blip r:embed="rId2" cstate="print"/>
          <a:stretch>
            <a:fillRect/>
          </a:stretch>
        </p:blipFill>
        <p:spPr>
          <a:xfrm>
            <a:off x="785786" y="857238"/>
            <a:ext cx="7429552" cy="36433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CSBFGQ+EBGaramond-Bold"/>
                <a:cs typeface="CSBFGQ+EBGaramond-Bold"/>
              </a:rPr>
              <a:t>AssessmentꢀParameter</a:t>
            </a:r>
          </a:p>
        </p:txBody>
      </p:sp>
      <p:sp>
        <p:nvSpPr>
          <p:cNvPr id="4" name="object 4"/>
          <p:cNvSpPr txBox="1"/>
          <p:nvPr/>
        </p:nvSpPr>
        <p:spPr>
          <a:xfrm>
            <a:off x="1073672" y="961898"/>
            <a:ext cx="154241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SetupꢀProjectꢀforꢀCalculatorꢀ</a:t>
            </a:r>
          </a:p>
          <a:p>
            <a:pPr marL="1023937" marR="0">
              <a:lnSpc>
                <a:spcPts val="1200"/>
              </a:lnSpc>
              <a:spcBef>
                <a:spcPts val="0"/>
              </a:spcBef>
              <a:spcAft>
                <a:spcPts val="0"/>
              </a:spcAft>
            </a:pPr>
            <a:r>
              <a:rPr sz="1000" dirty="0">
                <a:solidFill>
                  <a:srgbClr val="000000"/>
                </a:solidFill>
                <a:latin typeface="LNEEUU+EBGaramond-Regular"/>
                <a:cs typeface="LNEEUU+EBGaramond-Regular"/>
              </a:rPr>
              <a:t>project</a:t>
            </a:r>
          </a:p>
        </p:txBody>
      </p:sp>
      <p:sp>
        <p:nvSpPr>
          <p:cNvPr id="5" name="object 5"/>
          <p:cNvSpPr txBox="1"/>
          <p:nvPr/>
        </p:nvSpPr>
        <p:spPr>
          <a:xfrm>
            <a:off x="6706940" y="961898"/>
            <a:ext cx="1537842"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Setupꢀbasicꢀstructureꢀofꢀtext-</a:t>
            </a:r>
          </a:p>
          <a:p>
            <a:pPr marL="0" marR="0">
              <a:lnSpc>
                <a:spcPts val="1200"/>
              </a:lnSpc>
              <a:spcBef>
                <a:spcPts val="0"/>
              </a:spcBef>
              <a:spcAft>
                <a:spcPts val="0"/>
              </a:spcAft>
            </a:pPr>
            <a:r>
              <a:rPr sz="1000" dirty="0">
                <a:solidFill>
                  <a:srgbClr val="000000"/>
                </a:solidFill>
                <a:latin typeface="LNEEUU+EBGaramond-Regular"/>
                <a:cs typeface="LNEEUU+EBGaramond-Regular"/>
              </a:rPr>
              <a:t>editorꢀproject</a:t>
            </a:r>
          </a:p>
        </p:txBody>
      </p:sp>
      <p:sp>
        <p:nvSpPr>
          <p:cNvPr id="6" name="object 6"/>
          <p:cNvSpPr txBox="1"/>
          <p:nvPr/>
        </p:nvSpPr>
        <p:spPr>
          <a:xfrm>
            <a:off x="565025" y="2189413"/>
            <a:ext cx="1869185"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Createꢀaꢀmainꢀcomponentꢀwithꢀtheꢀ</a:t>
            </a:r>
          </a:p>
          <a:p>
            <a:pPr marL="330200" marR="0">
              <a:lnSpc>
                <a:spcPts val="1200"/>
              </a:lnSpc>
              <a:spcBef>
                <a:spcPts val="0"/>
              </a:spcBef>
              <a:spcAft>
                <a:spcPts val="0"/>
              </a:spcAft>
            </a:pPr>
            <a:r>
              <a:rPr sz="1000" dirty="0">
                <a:solidFill>
                  <a:srgbClr val="000000"/>
                </a:solidFill>
                <a:latin typeface="LNEEUU+EBGaramond-Regular"/>
                <a:cs typeface="LNEEUU+EBGaramond-Regular"/>
              </a:rPr>
              <a:t>outerꢀstructureꢀofꢀcalculator</a:t>
            </a:r>
          </a:p>
        </p:txBody>
      </p:sp>
      <p:sp>
        <p:nvSpPr>
          <p:cNvPr id="7" name="object 7"/>
          <p:cNvSpPr txBox="1"/>
          <p:nvPr/>
        </p:nvSpPr>
        <p:spPr>
          <a:xfrm>
            <a:off x="6878577" y="2189404"/>
            <a:ext cx="161290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Createꢀmainꢀcomponentꢀwithꢀ</a:t>
            </a:r>
          </a:p>
          <a:p>
            <a:pPr marL="0" marR="0">
              <a:lnSpc>
                <a:spcPts val="1200"/>
              </a:lnSpc>
              <a:spcBef>
                <a:spcPts val="0"/>
              </a:spcBef>
              <a:spcAft>
                <a:spcPts val="0"/>
              </a:spcAft>
            </a:pPr>
            <a:r>
              <a:rPr sz="1000" dirty="0">
                <a:solidFill>
                  <a:srgbClr val="000000"/>
                </a:solidFill>
                <a:latin typeface="LNEEUU+EBGaramond-Regular"/>
                <a:cs typeface="LNEEUU+EBGaramond-Regular"/>
              </a:rPr>
              <a:t>allꢀfeatureꢀbuttons</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CSBFGQ+EBGaramond-Bold"/>
                <a:cs typeface="CSBFGQ+EBGaramond-Bold"/>
              </a:rPr>
              <a:t>Check-List</a:t>
            </a:r>
          </a:p>
        </p:txBody>
      </p:sp>
      <p:sp>
        <p:nvSpPr>
          <p:cNvPr id="9" name="object 9"/>
          <p:cNvSpPr txBox="1"/>
          <p:nvPr/>
        </p:nvSpPr>
        <p:spPr>
          <a:xfrm>
            <a:off x="1069970" y="3449640"/>
            <a:ext cx="15345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Createꢀaꢀbuttonꢀcomponentꢀ</a:t>
            </a:r>
          </a:p>
          <a:p>
            <a:pPr marL="331787" marR="0">
              <a:lnSpc>
                <a:spcPts val="1200"/>
              </a:lnSpc>
              <a:spcBef>
                <a:spcPts val="0"/>
              </a:spcBef>
              <a:spcAft>
                <a:spcPts val="0"/>
              </a:spcAft>
            </a:pPr>
            <a:r>
              <a:rPr sz="1000" dirty="0">
                <a:solidFill>
                  <a:srgbClr val="000000"/>
                </a:solidFill>
                <a:latin typeface="LNEEUU+EBGaramond-Regular"/>
                <a:cs typeface="LNEEUU+EBGaramond-Regular"/>
              </a:rPr>
              <a:t>withꢀonꢀclickꢀhandler</a:t>
            </a:r>
          </a:p>
        </p:txBody>
      </p:sp>
      <p:sp>
        <p:nvSpPr>
          <p:cNvPr id="10" name="object 10"/>
          <p:cNvSpPr txBox="1"/>
          <p:nvPr/>
        </p:nvSpPr>
        <p:spPr>
          <a:xfrm>
            <a:off x="6693713" y="3449640"/>
            <a:ext cx="151384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Createꢀaꢀjsonꢀobjectꢀtoꢀstoreꢀ</a:t>
            </a:r>
          </a:p>
          <a:p>
            <a:pPr marL="0" marR="0">
              <a:lnSpc>
                <a:spcPts val="1200"/>
              </a:lnSpc>
              <a:spcBef>
                <a:spcPts val="0"/>
              </a:spcBef>
              <a:spcAft>
                <a:spcPts val="0"/>
              </a:spcAft>
            </a:pPr>
            <a:r>
              <a:rPr sz="1000" dirty="0">
                <a:solidFill>
                  <a:srgbClr val="000000"/>
                </a:solidFill>
                <a:latin typeface="LNEEUU+EBGaramond-Regular"/>
                <a:cs typeface="LNEEUU+EBGaramond-Regular"/>
              </a:rPr>
              <a:t>dataꢀforꢀtextꢀeditor</a:t>
            </a:r>
          </a:p>
        </p:txBody>
      </p:sp>
      <p:sp>
        <p:nvSpPr>
          <p:cNvPr id="11" name="object 11"/>
          <p:cNvSpPr txBox="1"/>
          <p:nvPr/>
        </p:nvSpPr>
        <p:spPr>
          <a:xfrm>
            <a:off x="2042082" y="4259340"/>
            <a:ext cx="1557147"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Createꢀaꢀ`ꢀevaluateExpresion`ꢀ</a:t>
            </a:r>
          </a:p>
          <a:p>
            <a:pPr marL="128587" marR="0">
              <a:lnSpc>
                <a:spcPts val="1200"/>
              </a:lnSpc>
              <a:spcBef>
                <a:spcPts val="0"/>
              </a:spcBef>
              <a:spcAft>
                <a:spcPts val="0"/>
              </a:spcAft>
            </a:pPr>
            <a:r>
              <a:rPr sz="1000" dirty="0">
                <a:solidFill>
                  <a:srgbClr val="000000"/>
                </a:solidFill>
                <a:latin typeface="LNEEUU+EBGaramond-Regular"/>
                <a:cs typeface="LNEEUU+EBGaramond-Regular"/>
              </a:rPr>
              <a:t>functionꢀtoꢀevaluateꢀvalue</a:t>
            </a:r>
          </a:p>
        </p:txBody>
      </p:sp>
      <p:sp>
        <p:nvSpPr>
          <p:cNvPr id="12" name="object 12"/>
          <p:cNvSpPr txBox="1"/>
          <p:nvPr/>
        </p:nvSpPr>
        <p:spPr>
          <a:xfrm>
            <a:off x="5676365" y="4335540"/>
            <a:ext cx="1386078"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LNEEUU+EBGaramond-Regular"/>
                <a:cs typeface="LNEEUU+EBGaramond-Regular"/>
              </a:rPr>
              <a:t>Pushꢀbothꢀcodeꢀtoꢀgithub</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747</Words>
  <PresentationFormat>On-screen Show (16:9)</PresentationFormat>
  <Paragraphs>72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Times New Roman</vt:lpstr>
      <vt:lpstr>CSBFGQ+EBGaramond-Bold</vt:lpstr>
      <vt:lpstr>WTWGOU+Arial-BoldMT</vt:lpstr>
      <vt:lpstr>LNEEUU+EBGaramond-Regular</vt:lpstr>
      <vt:lpstr>SLFRMA+PublicSans-BoldItalic</vt:lpstr>
      <vt:lpstr>Theme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IP LAB</dc:creator>
  <cp:lastModifiedBy>IP LAB</cp:lastModifiedBy>
  <cp:revision>19</cp:revision>
  <dcterms:modified xsi:type="dcterms:W3CDTF">2023-11-03T09:42:14Z</dcterms:modified>
</cp:coreProperties>
</file>