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AF73A6-F344-44DE-9B34-CA0D20C6FF33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8B52512-82C4-4FA5-B98B-B25F7EA880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AF73A6-F344-44DE-9B34-CA0D20C6FF33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8B52512-82C4-4FA5-B98B-B25F7EA880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1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AF73A6-F344-44DE-9B34-CA0D20C6FF33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8B52512-82C4-4FA5-B98B-B25F7EA880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AF73A6-F344-44DE-9B34-CA0D20C6FF33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8B52512-82C4-4FA5-B98B-B25F7EA880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9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AF73A6-F344-44DE-9B34-CA0D20C6FF33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8B52512-82C4-4FA5-B98B-B25F7EA880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44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5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AF73A6-F344-44DE-9B34-CA0D20C6FF33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104864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8B52512-82C4-4FA5-B98B-B25F7EA880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50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1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5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3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5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AF73A6-F344-44DE-9B34-CA0D20C6FF33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104865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8B52512-82C4-4FA5-B98B-B25F7EA880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9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AF73A6-F344-44DE-9B34-CA0D20C6FF33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104859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8B52512-82C4-4FA5-B98B-B25F7EA880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AF73A6-F344-44DE-9B34-CA0D20C6FF33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104858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8B52512-82C4-4FA5-B98B-B25F7EA880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58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5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AF73A6-F344-44DE-9B34-CA0D20C6FF33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10486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8B52512-82C4-4FA5-B98B-B25F7EA880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8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IN"/>
          </a:p>
        </p:txBody>
      </p:sp>
      <p:sp>
        <p:nvSpPr>
          <p:cNvPr id="104862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0AF73A6-F344-44DE-9B34-CA0D20C6FF33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104863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8B52512-82C4-4FA5-B98B-B25F7EA8800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F73A6-F344-44DE-9B34-CA0D20C6FF33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52512-82C4-4FA5-B98B-B25F7EA8800C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b="1" dirty="0" lang="en-IN"/>
              <a:t>Data visualization application</a:t>
            </a: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b="1" dirty="0" lang="en-IN"/>
              <a:t>Design and develop a data visualization tool using java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extBox 2"/>
          <p:cNvSpPr txBox="1"/>
          <p:nvPr/>
        </p:nvSpPr>
        <p:spPr>
          <a:xfrm>
            <a:off x="-1" y="304800"/>
            <a:ext cx="12467303" cy="2308324"/>
          </a:xfrm>
          <a:prstGeom prst="rect"/>
          <a:noFill/>
        </p:spPr>
        <p:txBody>
          <a:bodyPr wrap="square">
            <a:spAutoFit/>
          </a:bodyPr>
          <a:p>
            <a:pPr>
              <a:buFont typeface="+mj-lt"/>
              <a:buAutoNum type="arabicPeriod"/>
            </a:pPr>
            <a:r>
              <a:rPr b="1" dirty="0" lang="en-US"/>
              <a:t>Server-Side Processing</a:t>
            </a:r>
            <a:endParaRPr dirty="0" lang="en-US"/>
          </a:p>
          <a:p>
            <a:pPr indent="-285750" lvl="1" marL="742950">
              <a:buFont typeface="+mj-lt"/>
              <a:buAutoNum type="arabicPeriod"/>
            </a:pPr>
            <a:r>
              <a:rPr b="1" dirty="0" lang="en-US"/>
              <a:t>Server-Side Aggregation</a:t>
            </a:r>
            <a:r>
              <a:rPr dirty="0" lang="en-US"/>
              <a:t>: Perform heavy computations and data aggregation on the server-side rather than on the client-side.</a:t>
            </a:r>
          </a:p>
          <a:p>
            <a:pPr indent="-285750" lvl="1" marL="742950">
              <a:buFont typeface="+mj-lt"/>
              <a:buAutoNum type="arabicPeriod"/>
            </a:pPr>
            <a:r>
              <a:rPr b="1" dirty="0" lang="en-US"/>
              <a:t>APIs</a:t>
            </a:r>
            <a:r>
              <a:rPr dirty="0" lang="en-US"/>
              <a:t>: Use efficient APIs to handle requests and serve only the required data to the client.</a:t>
            </a:r>
          </a:p>
          <a:p>
            <a:pPr>
              <a:buFont typeface="+mj-lt"/>
              <a:buAutoNum type="arabicPeriod"/>
            </a:pPr>
            <a:r>
              <a:rPr b="1" dirty="0" lang="en-US"/>
              <a:t>Efficient Data Structures</a:t>
            </a:r>
            <a:endParaRPr dirty="0" lang="en-US"/>
          </a:p>
          <a:p>
            <a:pPr indent="-285750" lvl="1" marL="742950">
              <a:buFont typeface="+mj-lt"/>
              <a:buAutoNum type="arabicPeriod"/>
            </a:pPr>
            <a:r>
              <a:rPr b="1" dirty="0" lang="en-US"/>
              <a:t>Indexing</a:t>
            </a:r>
            <a:r>
              <a:rPr dirty="0" lang="en-US"/>
              <a:t>: Use indexing on databases to speed up queries and reduce load times.</a:t>
            </a:r>
          </a:p>
          <a:p>
            <a:pPr indent="-285750" lvl="1" marL="742950">
              <a:buFont typeface="+mj-lt"/>
              <a:buAutoNum type="arabicPeriod"/>
            </a:pPr>
            <a:r>
              <a:rPr b="1" dirty="0" lang="en-US"/>
              <a:t>In-Memory Databases</a:t>
            </a:r>
            <a:r>
              <a:rPr dirty="0" lang="en-US"/>
              <a:t>: Consider using in-memory databases or caching mechanisms (e.g., Redis) for faster data retrieval.</a:t>
            </a:r>
          </a:p>
          <a:p>
            <a:r>
              <a:rPr dirty="0" lang="en-US"/>
              <a:t>**B. </a:t>
            </a:r>
            <a:r>
              <a:rPr b="1" dirty="0" lang="en-US"/>
              <a:t>Optimized Rendering</a:t>
            </a:r>
            <a:endParaRPr dirty="0" lang="en-US"/>
          </a:p>
        </p:txBody>
      </p:sp>
      <p:sp>
        <p:nvSpPr>
          <p:cNvPr id="1048612" name="TextBox 4"/>
          <p:cNvSpPr txBox="1"/>
          <p:nvPr/>
        </p:nvSpPr>
        <p:spPr>
          <a:xfrm>
            <a:off x="-1" y="2613125"/>
            <a:ext cx="12359149" cy="2308324"/>
          </a:xfrm>
          <a:prstGeom prst="rect"/>
          <a:noFill/>
        </p:spPr>
        <p:txBody>
          <a:bodyPr wrap="square">
            <a:spAutoFit/>
          </a:bodyPr>
          <a:p>
            <a:pPr>
              <a:buFont typeface="+mj-lt"/>
              <a:buAutoNum type="arabicPeriod"/>
            </a:pPr>
            <a:r>
              <a:rPr b="1" dirty="0" lang="en-IN"/>
              <a:t>Virtualization</a:t>
            </a:r>
            <a:endParaRPr dirty="0" lang="en-IN"/>
          </a:p>
          <a:p>
            <a:pPr indent="-285750" lvl="1" marL="742950">
              <a:buFont typeface="+mj-lt"/>
              <a:buAutoNum type="arabicPeriod"/>
            </a:pPr>
            <a:r>
              <a:rPr b="1" dirty="0" lang="en-IN"/>
              <a:t>Canvas Rendering</a:t>
            </a:r>
            <a:r>
              <a:rPr dirty="0" lang="en-IN"/>
              <a:t>: Use canvas-based rendering for complex charts (e.g., </a:t>
            </a:r>
            <a:r>
              <a:rPr dirty="0" lang="en-IN" err="1"/>
              <a:t>Highcharts</a:t>
            </a:r>
            <a:r>
              <a:rPr dirty="0" lang="en-IN"/>
              <a:t> or D3.js with canvas renderer) to handle large datasets efficiently.</a:t>
            </a:r>
          </a:p>
          <a:p>
            <a:pPr indent="-285750" lvl="1" marL="742950">
              <a:buFont typeface="+mj-lt"/>
              <a:buAutoNum type="arabicPeriod"/>
            </a:pPr>
            <a:r>
              <a:rPr b="1" dirty="0" lang="en-IN"/>
              <a:t>Virtual Scrolling</a:t>
            </a:r>
            <a:r>
              <a:rPr dirty="0" lang="en-IN"/>
              <a:t>: Implement virtual scrolling techniques to render only visible parts of a large dataset.</a:t>
            </a:r>
          </a:p>
          <a:p>
            <a:pPr>
              <a:buFont typeface="+mj-lt"/>
              <a:buAutoNum type="arabicPeriod"/>
            </a:pPr>
            <a:r>
              <a:rPr b="1" dirty="0" lang="en-IN"/>
              <a:t>Web Workers</a:t>
            </a:r>
            <a:endParaRPr dirty="0" lang="en-IN"/>
          </a:p>
          <a:p>
            <a:pPr indent="-285750" lvl="1" marL="742950">
              <a:buFont typeface="+mj-lt"/>
              <a:buAutoNum type="arabicPeriod"/>
            </a:pPr>
            <a:r>
              <a:rPr b="1" dirty="0" lang="en-IN"/>
              <a:t>Background Processing</a:t>
            </a:r>
            <a:r>
              <a:rPr dirty="0" lang="en-IN"/>
              <a:t>: Use Web Workers in JavaScript to handle large data processing tasks in the background, keeping the main UI responsive.</a:t>
            </a:r>
          </a:p>
          <a:p>
            <a:r>
              <a:rPr dirty="0" lang="en-IN"/>
              <a:t>**C. </a:t>
            </a:r>
            <a:r>
              <a:rPr b="1" dirty="0" lang="en-IN"/>
              <a:t>Performance Monitoring</a:t>
            </a:r>
            <a:endParaRPr dirty="0" lang="en-IN"/>
          </a:p>
        </p:txBody>
      </p:sp>
      <p:sp>
        <p:nvSpPr>
          <p:cNvPr id="1048613" name="Rectangle 1"/>
          <p:cNvSpPr>
            <a:spLocks noChangeArrowheads="1"/>
          </p:cNvSpPr>
          <p:nvPr/>
        </p:nvSpPr>
        <p:spPr bwMode="auto">
          <a:xfrm>
            <a:off x="137652" y="4841102"/>
            <a:ext cx="11828206" cy="2031325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Profiling and Optimization</a:t>
            </a:r>
            <a:endParaRPr altLang="en-US" baseline="0" b="0" cap="none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Profiling</a:t>
            </a:r>
            <a:r>
              <a:rPr altLang="en-US" baseline="0" b="0" cap="none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profiling tools to identify bottlenecks in data processing and rendering.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Optimization</a:t>
            </a:r>
            <a:r>
              <a:rPr altLang="en-US" baseline="0" b="0" cap="none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Optimize code and queries based on profiling results.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Caching</a:t>
            </a:r>
            <a:endParaRPr altLang="en-US" baseline="0" b="0" cap="none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Client-Side Caching</a:t>
            </a:r>
            <a:r>
              <a:rPr altLang="en-US" baseline="0" b="0" cap="none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Cache frequently accessed data on the client-side to reduce redundant data fetching.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Server-Side Caching</a:t>
            </a:r>
            <a:r>
              <a:rPr altLang="en-US" baseline="0" b="0" cap="none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Cache results of expensive computations on the server-side.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extBox 2"/>
          <p:cNvSpPr txBox="1"/>
          <p:nvPr/>
        </p:nvSpPr>
        <p:spPr>
          <a:xfrm>
            <a:off x="78658" y="78658"/>
            <a:ext cx="12280490" cy="3970318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US"/>
              <a:t>2. Providing Interactive Visualization Options</a:t>
            </a:r>
          </a:p>
          <a:p>
            <a:r>
              <a:rPr dirty="0" lang="en-US"/>
              <a:t>**A. </a:t>
            </a:r>
            <a:r>
              <a:rPr b="1" dirty="0" lang="en-US"/>
              <a:t>Interactive Features</a:t>
            </a:r>
            <a:endParaRPr dirty="0" lang="en-US"/>
          </a:p>
          <a:p>
            <a:pPr>
              <a:buFont typeface="+mj-lt"/>
              <a:buAutoNum type="arabicPeriod"/>
            </a:pPr>
            <a:r>
              <a:rPr b="1" dirty="0" lang="en-US"/>
              <a:t>Tooltips and Popups</a:t>
            </a:r>
            <a:endParaRPr dirty="0" lang="en-US"/>
          </a:p>
          <a:p>
            <a:pPr indent="-285750" lvl="1" marL="742950">
              <a:buFont typeface="+mj-lt"/>
              <a:buAutoNum type="arabicPeriod"/>
            </a:pPr>
            <a:r>
              <a:rPr b="1" dirty="0" lang="en-US"/>
              <a:t>Tooltips</a:t>
            </a:r>
            <a:r>
              <a:rPr dirty="0" lang="en-US"/>
              <a:t>: Display additional information when the user hovers over or clicks on data points.</a:t>
            </a:r>
          </a:p>
          <a:p>
            <a:pPr indent="-285750" lvl="1" marL="742950">
              <a:buFont typeface="+mj-lt"/>
              <a:buAutoNum type="arabicPeriod"/>
            </a:pPr>
            <a:r>
              <a:rPr b="1" dirty="0" lang="en-US"/>
              <a:t>Popups</a:t>
            </a:r>
            <a:r>
              <a:rPr dirty="0" lang="en-US"/>
              <a:t>: Use modal dialogs or popups to provide detailed data or interactive controls.</a:t>
            </a:r>
          </a:p>
          <a:p>
            <a:pPr>
              <a:buFont typeface="+mj-lt"/>
              <a:buAutoNum type="arabicPeriod"/>
            </a:pPr>
            <a:r>
              <a:rPr b="1" dirty="0" lang="en-US"/>
              <a:t>Zoom and Pan</a:t>
            </a:r>
            <a:endParaRPr dirty="0" lang="en-US"/>
          </a:p>
          <a:p>
            <a:pPr indent="-285750" lvl="1" marL="742950">
              <a:buFont typeface="+mj-lt"/>
              <a:buAutoNum type="arabicPeriod"/>
            </a:pPr>
            <a:r>
              <a:rPr b="1" dirty="0" lang="en-US"/>
              <a:t>Zoom</a:t>
            </a:r>
            <a:r>
              <a:rPr dirty="0" lang="en-US"/>
              <a:t>: Allow users to zoom in and out of charts to explore data in more detail.</a:t>
            </a:r>
          </a:p>
          <a:p>
            <a:pPr indent="-285750" lvl="1" marL="742950">
              <a:buFont typeface="+mj-lt"/>
              <a:buAutoNum type="arabicPeriod"/>
            </a:pPr>
            <a:r>
              <a:rPr b="1" dirty="0" lang="en-US"/>
              <a:t>Pan</a:t>
            </a:r>
            <a:r>
              <a:rPr dirty="0" lang="en-US"/>
              <a:t>: Enable users to pan across charts to view different sections of the data.</a:t>
            </a:r>
          </a:p>
          <a:p>
            <a:pPr>
              <a:buFont typeface="+mj-lt"/>
              <a:buAutoNum type="arabicPeriod"/>
            </a:pPr>
            <a:r>
              <a:rPr b="1" dirty="0" lang="en-US"/>
              <a:t>Filtering and Sorting</a:t>
            </a:r>
            <a:endParaRPr dirty="0" lang="en-US"/>
          </a:p>
          <a:p>
            <a:pPr indent="-285750" lvl="1" marL="742950">
              <a:buFont typeface="+mj-lt"/>
              <a:buAutoNum type="arabicPeriod"/>
            </a:pPr>
            <a:r>
              <a:rPr b="1" dirty="0" lang="en-US"/>
              <a:t>Filters</a:t>
            </a:r>
            <a:r>
              <a:rPr dirty="0" lang="en-US"/>
              <a:t>: Implement filters to let users select subsets of data based on criteria.</a:t>
            </a:r>
          </a:p>
          <a:p>
            <a:pPr indent="-285750" lvl="1" marL="742950">
              <a:buFont typeface="+mj-lt"/>
              <a:buAutoNum type="arabicPeriod"/>
            </a:pPr>
            <a:r>
              <a:rPr b="1" dirty="0" lang="en-US"/>
              <a:t>Sorting</a:t>
            </a:r>
            <a:r>
              <a:rPr dirty="0" lang="en-US"/>
              <a:t>: Allow users to sort data based on different attributes.</a:t>
            </a:r>
          </a:p>
          <a:p>
            <a:pPr>
              <a:buFont typeface="+mj-lt"/>
              <a:buAutoNum type="arabicPeriod"/>
            </a:pPr>
            <a:r>
              <a:rPr b="1" dirty="0" lang="en-US"/>
              <a:t>Drill-Downs and Hierarchies</a:t>
            </a:r>
            <a:endParaRPr dirty="0" lang="en-US"/>
          </a:p>
          <a:p>
            <a:pPr indent="-285750" lvl="1" marL="742950">
              <a:buFont typeface="+mj-lt"/>
              <a:buAutoNum type="arabicPeriod"/>
            </a:pPr>
            <a:r>
              <a:rPr b="1" dirty="0" lang="en-US"/>
              <a:t>Drill-Downs</a:t>
            </a:r>
            <a:r>
              <a:rPr dirty="0" lang="en-US"/>
              <a:t>: Provide options to explore more detailed levels of data by clicking on summary data points.</a:t>
            </a:r>
          </a:p>
          <a:p>
            <a:pPr indent="-285750" lvl="1" marL="742950">
              <a:buFont typeface="+mj-lt"/>
              <a:buAutoNum type="arabicPeriod"/>
            </a:pPr>
            <a:r>
              <a:rPr b="1" dirty="0" lang="en-US"/>
              <a:t>Hierarchies</a:t>
            </a:r>
            <a:r>
              <a:rPr dirty="0" lang="en-US"/>
              <a:t>: Display data hierarchies and enable navigation through different levels of data.</a:t>
            </a:r>
          </a:p>
        </p:txBody>
      </p:sp>
      <p:sp>
        <p:nvSpPr>
          <p:cNvPr id="1048615" name="TextBox 6"/>
          <p:cNvSpPr txBox="1"/>
          <p:nvPr/>
        </p:nvSpPr>
        <p:spPr>
          <a:xfrm>
            <a:off x="78657" y="4124292"/>
            <a:ext cx="7354529" cy="1200329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US"/>
              <a:t>Dynamic Updates</a:t>
            </a:r>
            <a:endParaRPr dirty="0" lang="en-US"/>
          </a:p>
          <a:p>
            <a:pPr>
              <a:buFont typeface="Arial" panose="020B0604020202020204" pitchFamily="34" charset="0"/>
              <a:buChar char="•"/>
            </a:pPr>
            <a:r>
              <a:rPr b="1" dirty="0" lang="en-US"/>
              <a:t>Real-Time Data</a:t>
            </a:r>
            <a:r>
              <a:rPr dirty="0" lang="en-US"/>
              <a:t>: Implement real-time data updates using </a:t>
            </a:r>
            <a:r>
              <a:rPr dirty="0" lang="en-US" err="1"/>
              <a:t>WebSockets</a:t>
            </a:r>
            <a:r>
              <a:rPr dirty="0" lang="en-US"/>
              <a:t> or server-sent events.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lang="en-US"/>
              <a:t>Live Data</a:t>
            </a:r>
            <a:r>
              <a:rPr dirty="0" lang="en-US"/>
              <a:t>: Allow users to see live changes and updates in visualizations.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Rectangle 1"/>
          <p:cNvSpPr>
            <a:spLocks noChangeArrowheads="1"/>
          </p:cNvSpPr>
          <p:nvPr/>
        </p:nvSpPr>
        <p:spPr bwMode="auto">
          <a:xfrm>
            <a:off x="88490" y="594624"/>
            <a:ext cx="8711921" cy="3554819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1" cap="none" sz="9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Implementation Tips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sz="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Choose the Right Library</a:t>
            </a:r>
            <a:r>
              <a:rPr altLang="en-US" baseline="0" b="0" cap="none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Select a library based on your needs for interactivity, performance, and data handling.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Data Loading</a:t>
            </a:r>
            <a:r>
              <a:rPr altLang="en-US" baseline="0" b="0" cap="none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 data pagination, compression, and server-side processing to manage large datasets efficiently.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Performance</a:t>
            </a:r>
            <a:r>
              <a:rPr altLang="en-US" baseline="0" b="0" cap="none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Regularly test the performance of your visualizations with large datasets and optimize based on the results.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Feedback</a:t>
            </a:r>
            <a:r>
              <a:rPr altLang="en-US" baseline="0" b="0" cap="none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Gather feedback from users to ensure the interactive features meet their needs and enhance their experience.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integrating these practices, you can build a data visualization application that handles large datasets efficiently and provides a rich interactive experience for users.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extBox 2"/>
          <p:cNvSpPr txBox="1"/>
          <p:nvPr/>
        </p:nvSpPr>
        <p:spPr>
          <a:xfrm>
            <a:off x="0" y="314631"/>
            <a:ext cx="11631561" cy="8915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Designing and developing a data visualization tool in Java involves several steps, </a:t>
            </a:r>
          </a:p>
          <a:p>
            <a:r>
              <a:rPr dirty="0" lang="en-US"/>
              <a:t>including planning the tool's functionality, selecting the right libraries and frameworks, and implementing the features. Here’s a high-level guide to get you started</a:t>
            </a:r>
            <a:endParaRPr dirty="0" lang="en-IN"/>
          </a:p>
        </p:txBody>
      </p:sp>
      <p:sp>
        <p:nvSpPr>
          <p:cNvPr id="1048592" name="TextBox 4"/>
          <p:cNvSpPr txBox="1"/>
          <p:nvPr/>
        </p:nvSpPr>
        <p:spPr>
          <a:xfrm>
            <a:off x="140110" y="1410362"/>
            <a:ext cx="6120580" cy="3025140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IN"/>
              <a:t>Define Requirements</a:t>
            </a:r>
          </a:p>
          <a:p>
            <a:r>
              <a:rPr b="1" dirty="0" lang="en-IN"/>
              <a:t>Identify Key Features:</a:t>
            </a:r>
            <a:endParaRPr dirty="0" lang="en-IN"/>
          </a:p>
          <a:p>
            <a:pPr>
              <a:buFont typeface="Arial" panose="020B0604020202020204" pitchFamily="34" charset="0"/>
              <a:buChar char="•"/>
            </a:pPr>
            <a:r>
              <a:rPr dirty="0" lang="en-IN"/>
              <a:t>Types of visualizations (charts, graphs, heatmaps,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lang="en-IN"/>
              <a:t>Data sources and formats (CSV, JSON, databases,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lang="en-IN"/>
              <a:t>User interactions (filters, zoom, drill-downs)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lang="en-IN"/>
              <a:t>Export options (PDF, PNG, interactive web views)</a:t>
            </a:r>
          </a:p>
          <a:p>
            <a:r>
              <a:rPr b="1" dirty="0" lang="en-IN"/>
              <a:t>Determine Technical Specifications:</a:t>
            </a:r>
            <a:endParaRPr dirty="0" lang="en-IN"/>
          </a:p>
          <a:p>
            <a:pPr>
              <a:buFont typeface="Arial" panose="020B0604020202020204" pitchFamily="34" charset="0"/>
              <a:buChar char="•"/>
            </a:pPr>
            <a:r>
              <a:rPr dirty="0" lang="en-IN"/>
              <a:t>Performance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lang="en-IN"/>
              <a:t>User interface (UI)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lang="en-IN"/>
              <a:t>Compatibility with different operating systems (if application)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extBox 2"/>
          <p:cNvSpPr txBox="1"/>
          <p:nvPr/>
        </p:nvSpPr>
        <p:spPr>
          <a:xfrm>
            <a:off x="0" y="216310"/>
            <a:ext cx="9144000" cy="3558540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US"/>
              <a:t>2. Set Up the Development Environment</a:t>
            </a:r>
          </a:p>
          <a:p>
            <a:r>
              <a:rPr b="1" dirty="0" lang="en-US"/>
              <a:t>Install Java Development Kit (JDK):</a:t>
            </a:r>
            <a:endParaRPr dirty="0" lang="en-US"/>
          </a:p>
          <a:p>
            <a:pPr>
              <a:buFont typeface="Arial" panose="020B0604020202020204" pitchFamily="34" charset="0"/>
              <a:buChar char="•"/>
            </a:pPr>
            <a:r>
              <a:rPr dirty="0" lang="en-US"/>
              <a:t>Ensure you have the latest version of JDK installed.</a:t>
            </a:r>
          </a:p>
          <a:p>
            <a:r>
              <a:rPr b="1" dirty="0" lang="en-US"/>
              <a:t>Choose an Integrated Development Environment (IDE):</a:t>
            </a:r>
            <a:endParaRPr dirty="0" lang="en-US"/>
          </a:p>
          <a:p>
            <a:pPr>
              <a:buFont typeface="Arial" panose="020B0604020202020204" pitchFamily="34" charset="0"/>
              <a:buChar char="•"/>
            </a:pPr>
            <a:r>
              <a:rPr dirty="0" lang="en-US"/>
              <a:t>IntelliJ IDEA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lang="en-US"/>
              <a:t>Eclipse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lang="en-US"/>
              <a:t>NetBeans</a:t>
            </a:r>
          </a:p>
          <a:p>
            <a:r>
              <a:rPr b="1" dirty="0" lang="en-US"/>
              <a:t>3. Select Libraries and Frameworks</a:t>
            </a:r>
          </a:p>
          <a:p>
            <a:r>
              <a:rPr b="1" dirty="0" lang="en-US"/>
              <a:t>For Visualization:</a:t>
            </a:r>
            <a:endParaRPr dirty="0" lang="en-US"/>
          </a:p>
          <a:p>
            <a:pPr>
              <a:buFont typeface="Arial" panose="020B0604020202020204" pitchFamily="34" charset="0"/>
              <a:buChar char="•"/>
            </a:pPr>
            <a:r>
              <a:rPr b="1" dirty="0" lang="en-US"/>
              <a:t>JavaFX</a:t>
            </a:r>
            <a:r>
              <a:rPr dirty="0" lang="en-US"/>
              <a:t>: Provides a rich set of UI controls and graphics capabilities. JavaFX can be used to create interactive charts and visualizations.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lang="en-US"/>
              <a:t>J free Chart</a:t>
            </a:r>
            <a:r>
              <a:rPr dirty="0" lang="en-US"/>
              <a:t>: A popular library for creating a wide range of charts and plots.</a:t>
            </a:r>
          </a:p>
          <a:p>
            <a:r>
              <a:rPr b="1" dirty="0" lang="en-US"/>
              <a:t>For Data Handling:</a:t>
            </a:r>
            <a:endParaRPr dirty="0" lang="en-US"/>
          </a:p>
        </p:txBody>
      </p:sp>
      <p:sp>
        <p:nvSpPr>
          <p:cNvPr id="1048594" name="TextBox 4"/>
          <p:cNvSpPr txBox="1"/>
          <p:nvPr/>
        </p:nvSpPr>
        <p:spPr>
          <a:xfrm>
            <a:off x="-88492" y="3876523"/>
            <a:ext cx="10785987" cy="2758440"/>
          </a:xfrm>
          <a:prstGeom prst="rect"/>
          <a:noFill/>
        </p:spPr>
        <p:txBody>
          <a:bodyPr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b="1" dirty="0" lang="en-IN"/>
              <a:t>Apache POI</a:t>
            </a:r>
            <a:r>
              <a:rPr dirty="0" lang="en-IN"/>
              <a:t>: For handling Excel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lang="en-IN"/>
              <a:t>Jackson/</a:t>
            </a:r>
            <a:r>
              <a:rPr b="1" dirty="0" lang="en-IN" err="1"/>
              <a:t>Gson</a:t>
            </a:r>
            <a:r>
              <a:rPr dirty="0" lang="en-IN"/>
              <a:t>: For parsing JSON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lang="en-IN"/>
              <a:t>JDBC</a:t>
            </a:r>
            <a:r>
              <a:rPr dirty="0" lang="en-IN"/>
              <a:t>: For connecting to databases.</a:t>
            </a:r>
          </a:p>
          <a:p>
            <a:r>
              <a:rPr b="1" dirty="0" lang="en-IN"/>
              <a:t>For GUI Development:</a:t>
            </a:r>
            <a:endParaRPr dirty="0" lang="en-IN"/>
          </a:p>
          <a:p>
            <a:pPr>
              <a:buFont typeface="Arial" panose="020B0604020202020204" pitchFamily="34" charset="0"/>
              <a:buChar char="•"/>
            </a:pPr>
            <a:r>
              <a:rPr b="1" dirty="0" lang="en-IN"/>
              <a:t>Swing</a:t>
            </a:r>
            <a:r>
              <a:rPr dirty="0" lang="en-IN"/>
              <a:t>: Older GUI library for Java, still in use for many legacy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lang="en-IN"/>
              <a:t>JavaFX</a:t>
            </a:r>
            <a:r>
              <a:rPr dirty="0" lang="en-IN"/>
              <a:t>: Modern alternative with more features and better performance.</a:t>
            </a:r>
          </a:p>
          <a:p>
            <a:r>
              <a:rPr b="1" dirty="0" lang="en-IN"/>
              <a:t>4. Design the Application Architecture</a:t>
            </a:r>
          </a:p>
          <a:p>
            <a:r>
              <a:rPr b="1" dirty="0" lang="en-IN"/>
              <a:t>Components:</a:t>
            </a:r>
            <a:endParaRPr dirty="0" lang="en-IN"/>
          </a:p>
          <a:p>
            <a:pPr>
              <a:buFont typeface="Arial" panose="020B0604020202020204" pitchFamily="34" charset="0"/>
              <a:buChar char="•"/>
            </a:pPr>
            <a:r>
              <a:rPr b="1" dirty="0" lang="en-IN"/>
              <a:t>Data Input Module</a:t>
            </a:r>
            <a:r>
              <a:rPr dirty="0" lang="en-IN"/>
              <a:t>: Handles data ingestion from various 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lang="en-IN"/>
              <a:t>Processing Module</a:t>
            </a:r>
            <a:r>
              <a:rPr dirty="0" lang="en-IN"/>
              <a:t>: Cleans and transforms data for visualization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extBox 2"/>
          <p:cNvSpPr txBox="1"/>
          <p:nvPr/>
        </p:nvSpPr>
        <p:spPr>
          <a:xfrm>
            <a:off x="-78658" y="78658"/>
            <a:ext cx="9222658" cy="1691641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US"/>
              <a:t>5. Implement the Application</a:t>
            </a:r>
          </a:p>
          <a:p>
            <a:r>
              <a:rPr b="1" dirty="0" lang="en-US"/>
              <a:t>A. Set Up the Project</a:t>
            </a:r>
          </a:p>
          <a:p>
            <a:r>
              <a:rPr dirty="0" lang="en-US"/>
              <a:t>Create a new project in your IDE and add the necessary dependencies for the libraries you’re using.</a:t>
            </a:r>
          </a:p>
          <a:p>
            <a:r>
              <a:rPr b="1" dirty="0" lang="en-US"/>
              <a:t>B. Create the Data Input Module</a:t>
            </a:r>
          </a:p>
          <a:p>
            <a:r>
              <a:rPr b="1" dirty="0" lang="en-US"/>
              <a:t>Example with CSV:</a:t>
            </a:r>
            <a:endParaRPr dirty="0" lang="en-US"/>
          </a:p>
        </p:txBody>
      </p:sp>
      <p:sp>
        <p:nvSpPr>
          <p:cNvPr id="1048596" name="TextBox 4"/>
          <p:cNvSpPr txBox="1"/>
          <p:nvPr/>
        </p:nvSpPr>
        <p:spPr>
          <a:xfrm>
            <a:off x="-98323" y="1758388"/>
            <a:ext cx="6159908" cy="4625340"/>
          </a:xfrm>
          <a:prstGeom prst="rect"/>
          <a:noFill/>
        </p:spPr>
        <p:txBody>
          <a:bodyPr wrap="square">
            <a:spAutoFit/>
          </a:bodyPr>
          <a:p>
            <a:r>
              <a:rPr dirty="0" lang="en-IN"/>
              <a:t>import </a:t>
            </a:r>
            <a:r>
              <a:rPr dirty="0" lang="en-IN" err="1"/>
              <a:t>java.io.BufferedReader</a:t>
            </a:r>
            <a:r>
              <a:rPr dirty="0" lang="en-IN"/>
              <a:t>;</a:t>
            </a:r>
          </a:p>
          <a:p>
            <a:r>
              <a:rPr dirty="0" lang="en-IN"/>
              <a:t>import </a:t>
            </a:r>
            <a:r>
              <a:rPr dirty="0" lang="en-IN" err="1"/>
              <a:t>java.io.FileReader</a:t>
            </a:r>
            <a:r>
              <a:rPr dirty="0" lang="en-IN"/>
              <a:t>;</a:t>
            </a:r>
          </a:p>
          <a:p>
            <a:r>
              <a:rPr dirty="0" lang="en-IN"/>
              <a:t>import </a:t>
            </a:r>
            <a:r>
              <a:rPr dirty="0" lang="en-IN" err="1"/>
              <a:t>java.io.IOException</a:t>
            </a:r>
            <a:r>
              <a:rPr dirty="0" lang="en-IN"/>
              <a:t>;</a:t>
            </a:r>
          </a:p>
          <a:p>
            <a:endParaRPr dirty="0" lang="en-IN"/>
          </a:p>
          <a:p>
            <a:r>
              <a:rPr dirty="0" lang="en-IN"/>
              <a:t>public class </a:t>
            </a:r>
            <a:r>
              <a:rPr dirty="0" lang="en-IN" err="1"/>
              <a:t>DataLoader</a:t>
            </a:r>
            <a:r>
              <a:rPr dirty="0" lang="en-IN"/>
              <a:t> {</a:t>
            </a:r>
          </a:p>
          <a:p>
            <a:r>
              <a:rPr dirty="0" lang="en-IN"/>
              <a:t>    public static void </a:t>
            </a:r>
            <a:r>
              <a:rPr dirty="0" lang="en-IN" err="1"/>
              <a:t>loadCSV</a:t>
            </a:r>
            <a:r>
              <a:rPr dirty="0" lang="en-IN"/>
              <a:t>(String </a:t>
            </a:r>
            <a:r>
              <a:rPr dirty="0" lang="en-IN" err="1"/>
              <a:t>filePath</a:t>
            </a:r>
            <a:r>
              <a:rPr dirty="0" lang="en-IN"/>
              <a:t>) {</a:t>
            </a:r>
          </a:p>
          <a:p>
            <a:r>
              <a:rPr dirty="0" lang="en-IN"/>
              <a:t>        try (</a:t>
            </a:r>
            <a:r>
              <a:rPr dirty="0" lang="en-IN" err="1"/>
              <a:t>BufferedReader</a:t>
            </a:r>
            <a:r>
              <a:rPr dirty="0" lang="en-IN"/>
              <a:t> </a:t>
            </a:r>
            <a:r>
              <a:rPr dirty="0" lang="en-IN" err="1"/>
              <a:t>br</a:t>
            </a:r>
            <a:r>
              <a:rPr dirty="0" lang="en-IN"/>
              <a:t> = new </a:t>
            </a:r>
            <a:r>
              <a:rPr dirty="0" lang="en-IN" err="1"/>
              <a:t>BufferedReader</a:t>
            </a:r>
            <a:r>
              <a:rPr dirty="0" lang="en-IN"/>
              <a:t>(new </a:t>
            </a:r>
            <a:r>
              <a:rPr dirty="0" lang="en-IN" err="1"/>
              <a:t>FileReader</a:t>
            </a:r>
            <a:r>
              <a:rPr dirty="0" lang="en-IN"/>
              <a:t>(</a:t>
            </a:r>
            <a:r>
              <a:rPr dirty="0" lang="en-IN" err="1"/>
              <a:t>filePath</a:t>
            </a:r>
            <a:r>
              <a:rPr dirty="0" lang="en-IN"/>
              <a:t>))) {</a:t>
            </a:r>
          </a:p>
          <a:p>
            <a:r>
              <a:rPr dirty="0" lang="en-IN"/>
              <a:t>            String line;</a:t>
            </a:r>
          </a:p>
          <a:p>
            <a:r>
              <a:rPr dirty="0" lang="en-IN"/>
              <a:t>            while ((line = </a:t>
            </a:r>
            <a:r>
              <a:rPr dirty="0" lang="en-IN" err="1"/>
              <a:t>br.readLine</a:t>
            </a:r>
            <a:r>
              <a:rPr dirty="0" lang="en-IN"/>
              <a:t>()) != null) {</a:t>
            </a:r>
          </a:p>
          <a:p>
            <a:r>
              <a:rPr dirty="0" lang="en-IN"/>
              <a:t>                // Process line (parse CSV values, etc.)</a:t>
            </a:r>
          </a:p>
          <a:p>
            <a:r>
              <a:rPr dirty="0" lang="en-IN"/>
              <a:t>            }</a:t>
            </a:r>
          </a:p>
          <a:p>
            <a:r>
              <a:rPr dirty="0" lang="en-IN"/>
              <a:t>        } catch (</a:t>
            </a:r>
            <a:r>
              <a:rPr dirty="0" lang="en-IN" err="1"/>
              <a:t>IOException</a:t>
            </a:r>
            <a:r>
              <a:rPr dirty="0" lang="en-IN"/>
              <a:t> e) {</a:t>
            </a:r>
          </a:p>
          <a:p>
            <a:r>
              <a:rPr dirty="0" lang="en-IN"/>
              <a:t>            </a:t>
            </a:r>
            <a:r>
              <a:rPr dirty="0" lang="en-IN" err="1"/>
              <a:t>e.printStackTrace</a:t>
            </a:r>
            <a:r>
              <a:rPr dirty="0" lang="en-IN"/>
              <a:t>();</a:t>
            </a:r>
          </a:p>
          <a:p>
            <a:r>
              <a:rPr dirty="0" lang="en-IN"/>
              <a:t>        }</a:t>
            </a:r>
          </a:p>
          <a:p>
            <a:r>
              <a:rPr dirty="0" lang="en-IN"/>
              <a:t>    }</a:t>
            </a:r>
          </a:p>
          <a:p>
            <a:r>
              <a:rPr dirty="0" lang="en-IN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59159"/>
          </a:xfrm>
        </p:spPr>
        <p:txBody>
          <a:bodyPr/>
          <a:p>
            <a:r>
              <a:rPr b="1" dirty="0" lang="en-IN"/>
              <a:t>Explore libraries and tools for rendering charts graphs and other visual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extBox 2"/>
          <p:cNvSpPr txBox="1"/>
          <p:nvPr/>
        </p:nvSpPr>
        <p:spPr>
          <a:xfrm>
            <a:off x="0" y="196645"/>
            <a:ext cx="9144000" cy="92333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When developing a data visualization tool, identifying key features for rendering charts, graphs, and other visuals is crucial. Here’s a comprehensive list of features to consider, along with libraries and tools that can help you implement them:</a:t>
            </a:r>
          </a:p>
        </p:txBody>
      </p:sp>
      <p:sp>
        <p:nvSpPr>
          <p:cNvPr id="1048603" name="TextBox 4"/>
          <p:cNvSpPr txBox="1"/>
          <p:nvPr/>
        </p:nvSpPr>
        <p:spPr>
          <a:xfrm>
            <a:off x="0" y="1119975"/>
            <a:ext cx="9131709" cy="2585323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US"/>
              <a:t>Key Features for Rendering Visualizations</a:t>
            </a:r>
          </a:p>
          <a:p>
            <a:pPr>
              <a:buFont typeface="+mj-lt"/>
              <a:buAutoNum type="arabicPeriod"/>
            </a:pPr>
            <a:r>
              <a:rPr b="1" dirty="0" lang="en-US"/>
              <a:t>Chart Types</a:t>
            </a:r>
            <a:endParaRPr dirty="0" lang="en-US"/>
          </a:p>
          <a:p>
            <a:pPr indent="-285750" lvl="1" marL="742950">
              <a:buFont typeface="+mj-lt"/>
              <a:buAutoNum type="arabicPeriod"/>
            </a:pPr>
            <a:r>
              <a:rPr b="1" dirty="0" lang="en-US"/>
              <a:t>Line Charts</a:t>
            </a:r>
            <a:r>
              <a:rPr dirty="0" lang="en-US"/>
              <a:t>: For trends over time.</a:t>
            </a:r>
          </a:p>
          <a:p>
            <a:pPr indent="-285750" lvl="1" marL="742950">
              <a:buFont typeface="+mj-lt"/>
              <a:buAutoNum type="arabicPeriod"/>
            </a:pPr>
            <a:r>
              <a:rPr b="1" dirty="0" lang="en-US"/>
              <a:t>Bar Charts</a:t>
            </a:r>
            <a:r>
              <a:rPr dirty="0" lang="en-US"/>
              <a:t>: For comparing quantities across categories.</a:t>
            </a:r>
          </a:p>
          <a:p>
            <a:pPr indent="-285750" lvl="1" marL="742950">
              <a:buFont typeface="+mj-lt"/>
              <a:buAutoNum type="arabicPeriod"/>
            </a:pPr>
            <a:r>
              <a:rPr b="1" dirty="0" lang="en-US"/>
              <a:t>Pie Charts</a:t>
            </a:r>
            <a:r>
              <a:rPr dirty="0" lang="en-US"/>
              <a:t>: For showing proportions.</a:t>
            </a:r>
          </a:p>
          <a:p>
            <a:pPr indent="-285750" lvl="1" marL="742950">
              <a:buFont typeface="+mj-lt"/>
              <a:buAutoNum type="arabicPeriod"/>
            </a:pPr>
            <a:r>
              <a:rPr b="1" dirty="0" lang="en-US"/>
              <a:t>Scatter Plots</a:t>
            </a:r>
            <a:r>
              <a:rPr dirty="0" lang="en-US"/>
              <a:t>: For showing relationships between two variables.</a:t>
            </a:r>
          </a:p>
          <a:p>
            <a:pPr indent="-285750" lvl="1" marL="742950">
              <a:buFont typeface="+mj-lt"/>
              <a:buAutoNum type="arabicPeriod"/>
            </a:pPr>
            <a:r>
              <a:rPr b="1" dirty="0" lang="en-US"/>
              <a:t>Heatmaps</a:t>
            </a:r>
            <a:r>
              <a:rPr dirty="0" lang="en-US"/>
              <a:t>: For displaying data density or correlation.</a:t>
            </a:r>
          </a:p>
          <a:p>
            <a:pPr indent="-285750" lvl="1" marL="742950">
              <a:buFont typeface="+mj-lt"/>
              <a:buAutoNum type="arabicPeriod"/>
            </a:pPr>
            <a:r>
              <a:rPr b="1" dirty="0" lang="en-US"/>
              <a:t>Histograms</a:t>
            </a:r>
            <a:r>
              <a:rPr dirty="0" lang="en-US"/>
              <a:t>: For showing frequency distributions.</a:t>
            </a:r>
          </a:p>
          <a:p>
            <a:pPr indent="-285750" lvl="1" marL="742950">
              <a:buFont typeface="+mj-lt"/>
              <a:buAutoNum type="arabicPeriod"/>
            </a:pPr>
            <a:r>
              <a:rPr b="1" dirty="0" lang="en-US"/>
              <a:t>Area Charts</a:t>
            </a:r>
            <a:r>
              <a:rPr dirty="0" lang="en-US"/>
              <a:t>: For cumulative data trends.</a:t>
            </a:r>
          </a:p>
        </p:txBody>
      </p:sp>
      <p:sp>
        <p:nvSpPr>
          <p:cNvPr id="1048604" name="Rectangle 1"/>
          <p:cNvSpPr>
            <a:spLocks noChangeArrowheads="1"/>
          </p:cNvSpPr>
          <p:nvPr/>
        </p:nvSpPr>
        <p:spPr bwMode="auto">
          <a:xfrm>
            <a:off x="0" y="3602999"/>
            <a:ext cx="9733936" cy="1754326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Interactivity</a:t>
            </a: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Tooltips</a:t>
            </a: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Display additional data on hover.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Zooming and Panning</a:t>
            </a: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Allow users to explore data in detail.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Filtering</a:t>
            </a: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Let users select and view subsets of data.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Drill-downs</a:t>
            </a:r>
            <a:r>
              <a:rPr altLang="en-US" baseline="0" b="0" cap="none" dirty="0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Allow users to delve deeper into the data hierarchy.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extBox 2"/>
          <p:cNvSpPr txBox="1"/>
          <p:nvPr/>
        </p:nvSpPr>
        <p:spPr>
          <a:xfrm>
            <a:off x="0" y="110240"/>
            <a:ext cx="9861755" cy="3416320"/>
          </a:xfrm>
          <a:prstGeom prst="rect"/>
          <a:noFill/>
        </p:spPr>
        <p:txBody>
          <a:bodyPr wrap="square">
            <a:spAutoFit/>
          </a:bodyPr>
          <a:p>
            <a:pPr>
              <a:buFont typeface="+mj-lt"/>
              <a:buAutoNum type="arabicPeriod"/>
            </a:pPr>
            <a:r>
              <a:rPr b="1" dirty="0" lang="en-US"/>
              <a:t>Customization</a:t>
            </a:r>
            <a:endParaRPr dirty="0" lang="en-US"/>
          </a:p>
          <a:p>
            <a:pPr indent="-285750" lvl="1" marL="742950">
              <a:buFont typeface="+mj-lt"/>
              <a:buAutoNum type="arabicPeriod"/>
            </a:pPr>
            <a:r>
              <a:rPr b="1" dirty="0" lang="en-US"/>
              <a:t>Color Schemes</a:t>
            </a:r>
            <a:r>
              <a:rPr dirty="0" lang="en-US"/>
              <a:t>: Customize colors to improve readability and match branding.</a:t>
            </a:r>
          </a:p>
          <a:p>
            <a:pPr indent="-285750" lvl="1" marL="742950">
              <a:buFont typeface="+mj-lt"/>
              <a:buAutoNum type="arabicPeriod"/>
            </a:pPr>
            <a:r>
              <a:rPr b="1" dirty="0" lang="en-US"/>
              <a:t>Labels and Legends</a:t>
            </a:r>
            <a:r>
              <a:rPr dirty="0" lang="en-US"/>
              <a:t>: Customize text labels, titles, and legends.</a:t>
            </a:r>
          </a:p>
          <a:p>
            <a:pPr indent="-285750" lvl="1" marL="742950">
              <a:buFont typeface="+mj-lt"/>
              <a:buAutoNum type="arabicPeriod"/>
            </a:pPr>
            <a:r>
              <a:rPr b="1" dirty="0" lang="en-US"/>
              <a:t>Axes and Gridlines</a:t>
            </a:r>
            <a:r>
              <a:rPr dirty="0" lang="en-US"/>
              <a:t>: Customize axis scales, labels, and gridlines.</a:t>
            </a:r>
          </a:p>
          <a:p>
            <a:pPr indent="-285750" lvl="1" marL="742950">
              <a:buFont typeface="+mj-lt"/>
              <a:buAutoNum type="arabicPeriod"/>
            </a:pPr>
            <a:r>
              <a:rPr b="1" dirty="0" lang="en-US"/>
              <a:t>Annotations</a:t>
            </a:r>
            <a:r>
              <a:rPr dirty="0" lang="en-US"/>
              <a:t>: Add markers, lines, or text for additional context.</a:t>
            </a:r>
          </a:p>
          <a:p>
            <a:pPr>
              <a:buFont typeface="+mj-lt"/>
              <a:buAutoNum type="arabicPeriod"/>
            </a:pPr>
            <a:r>
              <a:rPr b="1" dirty="0" lang="en-US"/>
              <a:t>Data Handling</a:t>
            </a:r>
            <a:endParaRPr dirty="0" lang="en-US"/>
          </a:p>
          <a:p>
            <a:pPr indent="-285750" lvl="1" marL="742950">
              <a:buFont typeface="+mj-lt"/>
              <a:buAutoNum type="arabicPeriod"/>
            </a:pPr>
            <a:r>
              <a:rPr b="1" dirty="0" lang="en-US"/>
              <a:t>Dynamic Updates</a:t>
            </a:r>
            <a:r>
              <a:rPr dirty="0" lang="en-US"/>
              <a:t>: Update visualizations in real-time with new data.</a:t>
            </a:r>
          </a:p>
          <a:p>
            <a:pPr indent="-285750" lvl="1" marL="742950">
              <a:buFont typeface="+mj-lt"/>
              <a:buAutoNum type="arabicPeriod"/>
            </a:pPr>
            <a:r>
              <a:rPr b="1" dirty="0" lang="en-US"/>
              <a:t>Data Aggregation</a:t>
            </a:r>
            <a:r>
              <a:rPr dirty="0" lang="en-US"/>
              <a:t>: Summarize and aggregate data as needed.</a:t>
            </a:r>
          </a:p>
          <a:p>
            <a:pPr indent="-285750" lvl="1" marL="742950">
              <a:buFont typeface="+mj-lt"/>
              <a:buAutoNum type="arabicPeriod"/>
            </a:pPr>
            <a:r>
              <a:rPr b="1" dirty="0" lang="en-US"/>
              <a:t>Data Export</a:t>
            </a:r>
            <a:r>
              <a:rPr dirty="0" lang="en-US"/>
              <a:t>: Export visualizations as images or data files.</a:t>
            </a:r>
          </a:p>
          <a:p>
            <a:pPr>
              <a:buFont typeface="+mj-lt"/>
              <a:buAutoNum type="arabicPeriod"/>
            </a:pPr>
            <a:r>
              <a:rPr b="1" dirty="0" lang="en-US"/>
              <a:t>Performance</a:t>
            </a:r>
            <a:endParaRPr dirty="0" lang="en-US"/>
          </a:p>
          <a:p>
            <a:pPr indent="-285750" lvl="1" marL="742950">
              <a:buFont typeface="+mj-lt"/>
              <a:buAutoNum type="arabicPeriod"/>
            </a:pPr>
            <a:r>
              <a:rPr b="1" dirty="0" lang="en-US"/>
              <a:t>Large Data Sets</a:t>
            </a:r>
            <a:r>
              <a:rPr dirty="0" lang="en-US"/>
              <a:t>: Efficiently render large volumes of data.</a:t>
            </a:r>
          </a:p>
          <a:p>
            <a:pPr indent="-285750" lvl="1" marL="742950">
              <a:buFont typeface="+mj-lt"/>
              <a:buAutoNum type="arabicPeriod"/>
            </a:pPr>
            <a:r>
              <a:rPr b="1" dirty="0" lang="en-US"/>
              <a:t>Responsive Design</a:t>
            </a:r>
            <a:r>
              <a:rPr dirty="0" lang="en-US"/>
              <a:t>: Ensure visualizations work well on various screen sizes and devices.</a:t>
            </a:r>
          </a:p>
        </p:txBody>
      </p:sp>
      <p:sp>
        <p:nvSpPr>
          <p:cNvPr id="1048606" name="TextBox 4"/>
          <p:cNvSpPr txBox="1"/>
          <p:nvPr/>
        </p:nvSpPr>
        <p:spPr>
          <a:xfrm>
            <a:off x="167148" y="3608439"/>
            <a:ext cx="8964561" cy="3139321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IN" err="1"/>
              <a:t>ibraries</a:t>
            </a:r>
            <a:r>
              <a:rPr b="1" dirty="0" lang="en-IN"/>
              <a:t> and Tools for Rendering Charts and Graphs</a:t>
            </a:r>
          </a:p>
          <a:p>
            <a:r>
              <a:rPr b="1" dirty="0" lang="en-IN"/>
              <a:t>Java Libraries</a:t>
            </a:r>
          </a:p>
          <a:p>
            <a:pPr>
              <a:buFont typeface="+mj-lt"/>
              <a:buAutoNum type="arabicPeriod"/>
            </a:pPr>
            <a:r>
              <a:rPr b="1" dirty="0" lang="en-IN"/>
              <a:t>JavaFX</a:t>
            </a:r>
            <a:endParaRPr dirty="0" lang="en-IN"/>
          </a:p>
          <a:p>
            <a:pPr indent="-285750" lvl="1" marL="742950">
              <a:buFont typeface="+mj-lt"/>
              <a:buAutoNum type="arabicPeriod"/>
            </a:pPr>
            <a:r>
              <a:rPr b="1" dirty="0" lang="en-IN"/>
              <a:t>Features</a:t>
            </a:r>
            <a:r>
              <a:rPr dirty="0" lang="en-IN"/>
              <a:t>: Built-in charting capabilities (line, bar, pie charts, etc.), supports animations and transitions.</a:t>
            </a:r>
          </a:p>
          <a:p>
            <a:pPr indent="-285750" lvl="1" marL="742950">
              <a:buFont typeface="+mj-lt"/>
              <a:buAutoNum type="arabicPeriod"/>
            </a:pPr>
            <a:r>
              <a:rPr b="1" dirty="0" lang="en-IN"/>
              <a:t>Documentation</a:t>
            </a:r>
            <a:r>
              <a:rPr dirty="0" lang="en-IN"/>
              <a:t>: JavaFX Charts</a:t>
            </a:r>
          </a:p>
          <a:p>
            <a:pPr>
              <a:buFont typeface="+mj-lt"/>
              <a:buAutoNum type="arabicPeriod"/>
            </a:pPr>
            <a:r>
              <a:rPr b="1" dirty="0" lang="en-IN" err="1"/>
              <a:t>JFreeChart</a:t>
            </a:r>
            <a:endParaRPr dirty="0" lang="en-IN"/>
          </a:p>
          <a:p>
            <a:pPr indent="-285750" lvl="1" marL="742950">
              <a:buFont typeface="+mj-lt"/>
              <a:buAutoNum type="arabicPeriod"/>
            </a:pPr>
            <a:r>
              <a:rPr b="1" dirty="0" lang="en-IN"/>
              <a:t>Features</a:t>
            </a:r>
            <a:r>
              <a:rPr dirty="0" lang="en-IN"/>
              <a:t>: Extensive chart types (line, bar, pie, scatter, etc.), customizable appearance.</a:t>
            </a:r>
          </a:p>
          <a:p>
            <a:pPr indent="-285750" lvl="1" marL="742950">
              <a:buFont typeface="+mj-lt"/>
              <a:buAutoNum type="arabicPeriod"/>
            </a:pPr>
            <a:r>
              <a:rPr b="1" dirty="0" lang="en-IN"/>
              <a:t>Documentation</a:t>
            </a:r>
            <a:r>
              <a:rPr dirty="0" lang="en-IN"/>
              <a:t>: </a:t>
            </a:r>
            <a:r>
              <a:rPr dirty="0" lang="en-IN" err="1"/>
              <a:t>JFreeChart</a:t>
            </a:r>
            <a:r>
              <a:rPr dirty="0" lang="en-IN"/>
              <a:t> Documentation</a:t>
            </a:r>
          </a:p>
          <a:p>
            <a:pPr>
              <a:buFont typeface="+mj-lt"/>
              <a:buAutoNum type="arabicPeriod"/>
            </a:pPr>
            <a:r>
              <a:rPr b="1" dirty="0" lang="en-IN" err="1"/>
              <a:t>XChart</a:t>
            </a:r>
            <a:endParaRPr dirty="0" lang="en-IN"/>
          </a:p>
          <a:p>
            <a:pPr indent="-285750" lvl="1" marL="742950">
              <a:buFont typeface="+mj-lt"/>
              <a:buAutoNum type="arabicPeriod"/>
            </a:pPr>
            <a:r>
              <a:rPr b="1" dirty="0" lang="en-IN"/>
              <a:t>Features</a:t>
            </a:r>
            <a:r>
              <a:rPr dirty="0" lang="en-IN"/>
              <a:t>: Simple and lightweight, supports basic chart types.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580103" y="648929"/>
            <a:ext cx="10773697" cy="3254477"/>
          </a:xfrm>
        </p:spPr>
        <p:txBody>
          <a:bodyPr>
            <a:normAutofit/>
          </a:bodyPr>
          <a:p>
            <a:r>
              <a:rPr b="1" dirty="0" lang="en-IN"/>
              <a:t>ensure for application can handle large data sets and provide interactive </a:t>
            </a:r>
            <a:r>
              <a:rPr b="1" dirty="0" lang="en-IN" err="1"/>
              <a:t>visulalization</a:t>
            </a:r>
            <a:r>
              <a:rPr b="1" dirty="0" lang="en-IN"/>
              <a:t> options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extBox 2"/>
          <p:cNvSpPr txBox="1"/>
          <p:nvPr/>
        </p:nvSpPr>
        <p:spPr>
          <a:xfrm>
            <a:off x="176981" y="501445"/>
            <a:ext cx="8967019" cy="2585323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Handling large datasets and providing interactive visualization options are critical aspects of developing a robust data visualization application. Here’s how to address these requirements:</a:t>
            </a:r>
          </a:p>
          <a:p>
            <a:r>
              <a:rPr b="1" dirty="0" lang="en-US"/>
              <a:t>1. Handling Large Datasets</a:t>
            </a:r>
          </a:p>
          <a:p>
            <a:r>
              <a:rPr dirty="0" lang="en-US"/>
              <a:t>**A. </a:t>
            </a:r>
            <a:r>
              <a:rPr b="1" dirty="0" lang="en-US"/>
              <a:t>Efficient Data Management</a:t>
            </a:r>
            <a:endParaRPr dirty="0" lang="en-US"/>
          </a:p>
          <a:p>
            <a:pPr>
              <a:buFont typeface="+mj-lt"/>
              <a:buAutoNum type="arabicPeriod"/>
            </a:pPr>
            <a:r>
              <a:rPr b="1" dirty="0" lang="en-US"/>
              <a:t>Data Aggregation and Preprocessing</a:t>
            </a:r>
            <a:endParaRPr dirty="0" lang="en-US"/>
          </a:p>
          <a:p>
            <a:pPr indent="-285750" lvl="1" marL="742950">
              <a:buFont typeface="+mj-lt"/>
              <a:buAutoNum type="arabicPeriod"/>
            </a:pPr>
            <a:r>
              <a:rPr b="1" dirty="0" lang="en-US"/>
              <a:t>Aggregation</a:t>
            </a:r>
            <a:r>
              <a:rPr dirty="0" lang="en-US"/>
              <a:t>: Precompute summaries or aggregations to reduce the volume of data sent to the client. For example, aggregate data by time periods or categories.</a:t>
            </a:r>
          </a:p>
          <a:p>
            <a:pPr indent="-285750" lvl="1" marL="742950">
              <a:buFont typeface="+mj-lt"/>
              <a:buAutoNum type="arabicPeriod"/>
            </a:pPr>
            <a:r>
              <a:rPr b="1" dirty="0" lang="en-US"/>
              <a:t>Preprocessing</a:t>
            </a:r>
            <a:r>
              <a:rPr dirty="0" lang="en-US"/>
              <a:t>: Clean and preprocess data to ensure it's in a usable format, minimizing the data that needs to be handled in real-time.</a:t>
            </a:r>
          </a:p>
        </p:txBody>
      </p:sp>
      <p:sp>
        <p:nvSpPr>
          <p:cNvPr id="1048609" name="TextBox 4"/>
          <p:cNvSpPr txBox="1"/>
          <p:nvPr/>
        </p:nvSpPr>
        <p:spPr>
          <a:xfrm>
            <a:off x="491613" y="2969342"/>
            <a:ext cx="8652387" cy="1200780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US"/>
              <a:t>Pagination and Lazy Loading</a:t>
            </a:r>
            <a:endParaRPr dirty="0" lang="en-US"/>
          </a:p>
          <a:p>
            <a:pPr>
              <a:buFont typeface="Arial" panose="020B0604020202020204" pitchFamily="34" charset="0"/>
              <a:buChar char="•"/>
            </a:pPr>
            <a:r>
              <a:rPr b="1" dirty="0" lang="en-US"/>
              <a:t>Pagination</a:t>
            </a:r>
            <a:r>
              <a:rPr dirty="0" lang="en-US"/>
              <a:t>: Divide data into manageable chunks and load only the visible chunks initially.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lang="en-US"/>
              <a:t>Lazy Loading</a:t>
            </a:r>
            <a:r>
              <a:rPr dirty="0" lang="en-US"/>
              <a:t>: Load additional data as needed, for example, when the user scrolls or navigates.</a:t>
            </a:r>
          </a:p>
        </p:txBody>
      </p:sp>
      <p:sp>
        <p:nvSpPr>
          <p:cNvPr id="1048610" name="Rectangle 1"/>
          <p:cNvSpPr>
            <a:spLocks noChangeArrowheads="1"/>
          </p:cNvSpPr>
          <p:nvPr/>
        </p:nvSpPr>
        <p:spPr bwMode="auto">
          <a:xfrm>
            <a:off x="78658" y="4798142"/>
            <a:ext cx="12192000" cy="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Compression</a:t>
            </a:r>
            <a:endParaRPr altLang="en-US" baseline="0" b="0" cap="none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altLang="en-US" baseline="0" b="1" cap="none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Compression</a:t>
            </a:r>
            <a:r>
              <a:rPr altLang="en-US" baseline="0" b="0" cap="none" sz="1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data compression techniques (e.g., GZIP) to reduce the size of data transmitted over the network.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Durga B</dc:creator>
  <cp:lastModifiedBy>Durga B</cp:lastModifiedBy>
  <dcterms:created xsi:type="dcterms:W3CDTF">2024-07-30T16:56:49Z</dcterms:created>
  <dcterms:modified xsi:type="dcterms:W3CDTF">2024-08-01T14:42:36Z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bbf2032bec454627bb223cabae324da7</vt:lpwstr>
  </property>
</Properties>
</file>