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3" r:id="rId3"/>
    <p:sldId id="257" r:id="rId4"/>
    <p:sldId id="265" r:id="rId5"/>
    <p:sldId id="259" r:id="rId6"/>
    <p:sldId id="264" r:id="rId7"/>
    <p:sldId id="258" r:id="rId8"/>
    <p:sldId id="266" r:id="rId9"/>
    <p:sldId id="267" r:id="rId10"/>
    <p:sldId id="268" r:id="rId11"/>
    <p:sldId id="261" r:id="rId12"/>
    <p:sldId id="269" r:id="rId13"/>
    <p:sldId id="271" r:id="rId14"/>
    <p:sldId id="262" r:id="rId15"/>
    <p:sldId id="270" r:id="rId16"/>
    <p:sldId id="272" r:id="rId17"/>
    <p:sldId id="273" r:id="rId18"/>
    <p:sldId id="260"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13" autoAdjust="0"/>
    <p:restoredTop sz="94660"/>
  </p:normalViewPr>
  <p:slideViewPr>
    <p:cSldViewPr snapToGrid="0">
      <p:cViewPr>
        <p:scale>
          <a:sx n="66" d="100"/>
          <a:sy n="66" d="100"/>
        </p:scale>
        <p:origin x="1310" y="2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C1D9C-0370-90BD-311D-C7908D332DA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A34FDAB-1692-BFDF-B974-7E4F5D0B5BF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C4EDC16-37BA-05BB-DB0B-CCA04A302E34}"/>
              </a:ext>
            </a:extLst>
          </p:cNvPr>
          <p:cNvSpPr>
            <a:spLocks noGrp="1"/>
          </p:cNvSpPr>
          <p:nvPr>
            <p:ph type="dt" sz="half" idx="10"/>
          </p:nvPr>
        </p:nvSpPr>
        <p:spPr/>
        <p:txBody>
          <a:bodyPr/>
          <a:lstStyle/>
          <a:p>
            <a:fld id="{274ECC53-49F0-4AF7-BB4D-EC6A6DAE7396}" type="datetimeFigureOut">
              <a:rPr lang="en-IN" smtClean="0"/>
              <a:t>20-04-2025</a:t>
            </a:fld>
            <a:endParaRPr lang="en-IN"/>
          </a:p>
        </p:txBody>
      </p:sp>
      <p:sp>
        <p:nvSpPr>
          <p:cNvPr id="5" name="Footer Placeholder 4">
            <a:extLst>
              <a:ext uri="{FF2B5EF4-FFF2-40B4-BE49-F238E27FC236}">
                <a16:creationId xmlns:a16="http://schemas.microsoft.com/office/drawing/2014/main" id="{5AEA4C26-0184-5C77-4EDA-4073E442108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2C0A442-3DE5-1CCD-B7B1-DFD82BF9E668}"/>
              </a:ext>
            </a:extLst>
          </p:cNvPr>
          <p:cNvSpPr>
            <a:spLocks noGrp="1"/>
          </p:cNvSpPr>
          <p:nvPr>
            <p:ph type="sldNum" sz="quarter" idx="12"/>
          </p:nvPr>
        </p:nvSpPr>
        <p:spPr/>
        <p:txBody>
          <a:bodyPr/>
          <a:lstStyle/>
          <a:p>
            <a:fld id="{2693AFBA-79A8-4F80-8724-34AB252C5390}" type="slidenum">
              <a:rPr lang="en-IN" smtClean="0"/>
              <a:t>‹#›</a:t>
            </a:fld>
            <a:endParaRPr lang="en-IN"/>
          </a:p>
        </p:txBody>
      </p:sp>
    </p:spTree>
    <p:extLst>
      <p:ext uri="{BB962C8B-B14F-4D97-AF65-F5344CB8AC3E}">
        <p14:creationId xmlns:p14="http://schemas.microsoft.com/office/powerpoint/2010/main" val="9397351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06124C-7B5D-4C0F-3881-171E0B24DEA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7A89ADA-AF46-70D6-F9B1-901F9E6E6E2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D9DD76D-57EE-60C1-3DBC-AB3FC73EDEEE}"/>
              </a:ext>
            </a:extLst>
          </p:cNvPr>
          <p:cNvSpPr>
            <a:spLocks noGrp="1"/>
          </p:cNvSpPr>
          <p:nvPr>
            <p:ph type="dt" sz="half" idx="10"/>
          </p:nvPr>
        </p:nvSpPr>
        <p:spPr/>
        <p:txBody>
          <a:bodyPr/>
          <a:lstStyle/>
          <a:p>
            <a:fld id="{274ECC53-49F0-4AF7-BB4D-EC6A6DAE7396}" type="datetimeFigureOut">
              <a:rPr lang="en-IN" smtClean="0"/>
              <a:t>20-04-2025</a:t>
            </a:fld>
            <a:endParaRPr lang="en-IN"/>
          </a:p>
        </p:txBody>
      </p:sp>
      <p:sp>
        <p:nvSpPr>
          <p:cNvPr id="5" name="Footer Placeholder 4">
            <a:extLst>
              <a:ext uri="{FF2B5EF4-FFF2-40B4-BE49-F238E27FC236}">
                <a16:creationId xmlns:a16="http://schemas.microsoft.com/office/drawing/2014/main" id="{D9D96A8E-7D56-FF34-E47A-A8209FD26F2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01CD34E-6046-A8C5-D999-F9FC99686DBC}"/>
              </a:ext>
            </a:extLst>
          </p:cNvPr>
          <p:cNvSpPr>
            <a:spLocks noGrp="1"/>
          </p:cNvSpPr>
          <p:nvPr>
            <p:ph type="sldNum" sz="quarter" idx="12"/>
          </p:nvPr>
        </p:nvSpPr>
        <p:spPr/>
        <p:txBody>
          <a:bodyPr/>
          <a:lstStyle/>
          <a:p>
            <a:fld id="{2693AFBA-79A8-4F80-8724-34AB252C5390}" type="slidenum">
              <a:rPr lang="en-IN" smtClean="0"/>
              <a:t>‹#›</a:t>
            </a:fld>
            <a:endParaRPr lang="en-IN"/>
          </a:p>
        </p:txBody>
      </p:sp>
    </p:spTree>
    <p:extLst>
      <p:ext uri="{BB962C8B-B14F-4D97-AF65-F5344CB8AC3E}">
        <p14:creationId xmlns:p14="http://schemas.microsoft.com/office/powerpoint/2010/main" val="40908880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771BF47-E90F-3495-677B-83160F862C2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8AE2742-58AF-2318-00BE-981211296F0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C8B52E5-FE45-73C4-C070-1D0974544A45}"/>
              </a:ext>
            </a:extLst>
          </p:cNvPr>
          <p:cNvSpPr>
            <a:spLocks noGrp="1"/>
          </p:cNvSpPr>
          <p:nvPr>
            <p:ph type="dt" sz="half" idx="10"/>
          </p:nvPr>
        </p:nvSpPr>
        <p:spPr/>
        <p:txBody>
          <a:bodyPr/>
          <a:lstStyle/>
          <a:p>
            <a:fld id="{274ECC53-49F0-4AF7-BB4D-EC6A6DAE7396}" type="datetimeFigureOut">
              <a:rPr lang="en-IN" smtClean="0"/>
              <a:t>20-04-2025</a:t>
            </a:fld>
            <a:endParaRPr lang="en-IN"/>
          </a:p>
        </p:txBody>
      </p:sp>
      <p:sp>
        <p:nvSpPr>
          <p:cNvPr id="5" name="Footer Placeholder 4">
            <a:extLst>
              <a:ext uri="{FF2B5EF4-FFF2-40B4-BE49-F238E27FC236}">
                <a16:creationId xmlns:a16="http://schemas.microsoft.com/office/drawing/2014/main" id="{13A89523-819D-D956-8980-E13ED25221F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0ECCAF8-0C5B-E346-487E-C0486B26D500}"/>
              </a:ext>
            </a:extLst>
          </p:cNvPr>
          <p:cNvSpPr>
            <a:spLocks noGrp="1"/>
          </p:cNvSpPr>
          <p:nvPr>
            <p:ph type="sldNum" sz="quarter" idx="12"/>
          </p:nvPr>
        </p:nvSpPr>
        <p:spPr/>
        <p:txBody>
          <a:bodyPr/>
          <a:lstStyle/>
          <a:p>
            <a:fld id="{2693AFBA-79A8-4F80-8724-34AB252C5390}" type="slidenum">
              <a:rPr lang="en-IN" smtClean="0"/>
              <a:t>‹#›</a:t>
            </a:fld>
            <a:endParaRPr lang="en-IN"/>
          </a:p>
        </p:txBody>
      </p:sp>
    </p:spTree>
    <p:extLst>
      <p:ext uri="{BB962C8B-B14F-4D97-AF65-F5344CB8AC3E}">
        <p14:creationId xmlns:p14="http://schemas.microsoft.com/office/powerpoint/2010/main" val="42819296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9AD57-9CB7-315D-E6B3-B1970296C0E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5392C75-9C39-3169-DC08-89AA412A0C6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B9BDCAF-17BB-BBF4-1B58-4C9FC5107C39}"/>
              </a:ext>
            </a:extLst>
          </p:cNvPr>
          <p:cNvSpPr>
            <a:spLocks noGrp="1"/>
          </p:cNvSpPr>
          <p:nvPr>
            <p:ph type="dt" sz="half" idx="10"/>
          </p:nvPr>
        </p:nvSpPr>
        <p:spPr/>
        <p:txBody>
          <a:bodyPr/>
          <a:lstStyle/>
          <a:p>
            <a:fld id="{274ECC53-49F0-4AF7-BB4D-EC6A6DAE7396}" type="datetimeFigureOut">
              <a:rPr lang="en-IN" smtClean="0"/>
              <a:t>20-04-2025</a:t>
            </a:fld>
            <a:endParaRPr lang="en-IN"/>
          </a:p>
        </p:txBody>
      </p:sp>
      <p:sp>
        <p:nvSpPr>
          <p:cNvPr id="5" name="Footer Placeholder 4">
            <a:extLst>
              <a:ext uri="{FF2B5EF4-FFF2-40B4-BE49-F238E27FC236}">
                <a16:creationId xmlns:a16="http://schemas.microsoft.com/office/drawing/2014/main" id="{B74E84A7-A733-7042-6F1B-D0A2AFDCE9C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9E9C46E-27B2-C537-9645-180E29D83AC5}"/>
              </a:ext>
            </a:extLst>
          </p:cNvPr>
          <p:cNvSpPr>
            <a:spLocks noGrp="1"/>
          </p:cNvSpPr>
          <p:nvPr>
            <p:ph type="sldNum" sz="quarter" idx="12"/>
          </p:nvPr>
        </p:nvSpPr>
        <p:spPr/>
        <p:txBody>
          <a:bodyPr/>
          <a:lstStyle/>
          <a:p>
            <a:fld id="{2693AFBA-79A8-4F80-8724-34AB252C5390}" type="slidenum">
              <a:rPr lang="en-IN" smtClean="0"/>
              <a:t>‹#›</a:t>
            </a:fld>
            <a:endParaRPr lang="en-IN"/>
          </a:p>
        </p:txBody>
      </p:sp>
    </p:spTree>
    <p:extLst>
      <p:ext uri="{BB962C8B-B14F-4D97-AF65-F5344CB8AC3E}">
        <p14:creationId xmlns:p14="http://schemas.microsoft.com/office/powerpoint/2010/main" val="26673000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7FF180-B386-332E-05B2-D87A619AEA0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8111FF7-60FC-F98B-AB2F-155980C57D2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115BFC1-DA4A-4B20-71AE-B2DF02A99EF6}"/>
              </a:ext>
            </a:extLst>
          </p:cNvPr>
          <p:cNvSpPr>
            <a:spLocks noGrp="1"/>
          </p:cNvSpPr>
          <p:nvPr>
            <p:ph type="dt" sz="half" idx="10"/>
          </p:nvPr>
        </p:nvSpPr>
        <p:spPr/>
        <p:txBody>
          <a:bodyPr/>
          <a:lstStyle/>
          <a:p>
            <a:fld id="{274ECC53-49F0-4AF7-BB4D-EC6A6DAE7396}" type="datetimeFigureOut">
              <a:rPr lang="en-IN" smtClean="0"/>
              <a:t>20-04-2025</a:t>
            </a:fld>
            <a:endParaRPr lang="en-IN"/>
          </a:p>
        </p:txBody>
      </p:sp>
      <p:sp>
        <p:nvSpPr>
          <p:cNvPr id="5" name="Footer Placeholder 4">
            <a:extLst>
              <a:ext uri="{FF2B5EF4-FFF2-40B4-BE49-F238E27FC236}">
                <a16:creationId xmlns:a16="http://schemas.microsoft.com/office/drawing/2014/main" id="{FC13F1FF-14E4-3DFE-809A-166E601FC6E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51EDA28-3E96-9D50-EC47-7D4EDECED8E1}"/>
              </a:ext>
            </a:extLst>
          </p:cNvPr>
          <p:cNvSpPr>
            <a:spLocks noGrp="1"/>
          </p:cNvSpPr>
          <p:nvPr>
            <p:ph type="sldNum" sz="quarter" idx="12"/>
          </p:nvPr>
        </p:nvSpPr>
        <p:spPr/>
        <p:txBody>
          <a:bodyPr/>
          <a:lstStyle/>
          <a:p>
            <a:fld id="{2693AFBA-79A8-4F80-8724-34AB252C5390}" type="slidenum">
              <a:rPr lang="en-IN" smtClean="0"/>
              <a:t>‹#›</a:t>
            </a:fld>
            <a:endParaRPr lang="en-IN"/>
          </a:p>
        </p:txBody>
      </p:sp>
    </p:spTree>
    <p:extLst>
      <p:ext uri="{BB962C8B-B14F-4D97-AF65-F5344CB8AC3E}">
        <p14:creationId xmlns:p14="http://schemas.microsoft.com/office/powerpoint/2010/main" val="23665631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E30E0-6FAC-5255-ED1C-D199E1EEFE6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763E2C2-1D18-8095-DBD9-33EB1F5C455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389384A-9471-B983-33EB-CCDE5A898C9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632C583-950B-7FB3-2272-0B2B456171BF}"/>
              </a:ext>
            </a:extLst>
          </p:cNvPr>
          <p:cNvSpPr>
            <a:spLocks noGrp="1"/>
          </p:cNvSpPr>
          <p:nvPr>
            <p:ph type="dt" sz="half" idx="10"/>
          </p:nvPr>
        </p:nvSpPr>
        <p:spPr/>
        <p:txBody>
          <a:bodyPr/>
          <a:lstStyle/>
          <a:p>
            <a:fld id="{274ECC53-49F0-4AF7-BB4D-EC6A6DAE7396}" type="datetimeFigureOut">
              <a:rPr lang="en-IN" smtClean="0"/>
              <a:t>20-04-2025</a:t>
            </a:fld>
            <a:endParaRPr lang="en-IN"/>
          </a:p>
        </p:txBody>
      </p:sp>
      <p:sp>
        <p:nvSpPr>
          <p:cNvPr id="6" name="Footer Placeholder 5">
            <a:extLst>
              <a:ext uri="{FF2B5EF4-FFF2-40B4-BE49-F238E27FC236}">
                <a16:creationId xmlns:a16="http://schemas.microsoft.com/office/drawing/2014/main" id="{D6285B9F-CF91-5BED-C2EA-8B9B97EC50B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352BCF3-A5AD-4650-459B-2AAF155E2DB1}"/>
              </a:ext>
            </a:extLst>
          </p:cNvPr>
          <p:cNvSpPr>
            <a:spLocks noGrp="1"/>
          </p:cNvSpPr>
          <p:nvPr>
            <p:ph type="sldNum" sz="quarter" idx="12"/>
          </p:nvPr>
        </p:nvSpPr>
        <p:spPr/>
        <p:txBody>
          <a:bodyPr/>
          <a:lstStyle/>
          <a:p>
            <a:fld id="{2693AFBA-79A8-4F80-8724-34AB252C5390}" type="slidenum">
              <a:rPr lang="en-IN" smtClean="0"/>
              <a:t>‹#›</a:t>
            </a:fld>
            <a:endParaRPr lang="en-IN"/>
          </a:p>
        </p:txBody>
      </p:sp>
    </p:spTree>
    <p:extLst>
      <p:ext uri="{BB962C8B-B14F-4D97-AF65-F5344CB8AC3E}">
        <p14:creationId xmlns:p14="http://schemas.microsoft.com/office/powerpoint/2010/main" val="28057729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208996-0DAE-6394-8460-DACAADC749E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479BFC2-528E-45ED-2B00-6D7F34535FB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A3E298E-900F-7A46-8FBB-69A25B08A77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8678BFA-7D56-4B14-FD7D-68B527BC860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CBEC92D-8AA8-8A49-63FA-14B956E87C0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29DBCAD-0E43-BD39-7927-8FB95144AC95}"/>
              </a:ext>
            </a:extLst>
          </p:cNvPr>
          <p:cNvSpPr>
            <a:spLocks noGrp="1"/>
          </p:cNvSpPr>
          <p:nvPr>
            <p:ph type="dt" sz="half" idx="10"/>
          </p:nvPr>
        </p:nvSpPr>
        <p:spPr/>
        <p:txBody>
          <a:bodyPr/>
          <a:lstStyle/>
          <a:p>
            <a:fld id="{274ECC53-49F0-4AF7-BB4D-EC6A6DAE7396}" type="datetimeFigureOut">
              <a:rPr lang="en-IN" smtClean="0"/>
              <a:t>20-04-2025</a:t>
            </a:fld>
            <a:endParaRPr lang="en-IN"/>
          </a:p>
        </p:txBody>
      </p:sp>
      <p:sp>
        <p:nvSpPr>
          <p:cNvPr id="8" name="Footer Placeholder 7">
            <a:extLst>
              <a:ext uri="{FF2B5EF4-FFF2-40B4-BE49-F238E27FC236}">
                <a16:creationId xmlns:a16="http://schemas.microsoft.com/office/drawing/2014/main" id="{8DE1796E-87BC-0281-9D31-7C32C3FC9C5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CC0FF34-47A7-0A01-39E2-13554255BE6A}"/>
              </a:ext>
            </a:extLst>
          </p:cNvPr>
          <p:cNvSpPr>
            <a:spLocks noGrp="1"/>
          </p:cNvSpPr>
          <p:nvPr>
            <p:ph type="sldNum" sz="quarter" idx="12"/>
          </p:nvPr>
        </p:nvSpPr>
        <p:spPr/>
        <p:txBody>
          <a:bodyPr/>
          <a:lstStyle/>
          <a:p>
            <a:fld id="{2693AFBA-79A8-4F80-8724-34AB252C5390}" type="slidenum">
              <a:rPr lang="en-IN" smtClean="0"/>
              <a:t>‹#›</a:t>
            </a:fld>
            <a:endParaRPr lang="en-IN"/>
          </a:p>
        </p:txBody>
      </p:sp>
    </p:spTree>
    <p:extLst>
      <p:ext uri="{BB962C8B-B14F-4D97-AF65-F5344CB8AC3E}">
        <p14:creationId xmlns:p14="http://schemas.microsoft.com/office/powerpoint/2010/main" val="30022126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EE07E2-32AA-2365-C9F6-25C9C480F79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C847B50-2532-DC18-C050-C4E497DCDF84}"/>
              </a:ext>
            </a:extLst>
          </p:cNvPr>
          <p:cNvSpPr>
            <a:spLocks noGrp="1"/>
          </p:cNvSpPr>
          <p:nvPr>
            <p:ph type="dt" sz="half" idx="10"/>
          </p:nvPr>
        </p:nvSpPr>
        <p:spPr/>
        <p:txBody>
          <a:bodyPr/>
          <a:lstStyle/>
          <a:p>
            <a:fld id="{274ECC53-49F0-4AF7-BB4D-EC6A6DAE7396}" type="datetimeFigureOut">
              <a:rPr lang="en-IN" smtClean="0"/>
              <a:t>20-04-2025</a:t>
            </a:fld>
            <a:endParaRPr lang="en-IN"/>
          </a:p>
        </p:txBody>
      </p:sp>
      <p:sp>
        <p:nvSpPr>
          <p:cNvPr id="4" name="Footer Placeholder 3">
            <a:extLst>
              <a:ext uri="{FF2B5EF4-FFF2-40B4-BE49-F238E27FC236}">
                <a16:creationId xmlns:a16="http://schemas.microsoft.com/office/drawing/2014/main" id="{045A02FA-99CB-F7DD-1CCD-5C1E4D9F9F3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FDA98BD-1F8A-9A9A-60C2-5C431F1E0A41}"/>
              </a:ext>
            </a:extLst>
          </p:cNvPr>
          <p:cNvSpPr>
            <a:spLocks noGrp="1"/>
          </p:cNvSpPr>
          <p:nvPr>
            <p:ph type="sldNum" sz="quarter" idx="12"/>
          </p:nvPr>
        </p:nvSpPr>
        <p:spPr/>
        <p:txBody>
          <a:bodyPr/>
          <a:lstStyle/>
          <a:p>
            <a:fld id="{2693AFBA-79A8-4F80-8724-34AB252C5390}" type="slidenum">
              <a:rPr lang="en-IN" smtClean="0"/>
              <a:t>‹#›</a:t>
            </a:fld>
            <a:endParaRPr lang="en-IN"/>
          </a:p>
        </p:txBody>
      </p:sp>
    </p:spTree>
    <p:extLst>
      <p:ext uri="{BB962C8B-B14F-4D97-AF65-F5344CB8AC3E}">
        <p14:creationId xmlns:p14="http://schemas.microsoft.com/office/powerpoint/2010/main" val="6319563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1F19ECA-A84D-B85D-5CB1-3975DAC12EB2}"/>
              </a:ext>
            </a:extLst>
          </p:cNvPr>
          <p:cNvSpPr>
            <a:spLocks noGrp="1"/>
          </p:cNvSpPr>
          <p:nvPr>
            <p:ph type="dt" sz="half" idx="10"/>
          </p:nvPr>
        </p:nvSpPr>
        <p:spPr/>
        <p:txBody>
          <a:bodyPr/>
          <a:lstStyle/>
          <a:p>
            <a:fld id="{274ECC53-49F0-4AF7-BB4D-EC6A6DAE7396}" type="datetimeFigureOut">
              <a:rPr lang="en-IN" smtClean="0"/>
              <a:t>20-04-2025</a:t>
            </a:fld>
            <a:endParaRPr lang="en-IN"/>
          </a:p>
        </p:txBody>
      </p:sp>
      <p:sp>
        <p:nvSpPr>
          <p:cNvPr id="3" name="Footer Placeholder 2">
            <a:extLst>
              <a:ext uri="{FF2B5EF4-FFF2-40B4-BE49-F238E27FC236}">
                <a16:creationId xmlns:a16="http://schemas.microsoft.com/office/drawing/2014/main" id="{9755E626-61C1-2690-2147-C3234307779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BA410D3-AE6F-F724-7C7D-A43983D1A170}"/>
              </a:ext>
            </a:extLst>
          </p:cNvPr>
          <p:cNvSpPr>
            <a:spLocks noGrp="1"/>
          </p:cNvSpPr>
          <p:nvPr>
            <p:ph type="sldNum" sz="quarter" idx="12"/>
          </p:nvPr>
        </p:nvSpPr>
        <p:spPr/>
        <p:txBody>
          <a:bodyPr/>
          <a:lstStyle/>
          <a:p>
            <a:fld id="{2693AFBA-79A8-4F80-8724-34AB252C5390}" type="slidenum">
              <a:rPr lang="en-IN" smtClean="0"/>
              <a:t>‹#›</a:t>
            </a:fld>
            <a:endParaRPr lang="en-IN"/>
          </a:p>
        </p:txBody>
      </p:sp>
    </p:spTree>
    <p:extLst>
      <p:ext uri="{BB962C8B-B14F-4D97-AF65-F5344CB8AC3E}">
        <p14:creationId xmlns:p14="http://schemas.microsoft.com/office/powerpoint/2010/main" val="40953935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D8537-6AEB-01AE-2E93-614F23F4DD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0E729B7-B5F9-A09F-148A-585DD3A681A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5CD4D28-6AD2-42B1-94EB-5AE9F4772D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E05BB0-DA98-DBB4-327A-04774B4CCE8E}"/>
              </a:ext>
            </a:extLst>
          </p:cNvPr>
          <p:cNvSpPr>
            <a:spLocks noGrp="1"/>
          </p:cNvSpPr>
          <p:nvPr>
            <p:ph type="dt" sz="half" idx="10"/>
          </p:nvPr>
        </p:nvSpPr>
        <p:spPr/>
        <p:txBody>
          <a:bodyPr/>
          <a:lstStyle/>
          <a:p>
            <a:fld id="{274ECC53-49F0-4AF7-BB4D-EC6A6DAE7396}" type="datetimeFigureOut">
              <a:rPr lang="en-IN" smtClean="0"/>
              <a:t>20-04-2025</a:t>
            </a:fld>
            <a:endParaRPr lang="en-IN"/>
          </a:p>
        </p:txBody>
      </p:sp>
      <p:sp>
        <p:nvSpPr>
          <p:cNvPr id="6" name="Footer Placeholder 5">
            <a:extLst>
              <a:ext uri="{FF2B5EF4-FFF2-40B4-BE49-F238E27FC236}">
                <a16:creationId xmlns:a16="http://schemas.microsoft.com/office/drawing/2014/main" id="{2A4CDBE1-76B7-7414-9F76-F4907103964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4BEDB0A-C059-25B9-1D20-43A82816B71D}"/>
              </a:ext>
            </a:extLst>
          </p:cNvPr>
          <p:cNvSpPr>
            <a:spLocks noGrp="1"/>
          </p:cNvSpPr>
          <p:nvPr>
            <p:ph type="sldNum" sz="quarter" idx="12"/>
          </p:nvPr>
        </p:nvSpPr>
        <p:spPr/>
        <p:txBody>
          <a:bodyPr/>
          <a:lstStyle/>
          <a:p>
            <a:fld id="{2693AFBA-79A8-4F80-8724-34AB252C5390}" type="slidenum">
              <a:rPr lang="en-IN" smtClean="0"/>
              <a:t>‹#›</a:t>
            </a:fld>
            <a:endParaRPr lang="en-IN"/>
          </a:p>
        </p:txBody>
      </p:sp>
    </p:spTree>
    <p:extLst>
      <p:ext uri="{BB962C8B-B14F-4D97-AF65-F5344CB8AC3E}">
        <p14:creationId xmlns:p14="http://schemas.microsoft.com/office/powerpoint/2010/main" val="10814737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5C828-59C3-E7CD-4EA8-04EF12D647B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9CB6307-A9C8-8179-792C-4FDD332AB01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EB62523-27E9-EAFD-ECDC-1DF428DDB0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D08838-9611-3606-3B50-25249365F7A3}"/>
              </a:ext>
            </a:extLst>
          </p:cNvPr>
          <p:cNvSpPr>
            <a:spLocks noGrp="1"/>
          </p:cNvSpPr>
          <p:nvPr>
            <p:ph type="dt" sz="half" idx="10"/>
          </p:nvPr>
        </p:nvSpPr>
        <p:spPr/>
        <p:txBody>
          <a:bodyPr/>
          <a:lstStyle/>
          <a:p>
            <a:fld id="{274ECC53-49F0-4AF7-BB4D-EC6A6DAE7396}" type="datetimeFigureOut">
              <a:rPr lang="en-IN" smtClean="0"/>
              <a:t>20-04-2025</a:t>
            </a:fld>
            <a:endParaRPr lang="en-IN"/>
          </a:p>
        </p:txBody>
      </p:sp>
      <p:sp>
        <p:nvSpPr>
          <p:cNvPr id="6" name="Footer Placeholder 5">
            <a:extLst>
              <a:ext uri="{FF2B5EF4-FFF2-40B4-BE49-F238E27FC236}">
                <a16:creationId xmlns:a16="http://schemas.microsoft.com/office/drawing/2014/main" id="{C7CB9787-C35F-CD54-523D-040B359C6CC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2F32C44-4D89-7093-30D6-8E4099415F24}"/>
              </a:ext>
            </a:extLst>
          </p:cNvPr>
          <p:cNvSpPr>
            <a:spLocks noGrp="1"/>
          </p:cNvSpPr>
          <p:nvPr>
            <p:ph type="sldNum" sz="quarter" idx="12"/>
          </p:nvPr>
        </p:nvSpPr>
        <p:spPr/>
        <p:txBody>
          <a:bodyPr/>
          <a:lstStyle/>
          <a:p>
            <a:fld id="{2693AFBA-79A8-4F80-8724-34AB252C5390}" type="slidenum">
              <a:rPr lang="en-IN" smtClean="0"/>
              <a:t>‹#›</a:t>
            </a:fld>
            <a:endParaRPr lang="en-IN"/>
          </a:p>
        </p:txBody>
      </p:sp>
    </p:spTree>
    <p:extLst>
      <p:ext uri="{BB962C8B-B14F-4D97-AF65-F5344CB8AC3E}">
        <p14:creationId xmlns:p14="http://schemas.microsoft.com/office/powerpoint/2010/main" val="23707608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109E91D-CF2A-0576-CF46-E849BFB5189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6381244-9639-10C0-37DD-2CE39A9FAAB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B683C75-F344-3DC0-4118-C1FF530356F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74ECC53-49F0-4AF7-BB4D-EC6A6DAE7396}" type="datetimeFigureOut">
              <a:rPr lang="en-IN" smtClean="0"/>
              <a:t>20-04-2025</a:t>
            </a:fld>
            <a:endParaRPr lang="en-IN"/>
          </a:p>
        </p:txBody>
      </p:sp>
      <p:sp>
        <p:nvSpPr>
          <p:cNvPr id="5" name="Footer Placeholder 4">
            <a:extLst>
              <a:ext uri="{FF2B5EF4-FFF2-40B4-BE49-F238E27FC236}">
                <a16:creationId xmlns:a16="http://schemas.microsoft.com/office/drawing/2014/main" id="{1FA3EA56-865A-3E89-EB0D-694D35993B5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F76A12B-147F-9CCE-4112-81A61B96675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693AFBA-79A8-4F80-8724-34AB252C5390}" type="slidenum">
              <a:rPr lang="en-IN" smtClean="0"/>
              <a:t>‹#›</a:t>
            </a:fld>
            <a:endParaRPr lang="en-IN"/>
          </a:p>
        </p:txBody>
      </p:sp>
    </p:spTree>
    <p:extLst>
      <p:ext uri="{BB962C8B-B14F-4D97-AF65-F5344CB8AC3E}">
        <p14:creationId xmlns:p14="http://schemas.microsoft.com/office/powerpoint/2010/main" val="2902266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6">
            <a:extLst>
              <a:ext uri="{FF2B5EF4-FFF2-40B4-BE49-F238E27FC236}">
                <a16:creationId xmlns:a16="http://schemas.microsoft.com/office/drawing/2014/main" id="{C1725E53-A0EA-7A20-45FF-011E70890043}"/>
              </a:ext>
            </a:extLst>
          </p:cNvPr>
          <p:cNvSpPr txBox="1"/>
          <p:nvPr/>
        </p:nvSpPr>
        <p:spPr>
          <a:xfrm>
            <a:off x="3296141" y="2902253"/>
            <a:ext cx="5604644" cy="1053494"/>
          </a:xfrm>
          <a:prstGeom prst="rect">
            <a:avLst/>
          </a:prstGeom>
        </p:spPr>
        <p:txBody>
          <a:bodyPr vert="horz" wrap="square" lIns="0" tIns="12065" rIns="0" bIns="0" rtlCol="0">
            <a:spAutoFit/>
          </a:bodyPr>
          <a:lstStyle/>
          <a:p>
            <a:pPr marL="12700" algn="just">
              <a:lnSpc>
                <a:spcPct val="100000"/>
              </a:lnSpc>
              <a:spcBef>
                <a:spcPts val="95"/>
              </a:spcBef>
            </a:pPr>
            <a:r>
              <a:rPr sz="2400" b="1" spc="-85" dirty="0">
                <a:latin typeface="Times New Roman" panose="02020603050405020304" pitchFamily="18" charset="0"/>
                <a:cs typeface="Times New Roman" panose="02020603050405020304" pitchFamily="18" charset="0"/>
              </a:rPr>
              <a:t>CRYPTO</a:t>
            </a:r>
            <a:r>
              <a:rPr lang="en-IN" sz="2400" b="1" spc="-10" dirty="0">
                <a:latin typeface="Times New Roman" panose="02020603050405020304" pitchFamily="18" charset="0"/>
                <a:cs typeface="Times New Roman" panose="02020603050405020304" pitchFamily="18" charset="0"/>
              </a:rPr>
              <a:t>VISION :</a:t>
            </a:r>
          </a:p>
          <a:p>
            <a:pPr marL="12700" algn="just">
              <a:lnSpc>
                <a:spcPct val="100000"/>
              </a:lnSpc>
              <a:spcBef>
                <a:spcPts val="95"/>
              </a:spcBef>
            </a:pPr>
            <a:r>
              <a:rPr lang="en-IN" sz="2400" spc="-10" dirty="0">
                <a:latin typeface="Times New Roman" panose="02020603050405020304" pitchFamily="18" charset="0"/>
                <a:cs typeface="Times New Roman" panose="02020603050405020304" pitchFamily="18" charset="0"/>
              </a:rPr>
              <a:t>AI based Prediction of Crypto and Stocks </a:t>
            </a:r>
          </a:p>
          <a:p>
            <a:pPr marL="12700" algn="just">
              <a:lnSpc>
                <a:spcPct val="100000"/>
              </a:lnSpc>
              <a:spcBef>
                <a:spcPts val="95"/>
              </a:spcBef>
            </a:pPr>
            <a:endParaRPr b="1" dirty="0">
              <a:latin typeface="Times New Roman" panose="02020603050405020304" pitchFamily="18" charset="0"/>
              <a:cs typeface="Times New Roman" panose="02020603050405020304" pitchFamily="18" charset="0"/>
            </a:endParaRPr>
          </a:p>
        </p:txBody>
      </p:sp>
      <p:sp>
        <p:nvSpPr>
          <p:cNvPr id="5" name="object 7">
            <a:extLst>
              <a:ext uri="{FF2B5EF4-FFF2-40B4-BE49-F238E27FC236}">
                <a16:creationId xmlns:a16="http://schemas.microsoft.com/office/drawing/2014/main" id="{09A0FF08-7D26-48E5-7F2E-D150FA3A55D6}"/>
              </a:ext>
            </a:extLst>
          </p:cNvPr>
          <p:cNvSpPr txBox="1"/>
          <p:nvPr/>
        </p:nvSpPr>
        <p:spPr>
          <a:xfrm>
            <a:off x="1077843" y="4740743"/>
            <a:ext cx="3052722" cy="1066959"/>
          </a:xfrm>
          <a:prstGeom prst="rect">
            <a:avLst/>
          </a:prstGeom>
        </p:spPr>
        <p:txBody>
          <a:bodyPr vert="horz" wrap="square" lIns="0" tIns="12700" rIns="0" bIns="0" rtlCol="0" anchor="ctr">
            <a:spAutoFit/>
          </a:bodyPr>
          <a:lstStyle/>
          <a:p>
            <a:pPr marL="12700" marR="5080" indent="7620" algn="just">
              <a:spcBef>
                <a:spcPts val="100"/>
              </a:spcBef>
            </a:pPr>
            <a:r>
              <a:rPr lang="en-IN" b="1" spc="-40" dirty="0">
                <a:latin typeface="Times New Roman" panose="02020603050405020304" pitchFamily="18" charset="0"/>
                <a:cs typeface="Times New Roman" panose="02020603050405020304" pitchFamily="18" charset="0"/>
              </a:rPr>
              <a:t>Batch-5</a:t>
            </a:r>
          </a:p>
          <a:p>
            <a:pPr marL="12700" marR="5080" indent="7620" algn="just">
              <a:spcBef>
                <a:spcPts val="100"/>
              </a:spcBef>
            </a:pPr>
            <a:endParaRPr lang="en-IN" sz="1600" spc="-40" dirty="0">
              <a:latin typeface="Times New Roman" panose="02020603050405020304" pitchFamily="18" charset="0"/>
              <a:cs typeface="Times New Roman" panose="02020603050405020304" pitchFamily="18" charset="0"/>
            </a:endParaRPr>
          </a:p>
          <a:p>
            <a:pPr marL="12700" marR="5080" indent="7620" algn="just">
              <a:spcBef>
                <a:spcPts val="100"/>
              </a:spcBef>
            </a:pPr>
            <a:r>
              <a:rPr sz="1600" spc="-40" dirty="0">
                <a:latin typeface="Times New Roman" panose="02020603050405020304" pitchFamily="18" charset="0"/>
                <a:cs typeface="Times New Roman" panose="02020603050405020304" pitchFamily="18" charset="0"/>
              </a:rPr>
              <a:t>Anjan</a:t>
            </a:r>
            <a:r>
              <a:rPr lang="en-IN" sz="1600" spc="-40" dirty="0">
                <a:latin typeface="Times New Roman" panose="02020603050405020304" pitchFamily="18" charset="0"/>
                <a:cs typeface="Times New Roman" panose="02020603050405020304" pitchFamily="18" charset="0"/>
              </a:rPr>
              <a:t> </a:t>
            </a:r>
            <a:r>
              <a:rPr sz="1600" spc="-45" dirty="0">
                <a:latin typeface="Times New Roman" panose="02020603050405020304" pitchFamily="18" charset="0"/>
                <a:cs typeface="Times New Roman" panose="02020603050405020304" pitchFamily="18" charset="0"/>
              </a:rPr>
              <a:t>Kumar</a:t>
            </a:r>
            <a:r>
              <a:rPr lang="en-IN" sz="1600" spc="-45" dirty="0">
                <a:latin typeface="Times New Roman" panose="02020603050405020304" pitchFamily="18" charset="0"/>
                <a:cs typeface="Times New Roman" panose="02020603050405020304" pitchFamily="18" charset="0"/>
              </a:rPr>
              <a:t>-</a:t>
            </a:r>
            <a:r>
              <a:rPr sz="1600" spc="-35" dirty="0">
                <a:latin typeface="Times New Roman" panose="02020603050405020304" pitchFamily="18" charset="0"/>
                <a:cs typeface="Times New Roman" panose="02020603050405020304" pitchFamily="18" charset="0"/>
              </a:rPr>
              <a:t>23N31A05AN </a:t>
            </a:r>
            <a:endParaRPr lang="en-IN" sz="1600" spc="-35" dirty="0">
              <a:latin typeface="Times New Roman" panose="02020603050405020304" pitchFamily="18" charset="0"/>
              <a:cs typeface="Times New Roman" panose="02020603050405020304" pitchFamily="18" charset="0"/>
            </a:endParaRPr>
          </a:p>
          <a:p>
            <a:pPr marL="12700" marR="5080" indent="7620" algn="just">
              <a:spcBef>
                <a:spcPts val="100"/>
              </a:spcBef>
            </a:pPr>
            <a:r>
              <a:rPr sz="1600" spc="-35" dirty="0">
                <a:latin typeface="Times New Roman" panose="02020603050405020304" pitchFamily="18" charset="0"/>
                <a:cs typeface="Times New Roman" panose="02020603050405020304" pitchFamily="18" charset="0"/>
              </a:rPr>
              <a:t>Durga </a:t>
            </a:r>
            <a:r>
              <a:rPr sz="1600" spc="-45" dirty="0">
                <a:latin typeface="Times New Roman" panose="02020603050405020304" pitchFamily="18" charset="0"/>
                <a:cs typeface="Times New Roman" panose="02020603050405020304" pitchFamily="18" charset="0"/>
              </a:rPr>
              <a:t>prasad-</a:t>
            </a:r>
            <a:r>
              <a:rPr sz="1600" spc="-25" dirty="0">
                <a:latin typeface="Times New Roman" panose="02020603050405020304" pitchFamily="18" charset="0"/>
                <a:cs typeface="Times New Roman" panose="02020603050405020304" pitchFamily="18" charset="0"/>
              </a:rPr>
              <a:t>23N31A05AY</a:t>
            </a:r>
            <a:endParaRPr lang="en-IN" sz="1600" spc="-25" dirty="0">
              <a:latin typeface="Times New Roman" panose="02020603050405020304" pitchFamily="18" charset="0"/>
              <a:cs typeface="Times New Roman" panose="02020603050405020304" pitchFamily="18" charset="0"/>
            </a:endParaRPr>
          </a:p>
        </p:txBody>
      </p:sp>
      <p:sp>
        <p:nvSpPr>
          <p:cNvPr id="6" name="object 8">
            <a:extLst>
              <a:ext uri="{FF2B5EF4-FFF2-40B4-BE49-F238E27FC236}">
                <a16:creationId xmlns:a16="http://schemas.microsoft.com/office/drawing/2014/main" id="{952D742C-45A5-48BC-D333-7AE65AA2F6A3}"/>
              </a:ext>
            </a:extLst>
          </p:cNvPr>
          <p:cNvSpPr txBox="1"/>
          <p:nvPr/>
        </p:nvSpPr>
        <p:spPr>
          <a:xfrm>
            <a:off x="8676290" y="5185737"/>
            <a:ext cx="1781504" cy="751488"/>
          </a:xfrm>
          <a:prstGeom prst="rect">
            <a:avLst/>
          </a:prstGeom>
        </p:spPr>
        <p:txBody>
          <a:bodyPr vert="horz" wrap="square" lIns="0" tIns="12700" rIns="0" bIns="0" rtlCol="0">
            <a:spAutoFit/>
          </a:bodyPr>
          <a:lstStyle/>
          <a:p>
            <a:pPr marL="12700" marR="5080" algn="just">
              <a:lnSpc>
                <a:spcPct val="100000"/>
              </a:lnSpc>
              <a:spcBef>
                <a:spcPts val="100"/>
              </a:spcBef>
            </a:pPr>
            <a:r>
              <a:rPr sz="1600" spc="-10" dirty="0">
                <a:latin typeface="Times New Roman" panose="02020603050405020304" pitchFamily="18" charset="0"/>
                <a:cs typeface="Times New Roman" panose="02020603050405020304" pitchFamily="18" charset="0"/>
              </a:rPr>
              <a:t>Under</a:t>
            </a:r>
            <a:r>
              <a:rPr sz="1600" spc="-100" dirty="0">
                <a:latin typeface="Times New Roman" panose="02020603050405020304" pitchFamily="18" charset="0"/>
                <a:cs typeface="Times New Roman" panose="02020603050405020304" pitchFamily="18" charset="0"/>
              </a:rPr>
              <a:t> </a:t>
            </a:r>
            <a:r>
              <a:rPr sz="1600" spc="-10" dirty="0">
                <a:latin typeface="Times New Roman" panose="02020603050405020304" pitchFamily="18" charset="0"/>
                <a:cs typeface="Times New Roman" panose="02020603050405020304" pitchFamily="18" charset="0"/>
              </a:rPr>
              <a:t>the</a:t>
            </a:r>
            <a:r>
              <a:rPr sz="1600" spc="-90" dirty="0">
                <a:latin typeface="Times New Roman" panose="02020603050405020304" pitchFamily="18" charset="0"/>
                <a:cs typeface="Times New Roman" panose="02020603050405020304" pitchFamily="18" charset="0"/>
              </a:rPr>
              <a:t> </a:t>
            </a:r>
            <a:r>
              <a:rPr sz="1600" spc="-10" dirty="0">
                <a:latin typeface="Times New Roman" panose="02020603050405020304" pitchFamily="18" charset="0"/>
                <a:cs typeface="Times New Roman" panose="02020603050405020304" pitchFamily="18" charset="0"/>
              </a:rPr>
              <a:t>guidance</a:t>
            </a:r>
            <a:r>
              <a:rPr sz="1600" spc="-100" dirty="0">
                <a:latin typeface="Times New Roman" panose="02020603050405020304" pitchFamily="18" charset="0"/>
                <a:cs typeface="Times New Roman" panose="02020603050405020304" pitchFamily="18" charset="0"/>
              </a:rPr>
              <a:t> </a:t>
            </a:r>
            <a:r>
              <a:rPr sz="1600" spc="-25" dirty="0">
                <a:latin typeface="Times New Roman" panose="02020603050405020304" pitchFamily="18" charset="0"/>
                <a:cs typeface="Times New Roman" panose="02020603050405020304" pitchFamily="18" charset="0"/>
              </a:rPr>
              <a:t>of </a:t>
            </a:r>
            <a:r>
              <a:rPr sz="1600" dirty="0" err="1">
                <a:latin typeface="Times New Roman" panose="02020603050405020304" pitchFamily="18" charset="0"/>
                <a:cs typeface="Times New Roman" panose="02020603050405020304" pitchFamily="18" charset="0"/>
              </a:rPr>
              <a:t>G.</a:t>
            </a:r>
            <a:r>
              <a:rPr sz="1600" spc="-10" dirty="0" err="1">
                <a:latin typeface="Times New Roman" panose="02020603050405020304" pitchFamily="18" charset="0"/>
                <a:cs typeface="Times New Roman" panose="02020603050405020304" pitchFamily="18" charset="0"/>
              </a:rPr>
              <a:t>Likitha</a:t>
            </a:r>
            <a:r>
              <a:rPr sz="1600" spc="-10" dirty="0">
                <a:latin typeface="Times New Roman" panose="02020603050405020304" pitchFamily="18" charset="0"/>
                <a:cs typeface="Times New Roman" panose="02020603050405020304" pitchFamily="18" charset="0"/>
              </a:rPr>
              <a:t> Asst.professor</a:t>
            </a:r>
            <a:endParaRPr sz="1600" dirty="0">
              <a:latin typeface="Times New Roman" panose="02020603050405020304" pitchFamily="18" charset="0"/>
              <a:cs typeface="Times New Roman" panose="02020603050405020304" pitchFamily="18" charset="0"/>
            </a:endParaRPr>
          </a:p>
        </p:txBody>
      </p:sp>
      <p:pic>
        <p:nvPicPr>
          <p:cNvPr id="7" name="object 5">
            <a:extLst>
              <a:ext uri="{FF2B5EF4-FFF2-40B4-BE49-F238E27FC236}">
                <a16:creationId xmlns:a16="http://schemas.microsoft.com/office/drawing/2014/main" id="{049B95E0-48CE-787E-79B4-481057939489}"/>
              </a:ext>
            </a:extLst>
          </p:cNvPr>
          <p:cNvPicPr>
            <a:picLocks/>
          </p:cNvPicPr>
          <p:nvPr/>
        </p:nvPicPr>
        <p:blipFill>
          <a:blip r:embed="rId2" cstate="print"/>
          <a:stretch>
            <a:fillRect/>
          </a:stretch>
        </p:blipFill>
        <p:spPr>
          <a:xfrm>
            <a:off x="3230245" y="648202"/>
            <a:ext cx="5731510" cy="847089"/>
          </a:xfrm>
          <a:prstGeom prst="rect">
            <a:avLst/>
          </a:prstGeom>
        </p:spPr>
      </p:pic>
      <p:sp>
        <p:nvSpPr>
          <p:cNvPr id="2" name="TextBox 1">
            <a:extLst>
              <a:ext uri="{FF2B5EF4-FFF2-40B4-BE49-F238E27FC236}">
                <a16:creationId xmlns:a16="http://schemas.microsoft.com/office/drawing/2014/main" id="{05DF5106-81FB-FEA9-5255-8C3C70451FAD}"/>
              </a:ext>
            </a:extLst>
          </p:cNvPr>
          <p:cNvSpPr txBox="1"/>
          <p:nvPr/>
        </p:nvSpPr>
        <p:spPr>
          <a:xfrm>
            <a:off x="3344074" y="1723481"/>
            <a:ext cx="5503852" cy="738664"/>
          </a:xfrm>
          <a:prstGeom prst="rect">
            <a:avLst/>
          </a:prstGeom>
          <a:noFill/>
        </p:spPr>
        <p:txBody>
          <a:bodyPr wrap="square" rtlCol="0">
            <a:spAutoFit/>
          </a:bodyPr>
          <a:lstStyle/>
          <a:p>
            <a:pPr algn="just"/>
            <a:r>
              <a:rPr lang="en-IN" sz="2400" dirty="0">
                <a:solidFill>
                  <a:srgbClr val="FF0000"/>
                </a:solidFill>
                <a:latin typeface="Times New Roman" panose="02020603050405020304" pitchFamily="18" charset="0"/>
                <a:cs typeface="Times New Roman" panose="02020603050405020304" pitchFamily="18" charset="0"/>
              </a:rPr>
              <a:t>Department of Information and Technology</a:t>
            </a:r>
          </a:p>
          <a:p>
            <a:pPr algn="just"/>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393330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E2F05F9-56E2-4855-9799-0EE1BCF6252B}"/>
              </a:ext>
            </a:extLst>
          </p:cNvPr>
          <p:cNvPicPr>
            <a:picLocks noChangeAspect="1"/>
          </p:cNvPicPr>
          <p:nvPr/>
        </p:nvPicPr>
        <p:blipFill>
          <a:blip r:embed="rId2"/>
          <a:stretch>
            <a:fillRect/>
          </a:stretch>
        </p:blipFill>
        <p:spPr>
          <a:xfrm>
            <a:off x="1111170" y="1656150"/>
            <a:ext cx="4251767" cy="4973049"/>
          </a:xfrm>
          <a:prstGeom prst="rect">
            <a:avLst/>
          </a:prstGeom>
        </p:spPr>
      </p:pic>
      <p:sp>
        <p:nvSpPr>
          <p:cNvPr id="3" name="TextBox 2">
            <a:extLst>
              <a:ext uri="{FF2B5EF4-FFF2-40B4-BE49-F238E27FC236}">
                <a16:creationId xmlns:a16="http://schemas.microsoft.com/office/drawing/2014/main" id="{A7D6404C-0BAF-1889-C078-39E7868A5419}"/>
              </a:ext>
            </a:extLst>
          </p:cNvPr>
          <p:cNvSpPr txBox="1"/>
          <p:nvPr/>
        </p:nvSpPr>
        <p:spPr>
          <a:xfrm>
            <a:off x="2867183" y="374733"/>
            <a:ext cx="6457632" cy="646331"/>
          </a:xfrm>
          <a:prstGeom prst="rect">
            <a:avLst/>
          </a:prstGeom>
          <a:noFill/>
        </p:spPr>
        <p:txBody>
          <a:bodyPr wrap="square">
            <a:spAutoFit/>
          </a:bodyPr>
          <a:lstStyle/>
          <a:p>
            <a:pPr algn="ctr"/>
            <a:r>
              <a:rPr lang="en-IN" sz="3600" b="1" dirty="0">
                <a:latin typeface="Times New Roman" panose="02020603050405020304" pitchFamily="18" charset="0"/>
                <a:cs typeface="Times New Roman" panose="02020603050405020304" pitchFamily="18" charset="0"/>
              </a:rPr>
              <a:t>SAMPLE CODE</a:t>
            </a:r>
          </a:p>
        </p:txBody>
      </p:sp>
      <p:pic>
        <p:nvPicPr>
          <p:cNvPr id="4" name="Picture 3">
            <a:extLst>
              <a:ext uri="{FF2B5EF4-FFF2-40B4-BE49-F238E27FC236}">
                <a16:creationId xmlns:a16="http://schemas.microsoft.com/office/drawing/2014/main" id="{29FBCF07-CF73-E883-A645-50BECB2FBBC2}"/>
              </a:ext>
            </a:extLst>
          </p:cNvPr>
          <p:cNvPicPr>
            <a:picLocks noChangeAspect="1"/>
          </p:cNvPicPr>
          <p:nvPr/>
        </p:nvPicPr>
        <p:blipFill>
          <a:blip r:embed="rId3"/>
          <a:stretch>
            <a:fillRect/>
          </a:stretch>
        </p:blipFill>
        <p:spPr>
          <a:xfrm>
            <a:off x="6829065" y="1656150"/>
            <a:ext cx="4035921" cy="4973049"/>
          </a:xfrm>
          <a:prstGeom prst="rect">
            <a:avLst/>
          </a:prstGeom>
        </p:spPr>
      </p:pic>
    </p:spTree>
    <p:extLst>
      <p:ext uri="{BB962C8B-B14F-4D97-AF65-F5344CB8AC3E}">
        <p14:creationId xmlns:p14="http://schemas.microsoft.com/office/powerpoint/2010/main" val="19261820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722B65F-CEE0-B2A9-7C4D-461611553B19}"/>
              </a:ext>
            </a:extLst>
          </p:cNvPr>
          <p:cNvPicPr>
            <a:picLocks noChangeAspect="1"/>
          </p:cNvPicPr>
          <p:nvPr/>
        </p:nvPicPr>
        <p:blipFill>
          <a:blip r:embed="rId2"/>
          <a:stretch>
            <a:fillRect/>
          </a:stretch>
        </p:blipFill>
        <p:spPr>
          <a:xfrm>
            <a:off x="1597307" y="1695446"/>
            <a:ext cx="9032040" cy="4616752"/>
          </a:xfrm>
          <a:prstGeom prst="rect">
            <a:avLst/>
          </a:prstGeom>
        </p:spPr>
      </p:pic>
      <p:sp>
        <p:nvSpPr>
          <p:cNvPr id="4" name="TextBox 3">
            <a:extLst>
              <a:ext uri="{FF2B5EF4-FFF2-40B4-BE49-F238E27FC236}">
                <a16:creationId xmlns:a16="http://schemas.microsoft.com/office/drawing/2014/main" id="{F3DC6E92-EEF7-F19B-01F2-ED1ED897B2C9}"/>
              </a:ext>
            </a:extLst>
          </p:cNvPr>
          <p:cNvSpPr txBox="1"/>
          <p:nvPr/>
        </p:nvSpPr>
        <p:spPr>
          <a:xfrm>
            <a:off x="2867183" y="374733"/>
            <a:ext cx="6457632" cy="646331"/>
          </a:xfrm>
          <a:prstGeom prst="rect">
            <a:avLst/>
          </a:prstGeom>
          <a:noFill/>
        </p:spPr>
        <p:txBody>
          <a:bodyPr wrap="square">
            <a:spAutoFit/>
          </a:bodyPr>
          <a:lstStyle/>
          <a:p>
            <a:pPr algn="ctr"/>
            <a:r>
              <a:rPr lang="en-IN" sz="3600" b="1" dirty="0">
                <a:latin typeface="Times New Roman" panose="02020603050405020304" pitchFamily="18" charset="0"/>
                <a:cs typeface="Times New Roman" panose="02020603050405020304" pitchFamily="18" charset="0"/>
              </a:rPr>
              <a:t>OUTPUT SCREENS</a:t>
            </a:r>
          </a:p>
        </p:txBody>
      </p:sp>
    </p:spTree>
    <p:extLst>
      <p:ext uri="{BB962C8B-B14F-4D97-AF65-F5344CB8AC3E}">
        <p14:creationId xmlns:p14="http://schemas.microsoft.com/office/powerpoint/2010/main" val="16685238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2156BE3-F514-985C-A59B-53E60C5BA480}"/>
              </a:ext>
            </a:extLst>
          </p:cNvPr>
          <p:cNvPicPr>
            <a:picLocks noChangeAspect="1"/>
          </p:cNvPicPr>
          <p:nvPr/>
        </p:nvPicPr>
        <p:blipFill>
          <a:blip r:embed="rId2"/>
          <a:stretch>
            <a:fillRect/>
          </a:stretch>
        </p:blipFill>
        <p:spPr>
          <a:xfrm>
            <a:off x="1891863" y="1134839"/>
            <a:ext cx="8366234" cy="4588321"/>
          </a:xfrm>
          <a:prstGeom prst="rect">
            <a:avLst/>
          </a:prstGeom>
        </p:spPr>
      </p:pic>
    </p:spTree>
    <p:extLst>
      <p:ext uri="{BB962C8B-B14F-4D97-AF65-F5344CB8AC3E}">
        <p14:creationId xmlns:p14="http://schemas.microsoft.com/office/powerpoint/2010/main" val="8817918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0A37B99-AF35-739C-7B7F-DE8A0B360C38}"/>
              </a:ext>
            </a:extLst>
          </p:cNvPr>
          <p:cNvPicPr>
            <a:picLocks noChangeAspect="1"/>
          </p:cNvPicPr>
          <p:nvPr/>
        </p:nvPicPr>
        <p:blipFill>
          <a:blip r:embed="rId2"/>
          <a:stretch>
            <a:fillRect/>
          </a:stretch>
        </p:blipFill>
        <p:spPr>
          <a:xfrm>
            <a:off x="2095788" y="1526008"/>
            <a:ext cx="8000423" cy="3805984"/>
          </a:xfrm>
          <a:prstGeom prst="rect">
            <a:avLst/>
          </a:prstGeom>
        </p:spPr>
      </p:pic>
    </p:spTree>
    <p:extLst>
      <p:ext uri="{BB962C8B-B14F-4D97-AF65-F5344CB8AC3E}">
        <p14:creationId xmlns:p14="http://schemas.microsoft.com/office/powerpoint/2010/main" val="16677700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9618F9F-2DDA-141C-E82A-6414A09A5DF8}"/>
              </a:ext>
            </a:extLst>
          </p:cNvPr>
          <p:cNvPicPr>
            <a:picLocks noChangeAspect="1"/>
          </p:cNvPicPr>
          <p:nvPr/>
        </p:nvPicPr>
        <p:blipFill>
          <a:blip r:embed="rId2"/>
          <a:stretch>
            <a:fillRect/>
          </a:stretch>
        </p:blipFill>
        <p:spPr>
          <a:xfrm>
            <a:off x="1377113" y="1165991"/>
            <a:ext cx="9437773" cy="4526017"/>
          </a:xfrm>
          <a:prstGeom prst="rect">
            <a:avLst/>
          </a:prstGeom>
        </p:spPr>
      </p:pic>
    </p:spTree>
    <p:extLst>
      <p:ext uri="{BB962C8B-B14F-4D97-AF65-F5344CB8AC3E}">
        <p14:creationId xmlns:p14="http://schemas.microsoft.com/office/powerpoint/2010/main" val="14520497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9322511-2AF3-3619-B0E6-F852F85026FE}"/>
              </a:ext>
            </a:extLst>
          </p:cNvPr>
          <p:cNvPicPr>
            <a:picLocks noChangeAspect="1"/>
          </p:cNvPicPr>
          <p:nvPr/>
        </p:nvPicPr>
        <p:blipFill>
          <a:blip r:embed="rId2"/>
          <a:stretch>
            <a:fillRect/>
          </a:stretch>
        </p:blipFill>
        <p:spPr>
          <a:xfrm>
            <a:off x="1222830" y="1109074"/>
            <a:ext cx="9746339" cy="4639851"/>
          </a:xfrm>
          <a:prstGeom prst="rect">
            <a:avLst/>
          </a:prstGeom>
        </p:spPr>
      </p:pic>
    </p:spTree>
    <p:extLst>
      <p:ext uri="{BB962C8B-B14F-4D97-AF65-F5344CB8AC3E}">
        <p14:creationId xmlns:p14="http://schemas.microsoft.com/office/powerpoint/2010/main" val="8031185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graph with numbers and lines">
            <a:extLst>
              <a:ext uri="{FF2B5EF4-FFF2-40B4-BE49-F238E27FC236}">
                <a16:creationId xmlns:a16="http://schemas.microsoft.com/office/drawing/2014/main" id="{F243AB0D-A902-64BD-A7D4-5E0B94233839}"/>
              </a:ext>
            </a:extLst>
          </p:cNvPr>
          <p:cNvPicPr>
            <a:picLocks noChangeAspect="1"/>
          </p:cNvPicPr>
          <p:nvPr/>
        </p:nvPicPr>
        <p:blipFill>
          <a:blip r:embed="rId2"/>
          <a:stretch>
            <a:fillRect/>
          </a:stretch>
        </p:blipFill>
        <p:spPr>
          <a:xfrm>
            <a:off x="1295400" y="1156470"/>
            <a:ext cx="9601200" cy="4545059"/>
          </a:xfrm>
          <a:prstGeom prst="rect">
            <a:avLst/>
          </a:prstGeom>
        </p:spPr>
      </p:pic>
    </p:spTree>
    <p:extLst>
      <p:ext uri="{BB962C8B-B14F-4D97-AF65-F5344CB8AC3E}">
        <p14:creationId xmlns:p14="http://schemas.microsoft.com/office/powerpoint/2010/main" val="23082780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3">
            <a:extLst>
              <a:ext uri="{FF2B5EF4-FFF2-40B4-BE49-F238E27FC236}">
                <a16:creationId xmlns:a16="http://schemas.microsoft.com/office/drawing/2014/main" id="{677CFF6A-966C-9ECD-9BDA-140A841272A2}"/>
              </a:ext>
            </a:extLst>
          </p:cNvPr>
          <p:cNvSpPr txBox="1"/>
          <p:nvPr/>
        </p:nvSpPr>
        <p:spPr>
          <a:xfrm>
            <a:off x="691229" y="1832184"/>
            <a:ext cx="11017885" cy="3193631"/>
          </a:xfrm>
          <a:prstGeom prst="rect">
            <a:avLst/>
          </a:prstGeom>
        </p:spPr>
        <p:txBody>
          <a:bodyPr vert="horz" wrap="square" lIns="0" tIns="17145" rIns="0" bIns="0" rtlCol="0">
            <a:spAutoFit/>
          </a:bodyPr>
          <a:lstStyle/>
          <a:p>
            <a:pPr marL="0" marR="0" lvl="0" indent="0" algn="just" defTabSz="914400" rtl="0" eaLnBrk="0" fontAlgn="base" latinLnBrk="0" hangingPunct="0">
              <a:lnSpc>
                <a:spcPct val="150000"/>
              </a:lnSpc>
              <a:spcBef>
                <a:spcPct val="0"/>
              </a:spcBef>
              <a:spcAft>
                <a:spcPct val="0"/>
              </a:spcAft>
              <a:buClrTx/>
              <a:buSzTx/>
              <a:buFontTx/>
              <a:buNone/>
              <a:tabLst/>
            </a:pPr>
            <a:r>
              <a:rPr lang="en-US" sz="2000" dirty="0">
                <a:latin typeface="Times New Roman" panose="02020603050405020304" pitchFamily="18" charset="0"/>
                <a:cs typeface="Times New Roman" panose="02020603050405020304" pitchFamily="18" charset="0"/>
              </a:rPr>
              <a:t>Crypto Vision is a powerful and innovative platform designed to help investors navigate the dynamic cryptocurrency market with confidence. By leveraging real-time data, machine learning algorithms, and advanced risk management tools, it provides valuable insights and personalized investment recommendations. Whether you are an experienced trader or just starting out, Crypto Vision equips you with the necessary tools to optimize your portfolio, mitigate risks, and make informed decisions. With a strong focus on security and user empowerment, Crypto Vision is the trusted partner for those looking to stay ahead in the evolving world of digital assets</a:t>
            </a:r>
            <a:endPar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id="{9311E801-0910-1DB2-95DA-8BDDC3B4D8E9}"/>
              </a:ext>
            </a:extLst>
          </p:cNvPr>
          <p:cNvSpPr txBox="1"/>
          <p:nvPr/>
        </p:nvSpPr>
        <p:spPr>
          <a:xfrm>
            <a:off x="2867183" y="374733"/>
            <a:ext cx="6457632" cy="646331"/>
          </a:xfrm>
          <a:prstGeom prst="rect">
            <a:avLst/>
          </a:prstGeom>
          <a:noFill/>
        </p:spPr>
        <p:txBody>
          <a:bodyPr wrap="square">
            <a:spAutoFit/>
          </a:bodyPr>
          <a:lstStyle/>
          <a:p>
            <a:pPr algn="ctr"/>
            <a:r>
              <a:rPr lang="en-IN" sz="3600" b="1" dirty="0">
                <a:latin typeface="Times New Roman" panose="02020603050405020304" pitchFamily="18" charset="0"/>
                <a:cs typeface="Times New Roman" panose="02020603050405020304" pitchFamily="18" charset="0"/>
              </a:rPr>
              <a:t>CONCLUSION</a:t>
            </a:r>
          </a:p>
        </p:txBody>
      </p:sp>
    </p:spTree>
    <p:extLst>
      <p:ext uri="{BB962C8B-B14F-4D97-AF65-F5344CB8AC3E}">
        <p14:creationId xmlns:p14="http://schemas.microsoft.com/office/powerpoint/2010/main" val="277576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2">
            <a:extLst>
              <a:ext uri="{FF2B5EF4-FFF2-40B4-BE49-F238E27FC236}">
                <a16:creationId xmlns:a16="http://schemas.microsoft.com/office/drawing/2014/main" id="{545115A9-2413-A4EC-DBC6-47103F74B81A}"/>
              </a:ext>
            </a:extLst>
          </p:cNvPr>
          <p:cNvSpPr txBox="1">
            <a:spLocks/>
          </p:cNvSpPr>
          <p:nvPr/>
        </p:nvSpPr>
        <p:spPr>
          <a:xfrm>
            <a:off x="4295765" y="3084034"/>
            <a:ext cx="3600470" cy="689932"/>
          </a:xfrm>
          <a:prstGeom prst="rect">
            <a:avLst/>
          </a:prstGeom>
        </p:spPr>
        <p:txBody>
          <a:bodyPr vert="horz" wrap="square" lIns="0" tIns="12700" rIns="0" bIns="0" rtlCol="0">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5240">
              <a:lnSpc>
                <a:spcPct val="100000"/>
              </a:lnSpc>
              <a:spcBef>
                <a:spcPts val="100"/>
              </a:spcBef>
            </a:pPr>
            <a:r>
              <a:rPr lang="en-IN" b="1" spc="-10" dirty="0">
                <a:latin typeface="Times New Roman" panose="02020603050405020304" pitchFamily="18" charset="0"/>
                <a:cs typeface="Times New Roman" panose="02020603050405020304" pitchFamily="18" charset="0"/>
              </a:rPr>
              <a:t>THANK</a:t>
            </a:r>
            <a:r>
              <a:rPr lang="en-IN" b="1" spc="-434" dirty="0">
                <a:latin typeface="Times New Roman" panose="02020603050405020304" pitchFamily="18" charset="0"/>
                <a:cs typeface="Times New Roman" panose="02020603050405020304" pitchFamily="18" charset="0"/>
              </a:rPr>
              <a:t> </a:t>
            </a:r>
            <a:r>
              <a:rPr lang="en-IN" b="1" spc="-25" dirty="0">
                <a:latin typeface="Times New Roman" panose="02020603050405020304" pitchFamily="18" charset="0"/>
                <a:cs typeface="Times New Roman" panose="02020603050405020304" pitchFamily="18" charset="0"/>
              </a:rPr>
              <a:t>YOU</a:t>
            </a:r>
          </a:p>
        </p:txBody>
      </p:sp>
    </p:spTree>
    <p:extLst>
      <p:ext uri="{BB962C8B-B14F-4D97-AF65-F5344CB8AC3E}">
        <p14:creationId xmlns:p14="http://schemas.microsoft.com/office/powerpoint/2010/main" val="1790516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4365BF-5966-1A2F-A649-C565F743AF30}"/>
              </a:ext>
            </a:extLst>
          </p:cNvPr>
          <p:cNvSpPr>
            <a:spLocks noGrp="1"/>
          </p:cNvSpPr>
          <p:nvPr>
            <p:ph type="title"/>
          </p:nvPr>
        </p:nvSpPr>
        <p:spPr/>
        <p:txBody>
          <a:bodyPr/>
          <a:lstStyle/>
          <a:p>
            <a:pPr algn="ctr"/>
            <a:r>
              <a:rPr lang="en-IN" sz="3600" b="1" dirty="0">
                <a:latin typeface="Times New Roman" panose="02020603050405020304" pitchFamily="18" charset="0"/>
                <a:cs typeface="Times New Roman" panose="02020603050405020304" pitchFamily="18" charset="0"/>
              </a:rPr>
              <a:t>AGENDA</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726CD02-F0FB-FBB4-F6AB-B5FBDE3C4092}"/>
              </a:ext>
            </a:extLst>
          </p:cNvPr>
          <p:cNvSpPr>
            <a:spLocks noGrp="1"/>
          </p:cNvSpPr>
          <p:nvPr>
            <p:ph idx="1"/>
          </p:nvPr>
        </p:nvSpPr>
        <p:spPr/>
        <p:txBody>
          <a:bodyPr>
            <a:normAutofit/>
          </a:bodyPr>
          <a:lstStyle/>
          <a:p>
            <a:r>
              <a:rPr lang="en-IN" sz="2400" dirty="0">
                <a:latin typeface="Times New Roman" panose="02020603050405020304" pitchFamily="18" charset="0"/>
                <a:cs typeface="Times New Roman" panose="02020603050405020304" pitchFamily="18" charset="0"/>
              </a:rPr>
              <a:t>ABSTRACT</a:t>
            </a:r>
          </a:p>
          <a:p>
            <a:r>
              <a:rPr lang="en-IN" sz="2400" dirty="0">
                <a:latin typeface="Times New Roman" panose="02020603050405020304" pitchFamily="18" charset="0"/>
                <a:cs typeface="Times New Roman" panose="02020603050405020304" pitchFamily="18" charset="0"/>
              </a:rPr>
              <a:t>INTRODUCTION</a:t>
            </a:r>
          </a:p>
          <a:p>
            <a:r>
              <a:rPr lang="en-IN" sz="2400" dirty="0">
                <a:latin typeface="Times New Roman" panose="02020603050405020304" pitchFamily="18" charset="0"/>
                <a:cs typeface="Times New Roman" panose="02020603050405020304" pitchFamily="18" charset="0"/>
              </a:rPr>
              <a:t>EXISTING SYSTEM</a:t>
            </a:r>
          </a:p>
          <a:p>
            <a:r>
              <a:rPr lang="en-IN" sz="2400" dirty="0">
                <a:latin typeface="Times New Roman" panose="02020603050405020304" pitchFamily="18" charset="0"/>
                <a:cs typeface="Times New Roman" panose="02020603050405020304" pitchFamily="18" charset="0"/>
              </a:rPr>
              <a:t>PROPOSED SYSTEM</a:t>
            </a:r>
          </a:p>
          <a:p>
            <a:r>
              <a:rPr lang="en-IN" sz="2400" dirty="0">
                <a:latin typeface="Times New Roman" panose="02020603050405020304" pitchFamily="18" charset="0"/>
                <a:cs typeface="Times New Roman" panose="02020603050405020304" pitchFamily="18" charset="0"/>
              </a:rPr>
              <a:t>SYSTEM REQUIREMENTS</a:t>
            </a:r>
          </a:p>
          <a:p>
            <a:r>
              <a:rPr lang="en-IN" sz="2400" dirty="0">
                <a:latin typeface="Times New Roman" panose="02020603050405020304" pitchFamily="18" charset="0"/>
                <a:cs typeface="Times New Roman" panose="02020603050405020304" pitchFamily="18" charset="0"/>
              </a:rPr>
              <a:t>UML DIAGRAMS</a:t>
            </a:r>
          </a:p>
          <a:p>
            <a:r>
              <a:rPr lang="en-IN" sz="2400" dirty="0">
                <a:latin typeface="Times New Roman" panose="02020603050405020304" pitchFamily="18" charset="0"/>
                <a:cs typeface="Times New Roman" panose="02020603050405020304" pitchFamily="18" charset="0"/>
              </a:rPr>
              <a:t>SAMPLE CODE</a:t>
            </a:r>
          </a:p>
          <a:p>
            <a:r>
              <a:rPr lang="en-IN" sz="2400" dirty="0">
                <a:latin typeface="Times New Roman" panose="02020603050405020304" pitchFamily="18" charset="0"/>
                <a:cs typeface="Times New Roman" panose="02020603050405020304" pitchFamily="18" charset="0"/>
              </a:rPr>
              <a:t>OUTPUT SCREENS</a:t>
            </a:r>
          </a:p>
          <a:p>
            <a:r>
              <a:rPr lang="en-IN" sz="2400" dirty="0">
                <a:latin typeface="Times New Roman" panose="02020603050405020304" pitchFamily="18" charset="0"/>
                <a:cs typeface="Times New Roman" panose="02020603050405020304" pitchFamily="18" charset="0"/>
              </a:rPr>
              <a:t>CONCLUSION</a:t>
            </a:r>
          </a:p>
          <a:p>
            <a:endParaRPr lang="en-IN" sz="2400" dirty="0"/>
          </a:p>
        </p:txBody>
      </p:sp>
    </p:spTree>
    <p:extLst>
      <p:ext uri="{BB962C8B-B14F-4D97-AF65-F5344CB8AC3E}">
        <p14:creationId xmlns:p14="http://schemas.microsoft.com/office/powerpoint/2010/main" val="20254374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a:extLst>
              <a:ext uri="{FF2B5EF4-FFF2-40B4-BE49-F238E27FC236}">
                <a16:creationId xmlns:a16="http://schemas.microsoft.com/office/drawing/2014/main" id="{A27B404A-966F-E3D1-DBF6-E50BB7891917}"/>
              </a:ext>
            </a:extLst>
          </p:cNvPr>
          <p:cNvSpPr txBox="1"/>
          <p:nvPr/>
        </p:nvSpPr>
        <p:spPr>
          <a:xfrm>
            <a:off x="1163195" y="1958619"/>
            <a:ext cx="10537148" cy="3978782"/>
          </a:xfrm>
          <a:prstGeom prst="rect">
            <a:avLst/>
          </a:prstGeom>
        </p:spPr>
        <p:txBody>
          <a:bodyPr vert="horz" wrap="square" lIns="0" tIns="13970" rIns="0" bIns="0" rtlCol="0">
            <a:spAutoFit/>
          </a:bodyPr>
          <a:lstStyle/>
          <a:p>
            <a:pPr marL="12700" marR="5080" algn="just">
              <a:lnSpc>
                <a:spcPct val="110200"/>
              </a:lnSpc>
              <a:spcBef>
                <a:spcPts val="110"/>
              </a:spcBef>
            </a:pPr>
            <a:r>
              <a:rPr dirty="0">
                <a:latin typeface="Times New Roman"/>
                <a:cs typeface="Times New Roman"/>
              </a:rPr>
              <a:t>Crypto</a:t>
            </a:r>
            <a:r>
              <a:rPr spc="185" dirty="0">
                <a:latin typeface="Times New Roman"/>
                <a:cs typeface="Times New Roman"/>
              </a:rPr>
              <a:t> </a:t>
            </a:r>
            <a:r>
              <a:rPr dirty="0">
                <a:latin typeface="Times New Roman"/>
                <a:cs typeface="Times New Roman"/>
              </a:rPr>
              <a:t>Vision</a:t>
            </a:r>
            <a:r>
              <a:rPr spc="210" dirty="0">
                <a:latin typeface="Times New Roman"/>
                <a:cs typeface="Times New Roman"/>
              </a:rPr>
              <a:t> </a:t>
            </a:r>
            <a:r>
              <a:rPr dirty="0">
                <a:latin typeface="Times New Roman"/>
                <a:cs typeface="Times New Roman"/>
              </a:rPr>
              <a:t>is</a:t>
            </a:r>
            <a:r>
              <a:rPr spc="210" dirty="0">
                <a:latin typeface="Times New Roman"/>
                <a:cs typeface="Times New Roman"/>
              </a:rPr>
              <a:t> </a:t>
            </a:r>
            <a:r>
              <a:rPr dirty="0">
                <a:latin typeface="Times New Roman"/>
                <a:cs typeface="Times New Roman"/>
              </a:rPr>
              <a:t>the</a:t>
            </a:r>
            <a:r>
              <a:rPr spc="204" dirty="0">
                <a:latin typeface="Times New Roman"/>
                <a:cs typeface="Times New Roman"/>
              </a:rPr>
              <a:t> </a:t>
            </a:r>
            <a:r>
              <a:rPr spc="-10" dirty="0">
                <a:latin typeface="Times New Roman"/>
                <a:cs typeface="Times New Roman"/>
              </a:rPr>
              <a:t>cu</a:t>
            </a:r>
            <a:r>
              <a:rPr lang="en-US" altLang="en-GB" spc="-10" dirty="0">
                <a:latin typeface="Times New Roman"/>
                <a:cs typeface="Times New Roman"/>
              </a:rPr>
              <a:t>ting edge </a:t>
            </a:r>
            <a:r>
              <a:rPr dirty="0">
                <a:latin typeface="Times New Roman"/>
                <a:cs typeface="Times New Roman"/>
              </a:rPr>
              <a:t>cryptocurrency</a:t>
            </a:r>
            <a:r>
              <a:rPr spc="210" dirty="0">
                <a:latin typeface="Times New Roman"/>
                <a:cs typeface="Times New Roman"/>
              </a:rPr>
              <a:t> </a:t>
            </a:r>
            <a:r>
              <a:rPr dirty="0">
                <a:latin typeface="Times New Roman"/>
                <a:cs typeface="Times New Roman"/>
              </a:rPr>
              <a:t>analytics</a:t>
            </a:r>
            <a:r>
              <a:rPr spc="210" dirty="0">
                <a:latin typeface="Times New Roman"/>
                <a:cs typeface="Times New Roman"/>
              </a:rPr>
              <a:t> </a:t>
            </a:r>
            <a:r>
              <a:rPr dirty="0">
                <a:latin typeface="Times New Roman"/>
                <a:cs typeface="Times New Roman"/>
              </a:rPr>
              <a:t>platform</a:t>
            </a:r>
            <a:r>
              <a:rPr spc="200" dirty="0">
                <a:latin typeface="Times New Roman"/>
                <a:cs typeface="Times New Roman"/>
              </a:rPr>
              <a:t> </a:t>
            </a:r>
            <a:r>
              <a:rPr dirty="0">
                <a:latin typeface="Times New Roman"/>
                <a:cs typeface="Times New Roman"/>
              </a:rPr>
              <a:t>to</a:t>
            </a:r>
            <a:r>
              <a:rPr spc="225" dirty="0">
                <a:latin typeface="Times New Roman"/>
                <a:cs typeface="Times New Roman"/>
              </a:rPr>
              <a:t> </a:t>
            </a:r>
            <a:r>
              <a:rPr dirty="0">
                <a:latin typeface="Times New Roman"/>
                <a:cs typeface="Times New Roman"/>
              </a:rPr>
              <a:t>help</a:t>
            </a:r>
            <a:r>
              <a:rPr spc="210" dirty="0">
                <a:latin typeface="Times New Roman"/>
                <a:cs typeface="Times New Roman"/>
              </a:rPr>
              <a:t> </a:t>
            </a:r>
            <a:r>
              <a:rPr dirty="0">
                <a:latin typeface="Times New Roman"/>
                <a:cs typeface="Times New Roman"/>
              </a:rPr>
              <a:t>investors</a:t>
            </a:r>
            <a:r>
              <a:rPr spc="204" dirty="0">
                <a:latin typeface="Times New Roman"/>
                <a:cs typeface="Times New Roman"/>
              </a:rPr>
              <a:t> </a:t>
            </a:r>
            <a:r>
              <a:rPr dirty="0">
                <a:latin typeface="Times New Roman"/>
                <a:cs typeface="Times New Roman"/>
              </a:rPr>
              <a:t>bet</a:t>
            </a:r>
            <a:r>
              <a:rPr lang="en-US" altLang="en-GB" dirty="0">
                <a:latin typeface="Times New Roman"/>
                <a:cs typeface="Times New Roman"/>
              </a:rPr>
              <a:t>ter navigate </a:t>
            </a:r>
            <a:r>
              <a:rPr dirty="0">
                <a:latin typeface="Times New Roman"/>
                <a:cs typeface="Times New Roman"/>
              </a:rPr>
              <a:t>this</a:t>
            </a:r>
            <a:r>
              <a:rPr spc="210" dirty="0">
                <a:latin typeface="Times New Roman"/>
                <a:cs typeface="Times New Roman"/>
              </a:rPr>
              <a:t> </a:t>
            </a:r>
            <a:r>
              <a:rPr spc="-10" dirty="0">
                <a:latin typeface="Times New Roman"/>
                <a:cs typeface="Times New Roman"/>
              </a:rPr>
              <a:t>rapidly </a:t>
            </a:r>
            <a:r>
              <a:rPr dirty="0">
                <a:latin typeface="Times New Roman"/>
                <a:cs typeface="Times New Roman"/>
              </a:rPr>
              <a:t>changing</a:t>
            </a:r>
            <a:r>
              <a:rPr spc="165" dirty="0">
                <a:latin typeface="Times New Roman"/>
                <a:cs typeface="Times New Roman"/>
              </a:rPr>
              <a:t> </a:t>
            </a:r>
            <a:r>
              <a:rPr dirty="0">
                <a:latin typeface="Times New Roman"/>
                <a:cs typeface="Times New Roman"/>
              </a:rPr>
              <a:t>digital</a:t>
            </a:r>
            <a:r>
              <a:rPr spc="165" dirty="0">
                <a:latin typeface="Times New Roman"/>
                <a:cs typeface="Times New Roman"/>
              </a:rPr>
              <a:t> </a:t>
            </a:r>
            <a:r>
              <a:rPr dirty="0">
                <a:latin typeface="Times New Roman"/>
                <a:cs typeface="Times New Roman"/>
              </a:rPr>
              <a:t>asset</a:t>
            </a:r>
            <a:r>
              <a:rPr spc="170" dirty="0">
                <a:latin typeface="Times New Roman"/>
                <a:cs typeface="Times New Roman"/>
              </a:rPr>
              <a:t> </a:t>
            </a:r>
            <a:r>
              <a:rPr dirty="0">
                <a:latin typeface="Times New Roman"/>
                <a:cs typeface="Times New Roman"/>
              </a:rPr>
              <a:t>marketplace</a:t>
            </a:r>
            <a:r>
              <a:rPr spc="185" dirty="0">
                <a:latin typeface="Times New Roman"/>
                <a:cs typeface="Times New Roman"/>
              </a:rPr>
              <a:t> </a:t>
            </a:r>
            <a:r>
              <a:rPr dirty="0">
                <a:latin typeface="Times New Roman"/>
                <a:cs typeface="Times New Roman"/>
              </a:rPr>
              <a:t>with</a:t>
            </a:r>
            <a:r>
              <a:rPr spc="165" dirty="0">
                <a:latin typeface="Times New Roman"/>
                <a:cs typeface="Times New Roman"/>
              </a:rPr>
              <a:t> </a:t>
            </a:r>
            <a:r>
              <a:rPr dirty="0">
                <a:latin typeface="Times New Roman"/>
                <a:cs typeface="Times New Roman"/>
              </a:rPr>
              <a:t>greater</a:t>
            </a:r>
            <a:r>
              <a:rPr spc="170" dirty="0">
                <a:latin typeface="Times New Roman"/>
                <a:cs typeface="Times New Roman"/>
              </a:rPr>
              <a:t> </a:t>
            </a:r>
            <a:r>
              <a:rPr dirty="0">
                <a:latin typeface="Times New Roman"/>
                <a:cs typeface="Times New Roman"/>
              </a:rPr>
              <a:t>confidence.</a:t>
            </a:r>
            <a:r>
              <a:rPr spc="160" dirty="0">
                <a:latin typeface="Times New Roman"/>
                <a:cs typeface="Times New Roman"/>
              </a:rPr>
              <a:t> </a:t>
            </a:r>
            <a:r>
              <a:rPr dirty="0">
                <a:latin typeface="Times New Roman"/>
                <a:cs typeface="Times New Roman"/>
              </a:rPr>
              <a:t>It</a:t>
            </a:r>
            <a:r>
              <a:rPr spc="170" dirty="0">
                <a:latin typeface="Times New Roman"/>
                <a:cs typeface="Times New Roman"/>
              </a:rPr>
              <a:t> </a:t>
            </a:r>
            <a:r>
              <a:rPr dirty="0">
                <a:latin typeface="Times New Roman"/>
                <a:cs typeface="Times New Roman"/>
              </a:rPr>
              <a:t>employs</a:t>
            </a:r>
            <a:r>
              <a:rPr spc="175" dirty="0">
                <a:latin typeface="Times New Roman"/>
                <a:cs typeface="Times New Roman"/>
              </a:rPr>
              <a:t> </a:t>
            </a:r>
            <a:r>
              <a:rPr dirty="0">
                <a:latin typeface="Times New Roman"/>
                <a:cs typeface="Times New Roman"/>
              </a:rPr>
              <a:t>real-time</a:t>
            </a:r>
            <a:r>
              <a:rPr spc="170" dirty="0">
                <a:latin typeface="Times New Roman"/>
                <a:cs typeface="Times New Roman"/>
              </a:rPr>
              <a:t> </a:t>
            </a:r>
            <a:r>
              <a:rPr dirty="0">
                <a:latin typeface="Times New Roman"/>
                <a:cs typeface="Times New Roman"/>
              </a:rPr>
              <a:t>data</a:t>
            </a:r>
            <a:r>
              <a:rPr spc="160" dirty="0">
                <a:latin typeface="Times New Roman"/>
                <a:cs typeface="Times New Roman"/>
              </a:rPr>
              <a:t> </a:t>
            </a:r>
            <a:r>
              <a:rPr dirty="0">
                <a:latin typeface="Times New Roman"/>
                <a:cs typeface="Times New Roman"/>
              </a:rPr>
              <a:t>feeds</a:t>
            </a:r>
            <a:r>
              <a:rPr spc="165" dirty="0">
                <a:latin typeface="Times New Roman"/>
                <a:cs typeface="Times New Roman"/>
              </a:rPr>
              <a:t> </a:t>
            </a:r>
            <a:r>
              <a:rPr dirty="0">
                <a:latin typeface="Times New Roman"/>
                <a:cs typeface="Times New Roman"/>
              </a:rPr>
              <a:t>and</a:t>
            </a:r>
            <a:r>
              <a:rPr spc="180" dirty="0">
                <a:latin typeface="Times New Roman"/>
                <a:cs typeface="Times New Roman"/>
              </a:rPr>
              <a:t> </a:t>
            </a:r>
            <a:r>
              <a:rPr dirty="0">
                <a:latin typeface="Times New Roman"/>
                <a:cs typeface="Times New Roman"/>
              </a:rPr>
              <a:t>machine</a:t>
            </a:r>
            <a:r>
              <a:rPr spc="160" dirty="0">
                <a:latin typeface="Times New Roman"/>
                <a:cs typeface="Times New Roman"/>
              </a:rPr>
              <a:t> </a:t>
            </a:r>
            <a:r>
              <a:rPr spc="-10" dirty="0">
                <a:latin typeface="Times New Roman"/>
                <a:cs typeface="Times New Roman"/>
              </a:rPr>
              <a:t>learning </a:t>
            </a:r>
            <a:r>
              <a:rPr dirty="0">
                <a:latin typeface="Times New Roman"/>
                <a:cs typeface="Times New Roman"/>
              </a:rPr>
              <a:t>algorithms</a:t>
            </a:r>
            <a:r>
              <a:rPr spc="395" dirty="0">
                <a:latin typeface="Times New Roman"/>
                <a:cs typeface="Times New Roman"/>
              </a:rPr>
              <a:t> </a:t>
            </a:r>
            <a:r>
              <a:rPr dirty="0">
                <a:latin typeface="Times New Roman"/>
                <a:cs typeface="Times New Roman"/>
              </a:rPr>
              <a:t>for</a:t>
            </a:r>
            <a:r>
              <a:rPr spc="390" dirty="0">
                <a:latin typeface="Times New Roman"/>
                <a:cs typeface="Times New Roman"/>
              </a:rPr>
              <a:t> </a:t>
            </a:r>
            <a:r>
              <a:rPr dirty="0">
                <a:latin typeface="Times New Roman"/>
                <a:cs typeface="Times New Roman"/>
              </a:rPr>
              <a:t>tailored</a:t>
            </a:r>
            <a:r>
              <a:rPr spc="395" dirty="0">
                <a:latin typeface="Times New Roman"/>
                <a:cs typeface="Times New Roman"/>
              </a:rPr>
              <a:t> </a:t>
            </a:r>
            <a:r>
              <a:rPr dirty="0">
                <a:latin typeface="Times New Roman"/>
                <a:cs typeface="Times New Roman"/>
              </a:rPr>
              <a:t>investment</a:t>
            </a:r>
            <a:r>
              <a:rPr spc="400" dirty="0">
                <a:latin typeface="Times New Roman"/>
                <a:cs typeface="Times New Roman"/>
              </a:rPr>
              <a:t> </a:t>
            </a:r>
            <a:r>
              <a:rPr dirty="0">
                <a:latin typeface="Times New Roman"/>
                <a:cs typeface="Times New Roman"/>
              </a:rPr>
              <a:t>recommendations</a:t>
            </a:r>
            <a:r>
              <a:rPr spc="400" dirty="0">
                <a:latin typeface="Times New Roman"/>
                <a:cs typeface="Times New Roman"/>
              </a:rPr>
              <a:t> </a:t>
            </a:r>
            <a:r>
              <a:rPr dirty="0">
                <a:latin typeface="Times New Roman"/>
                <a:cs typeface="Times New Roman"/>
              </a:rPr>
              <a:t>and</a:t>
            </a:r>
            <a:r>
              <a:rPr spc="395" dirty="0">
                <a:latin typeface="Times New Roman"/>
                <a:cs typeface="Times New Roman"/>
              </a:rPr>
              <a:t> </a:t>
            </a:r>
            <a:r>
              <a:rPr dirty="0">
                <a:latin typeface="Times New Roman"/>
                <a:cs typeface="Times New Roman"/>
              </a:rPr>
              <a:t>personalized</a:t>
            </a:r>
            <a:r>
              <a:rPr spc="400" dirty="0">
                <a:latin typeface="Times New Roman"/>
                <a:cs typeface="Times New Roman"/>
              </a:rPr>
              <a:t> </a:t>
            </a:r>
            <a:r>
              <a:rPr dirty="0">
                <a:latin typeface="Times New Roman"/>
                <a:cs typeface="Times New Roman"/>
              </a:rPr>
              <a:t>insights</a:t>
            </a:r>
            <a:r>
              <a:rPr spc="380" dirty="0">
                <a:latin typeface="Times New Roman"/>
                <a:cs typeface="Times New Roman"/>
              </a:rPr>
              <a:t> </a:t>
            </a:r>
            <a:r>
              <a:rPr dirty="0">
                <a:latin typeface="Times New Roman"/>
                <a:cs typeface="Times New Roman"/>
              </a:rPr>
              <a:t>for</a:t>
            </a:r>
            <a:r>
              <a:rPr spc="390" dirty="0">
                <a:latin typeface="Times New Roman"/>
                <a:cs typeface="Times New Roman"/>
              </a:rPr>
              <a:t> </a:t>
            </a:r>
            <a:r>
              <a:rPr dirty="0">
                <a:latin typeface="Times New Roman"/>
                <a:cs typeface="Times New Roman"/>
              </a:rPr>
              <a:t>optimizing</a:t>
            </a:r>
            <a:r>
              <a:rPr spc="395" dirty="0">
                <a:latin typeface="Times New Roman"/>
                <a:cs typeface="Times New Roman"/>
              </a:rPr>
              <a:t> </a:t>
            </a:r>
            <a:r>
              <a:rPr dirty="0">
                <a:latin typeface="Times New Roman"/>
                <a:cs typeface="Times New Roman"/>
              </a:rPr>
              <a:t>portfolios</a:t>
            </a:r>
            <a:r>
              <a:rPr spc="385" dirty="0">
                <a:latin typeface="Times New Roman"/>
                <a:cs typeface="Times New Roman"/>
              </a:rPr>
              <a:t> </a:t>
            </a:r>
            <a:r>
              <a:rPr spc="-10" dirty="0">
                <a:latin typeface="Times New Roman"/>
                <a:cs typeface="Times New Roman"/>
              </a:rPr>
              <a:t>while </a:t>
            </a:r>
            <a:r>
              <a:rPr dirty="0">
                <a:latin typeface="Times New Roman"/>
                <a:cs typeface="Times New Roman"/>
              </a:rPr>
              <a:t>minimizing</a:t>
            </a:r>
            <a:r>
              <a:rPr spc="170" dirty="0">
                <a:latin typeface="Times New Roman"/>
                <a:cs typeface="Times New Roman"/>
              </a:rPr>
              <a:t> </a:t>
            </a:r>
            <a:r>
              <a:rPr dirty="0">
                <a:latin typeface="Times New Roman"/>
                <a:cs typeface="Times New Roman"/>
              </a:rPr>
              <a:t>risks.</a:t>
            </a:r>
            <a:r>
              <a:rPr spc="145" dirty="0">
                <a:latin typeface="Times New Roman"/>
                <a:cs typeface="Times New Roman"/>
              </a:rPr>
              <a:t> </a:t>
            </a:r>
            <a:r>
              <a:rPr dirty="0">
                <a:latin typeface="Times New Roman"/>
                <a:cs typeface="Times New Roman"/>
              </a:rPr>
              <a:t>The</a:t>
            </a:r>
            <a:r>
              <a:rPr spc="160" dirty="0">
                <a:latin typeface="Times New Roman"/>
                <a:cs typeface="Times New Roman"/>
              </a:rPr>
              <a:t> </a:t>
            </a:r>
            <a:r>
              <a:rPr dirty="0">
                <a:latin typeface="Times New Roman"/>
                <a:cs typeface="Times New Roman"/>
              </a:rPr>
              <a:t>platform</a:t>
            </a:r>
            <a:r>
              <a:rPr spc="140" dirty="0">
                <a:latin typeface="Times New Roman"/>
                <a:cs typeface="Times New Roman"/>
              </a:rPr>
              <a:t> </a:t>
            </a:r>
            <a:r>
              <a:rPr dirty="0">
                <a:latin typeface="Times New Roman"/>
                <a:cs typeface="Times New Roman"/>
              </a:rPr>
              <a:t>provides</a:t>
            </a:r>
            <a:r>
              <a:rPr spc="155" dirty="0">
                <a:latin typeface="Times New Roman"/>
                <a:cs typeface="Times New Roman"/>
              </a:rPr>
              <a:t> </a:t>
            </a:r>
            <a:r>
              <a:rPr dirty="0">
                <a:latin typeface="Times New Roman"/>
                <a:cs typeface="Times New Roman"/>
              </a:rPr>
              <a:t>real-time</a:t>
            </a:r>
            <a:r>
              <a:rPr spc="185" dirty="0">
                <a:latin typeface="Times New Roman"/>
                <a:cs typeface="Times New Roman"/>
              </a:rPr>
              <a:t> </a:t>
            </a:r>
            <a:r>
              <a:rPr dirty="0">
                <a:latin typeface="Times New Roman"/>
                <a:cs typeface="Times New Roman"/>
              </a:rPr>
              <a:t>market</a:t>
            </a:r>
            <a:r>
              <a:rPr spc="155" dirty="0">
                <a:latin typeface="Times New Roman"/>
                <a:cs typeface="Times New Roman"/>
              </a:rPr>
              <a:t> </a:t>
            </a:r>
            <a:r>
              <a:rPr dirty="0">
                <a:latin typeface="Times New Roman"/>
                <a:cs typeface="Times New Roman"/>
              </a:rPr>
              <a:t>data,</a:t>
            </a:r>
            <a:r>
              <a:rPr spc="155" dirty="0">
                <a:latin typeface="Times New Roman"/>
                <a:cs typeface="Times New Roman"/>
              </a:rPr>
              <a:t> </a:t>
            </a:r>
            <a:r>
              <a:rPr dirty="0">
                <a:latin typeface="Times New Roman"/>
                <a:cs typeface="Times New Roman"/>
              </a:rPr>
              <a:t>including</a:t>
            </a:r>
            <a:r>
              <a:rPr spc="160" dirty="0">
                <a:latin typeface="Times New Roman"/>
                <a:cs typeface="Times New Roman"/>
              </a:rPr>
              <a:t> </a:t>
            </a:r>
            <a:r>
              <a:rPr dirty="0">
                <a:latin typeface="Times New Roman"/>
                <a:cs typeface="Times New Roman"/>
              </a:rPr>
              <a:t>price</a:t>
            </a:r>
            <a:r>
              <a:rPr spc="150" dirty="0">
                <a:latin typeface="Times New Roman"/>
                <a:cs typeface="Times New Roman"/>
              </a:rPr>
              <a:t> </a:t>
            </a:r>
            <a:r>
              <a:rPr dirty="0">
                <a:latin typeface="Times New Roman"/>
                <a:cs typeface="Times New Roman"/>
              </a:rPr>
              <a:t>fluctuations,</a:t>
            </a:r>
            <a:r>
              <a:rPr spc="160" dirty="0">
                <a:latin typeface="Times New Roman"/>
                <a:cs typeface="Times New Roman"/>
              </a:rPr>
              <a:t> </a:t>
            </a:r>
            <a:r>
              <a:rPr dirty="0">
                <a:latin typeface="Times New Roman"/>
                <a:cs typeface="Times New Roman"/>
              </a:rPr>
              <a:t>trading</a:t>
            </a:r>
            <a:r>
              <a:rPr spc="160" dirty="0">
                <a:latin typeface="Times New Roman"/>
                <a:cs typeface="Times New Roman"/>
              </a:rPr>
              <a:t> </a:t>
            </a:r>
            <a:r>
              <a:rPr dirty="0">
                <a:latin typeface="Times New Roman"/>
                <a:cs typeface="Times New Roman"/>
              </a:rPr>
              <a:t>volumes,</a:t>
            </a:r>
            <a:r>
              <a:rPr spc="150" dirty="0">
                <a:latin typeface="Times New Roman"/>
                <a:cs typeface="Times New Roman"/>
              </a:rPr>
              <a:t> </a:t>
            </a:r>
            <a:r>
              <a:rPr spc="-25" dirty="0">
                <a:latin typeface="Times New Roman"/>
                <a:cs typeface="Times New Roman"/>
              </a:rPr>
              <a:t>and </a:t>
            </a:r>
            <a:r>
              <a:rPr dirty="0">
                <a:latin typeface="Times New Roman"/>
                <a:cs typeface="Times New Roman"/>
              </a:rPr>
              <a:t>sentiment</a:t>
            </a:r>
            <a:r>
              <a:rPr spc="235" dirty="0">
                <a:latin typeface="Times New Roman"/>
                <a:cs typeface="Times New Roman"/>
              </a:rPr>
              <a:t> </a:t>
            </a:r>
            <a:r>
              <a:rPr dirty="0">
                <a:latin typeface="Times New Roman"/>
                <a:cs typeface="Times New Roman"/>
              </a:rPr>
              <a:t>analysis,</a:t>
            </a:r>
            <a:r>
              <a:rPr spc="229" dirty="0">
                <a:latin typeface="Times New Roman"/>
                <a:cs typeface="Times New Roman"/>
              </a:rPr>
              <a:t> </a:t>
            </a:r>
            <a:r>
              <a:rPr dirty="0">
                <a:latin typeface="Times New Roman"/>
                <a:cs typeface="Times New Roman"/>
              </a:rPr>
              <a:t>while</a:t>
            </a:r>
            <a:r>
              <a:rPr spc="245" dirty="0">
                <a:latin typeface="Times New Roman"/>
                <a:cs typeface="Times New Roman"/>
              </a:rPr>
              <a:t> </a:t>
            </a:r>
            <a:r>
              <a:rPr dirty="0">
                <a:latin typeface="Times New Roman"/>
                <a:cs typeface="Times New Roman"/>
              </a:rPr>
              <a:t>also</a:t>
            </a:r>
            <a:r>
              <a:rPr spc="240" dirty="0">
                <a:latin typeface="Times New Roman"/>
                <a:cs typeface="Times New Roman"/>
              </a:rPr>
              <a:t> </a:t>
            </a:r>
            <a:r>
              <a:rPr dirty="0">
                <a:latin typeface="Times New Roman"/>
                <a:cs typeface="Times New Roman"/>
              </a:rPr>
              <a:t>integrating</a:t>
            </a:r>
            <a:r>
              <a:rPr spc="245" dirty="0">
                <a:latin typeface="Times New Roman"/>
                <a:cs typeface="Times New Roman"/>
              </a:rPr>
              <a:t> </a:t>
            </a:r>
            <a:r>
              <a:rPr dirty="0">
                <a:latin typeface="Times New Roman"/>
                <a:cs typeface="Times New Roman"/>
              </a:rPr>
              <a:t>tools</a:t>
            </a:r>
            <a:r>
              <a:rPr spc="235" dirty="0">
                <a:latin typeface="Times New Roman"/>
                <a:cs typeface="Times New Roman"/>
              </a:rPr>
              <a:t> </a:t>
            </a:r>
            <a:r>
              <a:rPr dirty="0">
                <a:latin typeface="Times New Roman"/>
                <a:cs typeface="Times New Roman"/>
              </a:rPr>
              <a:t>for</a:t>
            </a:r>
            <a:r>
              <a:rPr spc="229" dirty="0">
                <a:latin typeface="Times New Roman"/>
                <a:cs typeface="Times New Roman"/>
              </a:rPr>
              <a:t> </a:t>
            </a:r>
            <a:r>
              <a:rPr dirty="0">
                <a:latin typeface="Times New Roman"/>
                <a:cs typeface="Times New Roman"/>
              </a:rPr>
              <a:t>risk</a:t>
            </a:r>
            <a:r>
              <a:rPr spc="254" dirty="0">
                <a:latin typeface="Times New Roman"/>
                <a:cs typeface="Times New Roman"/>
              </a:rPr>
              <a:t> </a:t>
            </a:r>
            <a:r>
              <a:rPr dirty="0">
                <a:latin typeface="Times New Roman"/>
                <a:cs typeface="Times New Roman"/>
              </a:rPr>
              <a:t>management,</a:t>
            </a:r>
            <a:r>
              <a:rPr spc="235" dirty="0">
                <a:latin typeface="Times New Roman"/>
                <a:cs typeface="Times New Roman"/>
              </a:rPr>
              <a:t> </a:t>
            </a:r>
            <a:r>
              <a:rPr dirty="0">
                <a:latin typeface="Times New Roman"/>
                <a:cs typeface="Times New Roman"/>
              </a:rPr>
              <a:t>such</a:t>
            </a:r>
            <a:r>
              <a:rPr spc="235" dirty="0">
                <a:latin typeface="Times New Roman"/>
                <a:cs typeface="Times New Roman"/>
              </a:rPr>
              <a:t> </a:t>
            </a:r>
            <a:r>
              <a:rPr dirty="0">
                <a:latin typeface="Times New Roman"/>
                <a:cs typeface="Times New Roman"/>
              </a:rPr>
              <a:t>as</a:t>
            </a:r>
            <a:r>
              <a:rPr spc="235" dirty="0">
                <a:latin typeface="Times New Roman"/>
                <a:cs typeface="Times New Roman"/>
              </a:rPr>
              <a:t> </a:t>
            </a:r>
            <a:r>
              <a:rPr spc="-10" dirty="0">
                <a:latin typeface="Times New Roman"/>
                <a:cs typeface="Times New Roman"/>
              </a:rPr>
              <a:t>stop-</a:t>
            </a:r>
            <a:r>
              <a:rPr dirty="0">
                <a:latin typeface="Times New Roman"/>
                <a:cs typeface="Times New Roman"/>
              </a:rPr>
              <a:t>loss</a:t>
            </a:r>
            <a:r>
              <a:rPr spc="240" dirty="0">
                <a:latin typeface="Times New Roman"/>
                <a:cs typeface="Times New Roman"/>
              </a:rPr>
              <a:t> </a:t>
            </a:r>
            <a:r>
              <a:rPr dirty="0">
                <a:latin typeface="Times New Roman"/>
                <a:cs typeface="Times New Roman"/>
              </a:rPr>
              <a:t>limits</a:t>
            </a:r>
            <a:r>
              <a:rPr spc="254" dirty="0">
                <a:latin typeface="Times New Roman"/>
                <a:cs typeface="Times New Roman"/>
              </a:rPr>
              <a:t> </a:t>
            </a:r>
            <a:r>
              <a:rPr dirty="0">
                <a:latin typeface="Times New Roman"/>
                <a:cs typeface="Times New Roman"/>
              </a:rPr>
              <a:t>and</a:t>
            </a:r>
            <a:r>
              <a:rPr spc="240" dirty="0">
                <a:latin typeface="Times New Roman"/>
                <a:cs typeface="Times New Roman"/>
              </a:rPr>
              <a:t> </a:t>
            </a:r>
            <a:r>
              <a:rPr spc="-10" dirty="0">
                <a:latin typeface="Times New Roman"/>
                <a:cs typeface="Times New Roman"/>
              </a:rPr>
              <a:t>diversification </a:t>
            </a:r>
            <a:r>
              <a:rPr dirty="0">
                <a:latin typeface="Times New Roman"/>
                <a:cs typeface="Times New Roman"/>
              </a:rPr>
              <a:t>strategies.</a:t>
            </a:r>
            <a:r>
              <a:rPr spc="200" dirty="0">
                <a:latin typeface="Times New Roman"/>
                <a:cs typeface="Times New Roman"/>
              </a:rPr>
              <a:t> </a:t>
            </a:r>
            <a:endParaRPr lang="en-IN" spc="200" dirty="0">
              <a:latin typeface="Times New Roman"/>
              <a:cs typeface="Times New Roman"/>
            </a:endParaRPr>
          </a:p>
          <a:p>
            <a:pPr marL="12700" marR="5080" algn="just">
              <a:lnSpc>
                <a:spcPct val="110200"/>
              </a:lnSpc>
              <a:spcBef>
                <a:spcPts val="110"/>
              </a:spcBef>
            </a:pPr>
            <a:endParaRPr lang="en-IN" spc="200" dirty="0">
              <a:latin typeface="Times New Roman"/>
              <a:cs typeface="Times New Roman"/>
            </a:endParaRPr>
          </a:p>
          <a:p>
            <a:pPr marL="12700" marR="5080" algn="just">
              <a:lnSpc>
                <a:spcPct val="110200"/>
              </a:lnSpc>
              <a:spcBef>
                <a:spcPts val="110"/>
              </a:spcBef>
            </a:pPr>
            <a:r>
              <a:rPr dirty="0">
                <a:latin typeface="Times New Roman"/>
                <a:cs typeface="Times New Roman"/>
              </a:rPr>
              <a:t>With</a:t>
            </a:r>
            <a:r>
              <a:rPr spc="245" dirty="0">
                <a:latin typeface="Times New Roman"/>
                <a:cs typeface="Times New Roman"/>
              </a:rPr>
              <a:t> </a:t>
            </a:r>
            <a:r>
              <a:rPr dirty="0">
                <a:latin typeface="Times New Roman"/>
                <a:cs typeface="Times New Roman"/>
              </a:rPr>
              <a:t>a</a:t>
            </a:r>
            <a:r>
              <a:rPr spc="235" dirty="0">
                <a:latin typeface="Times New Roman"/>
                <a:cs typeface="Times New Roman"/>
              </a:rPr>
              <a:t> </a:t>
            </a:r>
            <a:r>
              <a:rPr dirty="0">
                <a:latin typeface="Times New Roman"/>
                <a:cs typeface="Times New Roman"/>
              </a:rPr>
              <a:t>comprehensive</a:t>
            </a:r>
            <a:r>
              <a:rPr spc="225" dirty="0">
                <a:latin typeface="Times New Roman"/>
                <a:cs typeface="Times New Roman"/>
              </a:rPr>
              <a:t> </a:t>
            </a:r>
            <a:r>
              <a:rPr dirty="0">
                <a:latin typeface="Times New Roman"/>
                <a:cs typeface="Times New Roman"/>
              </a:rPr>
              <a:t>portfolio</a:t>
            </a:r>
            <a:r>
              <a:rPr spc="229" dirty="0">
                <a:latin typeface="Times New Roman"/>
                <a:cs typeface="Times New Roman"/>
              </a:rPr>
              <a:t> </a:t>
            </a:r>
            <a:r>
              <a:rPr dirty="0">
                <a:latin typeface="Times New Roman"/>
                <a:cs typeface="Times New Roman"/>
              </a:rPr>
              <a:t>tracker,</a:t>
            </a:r>
            <a:r>
              <a:rPr spc="225" dirty="0">
                <a:latin typeface="Times New Roman"/>
                <a:cs typeface="Times New Roman"/>
              </a:rPr>
              <a:t> </a:t>
            </a:r>
            <a:r>
              <a:rPr dirty="0">
                <a:latin typeface="Times New Roman"/>
                <a:cs typeface="Times New Roman"/>
              </a:rPr>
              <a:t>educational</a:t>
            </a:r>
            <a:r>
              <a:rPr spc="225" dirty="0">
                <a:latin typeface="Times New Roman"/>
                <a:cs typeface="Times New Roman"/>
              </a:rPr>
              <a:t> </a:t>
            </a:r>
            <a:r>
              <a:rPr dirty="0">
                <a:latin typeface="Times New Roman"/>
                <a:cs typeface="Times New Roman"/>
              </a:rPr>
              <a:t>resources</a:t>
            </a:r>
            <a:r>
              <a:rPr spc="225" dirty="0">
                <a:latin typeface="Times New Roman"/>
                <a:cs typeface="Times New Roman"/>
              </a:rPr>
              <a:t> </a:t>
            </a:r>
            <a:r>
              <a:rPr dirty="0">
                <a:latin typeface="Times New Roman"/>
                <a:cs typeface="Times New Roman"/>
              </a:rPr>
              <a:t>for</a:t>
            </a:r>
            <a:r>
              <a:rPr spc="220" dirty="0">
                <a:latin typeface="Times New Roman"/>
                <a:cs typeface="Times New Roman"/>
              </a:rPr>
              <a:t> </a:t>
            </a:r>
            <a:r>
              <a:rPr dirty="0">
                <a:latin typeface="Times New Roman"/>
                <a:cs typeface="Times New Roman"/>
              </a:rPr>
              <a:t>all</a:t>
            </a:r>
            <a:r>
              <a:rPr spc="225" dirty="0">
                <a:latin typeface="Times New Roman"/>
                <a:cs typeface="Times New Roman"/>
              </a:rPr>
              <a:t> </a:t>
            </a:r>
            <a:r>
              <a:rPr dirty="0">
                <a:latin typeface="Times New Roman"/>
                <a:cs typeface="Times New Roman"/>
              </a:rPr>
              <a:t>experience</a:t>
            </a:r>
            <a:r>
              <a:rPr spc="229" dirty="0">
                <a:latin typeface="Times New Roman"/>
                <a:cs typeface="Times New Roman"/>
              </a:rPr>
              <a:t> </a:t>
            </a:r>
            <a:r>
              <a:rPr dirty="0">
                <a:latin typeface="Times New Roman"/>
                <a:cs typeface="Times New Roman"/>
              </a:rPr>
              <a:t>levels,</a:t>
            </a:r>
            <a:r>
              <a:rPr spc="225" dirty="0">
                <a:latin typeface="Times New Roman"/>
                <a:cs typeface="Times New Roman"/>
              </a:rPr>
              <a:t> </a:t>
            </a:r>
            <a:r>
              <a:rPr dirty="0">
                <a:latin typeface="Times New Roman"/>
                <a:cs typeface="Times New Roman"/>
              </a:rPr>
              <a:t>and</a:t>
            </a:r>
            <a:r>
              <a:rPr spc="229" dirty="0">
                <a:latin typeface="Times New Roman"/>
                <a:cs typeface="Times New Roman"/>
              </a:rPr>
              <a:t> </a:t>
            </a:r>
            <a:r>
              <a:rPr dirty="0">
                <a:latin typeface="Times New Roman"/>
                <a:cs typeface="Times New Roman"/>
              </a:rPr>
              <a:t>a</a:t>
            </a:r>
            <a:r>
              <a:rPr spc="245" dirty="0">
                <a:latin typeface="Times New Roman"/>
                <a:cs typeface="Times New Roman"/>
              </a:rPr>
              <a:t> </a:t>
            </a:r>
            <a:r>
              <a:rPr spc="-10" dirty="0">
                <a:latin typeface="Times New Roman"/>
                <a:cs typeface="Times New Roman"/>
              </a:rPr>
              <a:t>vibrant </a:t>
            </a:r>
            <a:r>
              <a:rPr dirty="0">
                <a:latin typeface="Times New Roman"/>
                <a:cs typeface="Times New Roman"/>
              </a:rPr>
              <a:t>community</a:t>
            </a:r>
            <a:r>
              <a:rPr spc="229" dirty="0">
                <a:latin typeface="Times New Roman"/>
                <a:cs typeface="Times New Roman"/>
              </a:rPr>
              <a:t> </a:t>
            </a:r>
            <a:r>
              <a:rPr dirty="0">
                <a:latin typeface="Times New Roman"/>
                <a:cs typeface="Times New Roman"/>
              </a:rPr>
              <a:t>for</a:t>
            </a:r>
            <a:r>
              <a:rPr spc="240" dirty="0">
                <a:latin typeface="Times New Roman"/>
                <a:cs typeface="Times New Roman"/>
              </a:rPr>
              <a:t> </a:t>
            </a:r>
            <a:r>
              <a:rPr dirty="0">
                <a:latin typeface="Times New Roman"/>
                <a:cs typeface="Times New Roman"/>
              </a:rPr>
              <a:t>ongoing</a:t>
            </a:r>
            <a:r>
              <a:rPr spc="240" dirty="0">
                <a:latin typeface="Times New Roman"/>
                <a:cs typeface="Times New Roman"/>
              </a:rPr>
              <a:t> </a:t>
            </a:r>
            <a:r>
              <a:rPr dirty="0">
                <a:latin typeface="Times New Roman"/>
                <a:cs typeface="Times New Roman"/>
              </a:rPr>
              <a:t>support,</a:t>
            </a:r>
            <a:r>
              <a:rPr spc="235" dirty="0">
                <a:latin typeface="Times New Roman"/>
                <a:cs typeface="Times New Roman"/>
              </a:rPr>
              <a:t> </a:t>
            </a:r>
            <a:r>
              <a:rPr dirty="0">
                <a:latin typeface="Times New Roman"/>
                <a:cs typeface="Times New Roman"/>
              </a:rPr>
              <a:t>Crypto</a:t>
            </a:r>
            <a:r>
              <a:rPr spc="210" dirty="0">
                <a:latin typeface="Times New Roman"/>
                <a:cs typeface="Times New Roman"/>
              </a:rPr>
              <a:t> </a:t>
            </a:r>
            <a:r>
              <a:rPr dirty="0">
                <a:latin typeface="Times New Roman"/>
                <a:cs typeface="Times New Roman"/>
              </a:rPr>
              <a:t>Vision</a:t>
            </a:r>
            <a:r>
              <a:rPr spc="240" dirty="0">
                <a:latin typeface="Times New Roman"/>
                <a:cs typeface="Times New Roman"/>
              </a:rPr>
              <a:t> </a:t>
            </a:r>
            <a:r>
              <a:rPr dirty="0">
                <a:latin typeface="Times New Roman"/>
                <a:cs typeface="Times New Roman"/>
              </a:rPr>
              <a:t>equips</a:t>
            </a:r>
            <a:r>
              <a:rPr spc="245" dirty="0">
                <a:latin typeface="Times New Roman"/>
                <a:cs typeface="Times New Roman"/>
              </a:rPr>
              <a:t> </a:t>
            </a:r>
            <a:r>
              <a:rPr dirty="0">
                <a:latin typeface="Times New Roman"/>
                <a:cs typeface="Times New Roman"/>
              </a:rPr>
              <a:t>users</a:t>
            </a:r>
            <a:r>
              <a:rPr spc="240" dirty="0">
                <a:latin typeface="Times New Roman"/>
                <a:cs typeface="Times New Roman"/>
              </a:rPr>
              <a:t> </a:t>
            </a:r>
            <a:r>
              <a:rPr dirty="0">
                <a:latin typeface="Times New Roman"/>
                <a:cs typeface="Times New Roman"/>
              </a:rPr>
              <a:t>with</a:t>
            </a:r>
            <a:r>
              <a:rPr spc="245" dirty="0">
                <a:latin typeface="Times New Roman"/>
                <a:cs typeface="Times New Roman"/>
              </a:rPr>
              <a:t> </a:t>
            </a:r>
            <a:r>
              <a:rPr dirty="0">
                <a:latin typeface="Times New Roman"/>
                <a:cs typeface="Times New Roman"/>
              </a:rPr>
              <a:t>the</a:t>
            </a:r>
            <a:r>
              <a:rPr spc="235" dirty="0">
                <a:latin typeface="Times New Roman"/>
                <a:cs typeface="Times New Roman"/>
              </a:rPr>
              <a:t> </a:t>
            </a:r>
            <a:r>
              <a:rPr dirty="0">
                <a:latin typeface="Times New Roman"/>
                <a:cs typeface="Times New Roman"/>
              </a:rPr>
              <a:t>tools</a:t>
            </a:r>
            <a:r>
              <a:rPr spc="245" dirty="0">
                <a:latin typeface="Times New Roman"/>
                <a:cs typeface="Times New Roman"/>
              </a:rPr>
              <a:t> </a:t>
            </a:r>
            <a:r>
              <a:rPr dirty="0">
                <a:latin typeface="Times New Roman"/>
                <a:cs typeface="Times New Roman"/>
              </a:rPr>
              <a:t>needed</a:t>
            </a:r>
            <a:r>
              <a:rPr spc="245" dirty="0">
                <a:latin typeface="Times New Roman"/>
                <a:cs typeface="Times New Roman"/>
              </a:rPr>
              <a:t> </a:t>
            </a:r>
            <a:r>
              <a:rPr dirty="0">
                <a:latin typeface="Times New Roman"/>
                <a:cs typeface="Times New Roman"/>
              </a:rPr>
              <a:t>to</a:t>
            </a:r>
            <a:r>
              <a:rPr spc="250" dirty="0">
                <a:latin typeface="Times New Roman"/>
                <a:cs typeface="Times New Roman"/>
              </a:rPr>
              <a:t> </a:t>
            </a:r>
            <a:r>
              <a:rPr dirty="0">
                <a:latin typeface="Times New Roman"/>
                <a:cs typeface="Times New Roman"/>
              </a:rPr>
              <a:t>make</a:t>
            </a:r>
            <a:r>
              <a:rPr spc="305" dirty="0">
                <a:latin typeface="Times New Roman"/>
                <a:cs typeface="Times New Roman"/>
              </a:rPr>
              <a:t> </a:t>
            </a:r>
            <a:r>
              <a:rPr dirty="0">
                <a:latin typeface="Times New Roman"/>
                <a:cs typeface="Times New Roman"/>
              </a:rPr>
              <a:t>informed</a:t>
            </a:r>
            <a:r>
              <a:rPr spc="245" dirty="0">
                <a:latin typeface="Times New Roman"/>
                <a:cs typeface="Times New Roman"/>
              </a:rPr>
              <a:t> </a:t>
            </a:r>
            <a:r>
              <a:rPr spc="-10" dirty="0">
                <a:latin typeface="Times New Roman"/>
                <a:cs typeface="Times New Roman"/>
              </a:rPr>
              <a:t>decisions, </a:t>
            </a:r>
            <a:r>
              <a:rPr dirty="0">
                <a:latin typeface="Times New Roman"/>
                <a:cs typeface="Times New Roman"/>
              </a:rPr>
              <a:t>whether</a:t>
            </a:r>
            <a:r>
              <a:rPr spc="375" dirty="0">
                <a:latin typeface="Times New Roman"/>
                <a:cs typeface="Times New Roman"/>
              </a:rPr>
              <a:t> </a:t>
            </a:r>
            <a:r>
              <a:rPr dirty="0">
                <a:latin typeface="Times New Roman"/>
                <a:cs typeface="Times New Roman"/>
              </a:rPr>
              <a:t>they</a:t>
            </a:r>
            <a:r>
              <a:rPr spc="375" dirty="0">
                <a:latin typeface="Times New Roman"/>
                <a:cs typeface="Times New Roman"/>
              </a:rPr>
              <a:t> </a:t>
            </a:r>
            <a:r>
              <a:rPr dirty="0">
                <a:latin typeface="Times New Roman"/>
                <a:cs typeface="Times New Roman"/>
              </a:rPr>
              <a:t>are</a:t>
            </a:r>
            <a:r>
              <a:rPr spc="385" dirty="0">
                <a:latin typeface="Times New Roman"/>
                <a:cs typeface="Times New Roman"/>
              </a:rPr>
              <a:t> </a:t>
            </a:r>
            <a:r>
              <a:rPr dirty="0">
                <a:latin typeface="Times New Roman"/>
                <a:cs typeface="Times New Roman"/>
              </a:rPr>
              <a:t>seasoned</a:t>
            </a:r>
            <a:r>
              <a:rPr spc="380" dirty="0">
                <a:latin typeface="Times New Roman"/>
                <a:cs typeface="Times New Roman"/>
              </a:rPr>
              <a:t> </a:t>
            </a:r>
            <a:r>
              <a:rPr dirty="0">
                <a:latin typeface="Times New Roman"/>
                <a:cs typeface="Times New Roman"/>
              </a:rPr>
              <a:t>traders</a:t>
            </a:r>
            <a:r>
              <a:rPr spc="390" dirty="0">
                <a:latin typeface="Times New Roman"/>
                <a:cs typeface="Times New Roman"/>
              </a:rPr>
              <a:t> </a:t>
            </a:r>
            <a:r>
              <a:rPr dirty="0">
                <a:latin typeface="Times New Roman"/>
                <a:cs typeface="Times New Roman"/>
              </a:rPr>
              <a:t>or</a:t>
            </a:r>
            <a:r>
              <a:rPr spc="375" dirty="0">
                <a:latin typeface="Times New Roman"/>
                <a:cs typeface="Times New Roman"/>
              </a:rPr>
              <a:t> </a:t>
            </a:r>
            <a:r>
              <a:rPr dirty="0">
                <a:latin typeface="Times New Roman"/>
                <a:cs typeface="Times New Roman"/>
              </a:rPr>
              <a:t>new</a:t>
            </a:r>
            <a:r>
              <a:rPr spc="390" dirty="0">
                <a:latin typeface="Times New Roman"/>
                <a:cs typeface="Times New Roman"/>
              </a:rPr>
              <a:t> </a:t>
            </a:r>
            <a:r>
              <a:rPr dirty="0">
                <a:latin typeface="Times New Roman"/>
                <a:cs typeface="Times New Roman"/>
              </a:rPr>
              <a:t>investors.</a:t>
            </a:r>
            <a:r>
              <a:rPr spc="295" dirty="0">
                <a:latin typeface="Times New Roman"/>
                <a:cs typeface="Times New Roman"/>
              </a:rPr>
              <a:t> </a:t>
            </a:r>
            <a:r>
              <a:rPr dirty="0">
                <a:latin typeface="Times New Roman"/>
                <a:cs typeface="Times New Roman"/>
              </a:rPr>
              <a:t>Advanced</a:t>
            </a:r>
            <a:r>
              <a:rPr spc="390" dirty="0">
                <a:latin typeface="Times New Roman"/>
                <a:cs typeface="Times New Roman"/>
              </a:rPr>
              <a:t> </a:t>
            </a:r>
            <a:r>
              <a:rPr dirty="0">
                <a:latin typeface="Times New Roman"/>
                <a:cs typeface="Times New Roman"/>
              </a:rPr>
              <a:t>encryption,</a:t>
            </a:r>
            <a:r>
              <a:rPr spc="375" dirty="0">
                <a:latin typeface="Times New Roman"/>
                <a:cs typeface="Times New Roman"/>
              </a:rPr>
              <a:t> </a:t>
            </a:r>
            <a:r>
              <a:rPr dirty="0">
                <a:latin typeface="Times New Roman"/>
                <a:cs typeface="Times New Roman"/>
              </a:rPr>
              <a:t>ensuring</a:t>
            </a:r>
            <a:r>
              <a:rPr spc="385" dirty="0">
                <a:latin typeface="Times New Roman"/>
                <a:cs typeface="Times New Roman"/>
              </a:rPr>
              <a:t> </a:t>
            </a:r>
            <a:r>
              <a:rPr dirty="0">
                <a:latin typeface="Times New Roman"/>
                <a:cs typeface="Times New Roman"/>
              </a:rPr>
              <a:t>personal</a:t>
            </a:r>
            <a:r>
              <a:rPr spc="380" dirty="0">
                <a:latin typeface="Times New Roman"/>
                <a:cs typeface="Times New Roman"/>
              </a:rPr>
              <a:t> </a:t>
            </a:r>
            <a:r>
              <a:rPr dirty="0">
                <a:latin typeface="Times New Roman"/>
                <a:cs typeface="Times New Roman"/>
              </a:rPr>
              <a:t>information</a:t>
            </a:r>
            <a:r>
              <a:rPr spc="385" dirty="0">
                <a:latin typeface="Times New Roman"/>
                <a:cs typeface="Times New Roman"/>
              </a:rPr>
              <a:t> </a:t>
            </a:r>
            <a:r>
              <a:rPr spc="-25" dirty="0">
                <a:latin typeface="Times New Roman"/>
                <a:cs typeface="Times New Roman"/>
              </a:rPr>
              <a:t>and </a:t>
            </a:r>
            <a:r>
              <a:rPr dirty="0">
                <a:latin typeface="Times New Roman"/>
                <a:cs typeface="Times New Roman"/>
              </a:rPr>
              <a:t>investments</a:t>
            </a:r>
            <a:r>
              <a:rPr spc="150" dirty="0">
                <a:latin typeface="Times New Roman"/>
                <a:cs typeface="Times New Roman"/>
              </a:rPr>
              <a:t> </a:t>
            </a:r>
            <a:r>
              <a:rPr dirty="0">
                <a:latin typeface="Times New Roman"/>
                <a:cs typeface="Times New Roman"/>
              </a:rPr>
              <a:t>are</a:t>
            </a:r>
            <a:r>
              <a:rPr spc="135" dirty="0">
                <a:latin typeface="Times New Roman"/>
                <a:cs typeface="Times New Roman"/>
              </a:rPr>
              <a:t> </a:t>
            </a:r>
            <a:r>
              <a:rPr dirty="0">
                <a:latin typeface="Times New Roman"/>
                <a:cs typeface="Times New Roman"/>
              </a:rPr>
              <a:t>protected</a:t>
            </a:r>
            <a:r>
              <a:rPr spc="145" dirty="0">
                <a:latin typeface="Times New Roman"/>
                <a:cs typeface="Times New Roman"/>
              </a:rPr>
              <a:t> </a:t>
            </a:r>
            <a:r>
              <a:rPr dirty="0">
                <a:latin typeface="Times New Roman"/>
                <a:cs typeface="Times New Roman"/>
              </a:rPr>
              <a:t>from</a:t>
            </a:r>
            <a:r>
              <a:rPr spc="120" dirty="0">
                <a:latin typeface="Times New Roman"/>
                <a:cs typeface="Times New Roman"/>
              </a:rPr>
              <a:t> </a:t>
            </a:r>
            <a:r>
              <a:rPr dirty="0">
                <a:latin typeface="Times New Roman"/>
                <a:cs typeface="Times New Roman"/>
              </a:rPr>
              <a:t>security</a:t>
            </a:r>
            <a:r>
              <a:rPr spc="140" dirty="0">
                <a:latin typeface="Times New Roman"/>
                <a:cs typeface="Times New Roman"/>
              </a:rPr>
              <a:t> </a:t>
            </a:r>
            <a:r>
              <a:rPr dirty="0">
                <a:latin typeface="Times New Roman"/>
                <a:cs typeface="Times New Roman"/>
              </a:rPr>
              <a:t>threats,</a:t>
            </a:r>
            <a:r>
              <a:rPr spc="140" dirty="0">
                <a:latin typeface="Times New Roman"/>
                <a:cs typeface="Times New Roman"/>
              </a:rPr>
              <a:t> </a:t>
            </a:r>
            <a:r>
              <a:rPr dirty="0">
                <a:latin typeface="Times New Roman"/>
                <a:cs typeface="Times New Roman"/>
              </a:rPr>
              <a:t>is</a:t>
            </a:r>
            <a:r>
              <a:rPr spc="145" dirty="0">
                <a:latin typeface="Times New Roman"/>
                <a:cs typeface="Times New Roman"/>
              </a:rPr>
              <a:t> </a:t>
            </a:r>
            <a:r>
              <a:rPr dirty="0">
                <a:latin typeface="Times New Roman"/>
                <a:cs typeface="Times New Roman"/>
              </a:rPr>
              <a:t>prioritized.</a:t>
            </a:r>
            <a:r>
              <a:rPr spc="140" dirty="0">
                <a:latin typeface="Times New Roman"/>
                <a:cs typeface="Times New Roman"/>
              </a:rPr>
              <a:t> </a:t>
            </a:r>
            <a:r>
              <a:rPr dirty="0">
                <a:latin typeface="Times New Roman"/>
                <a:cs typeface="Times New Roman"/>
              </a:rPr>
              <a:t>Crypto</a:t>
            </a:r>
            <a:r>
              <a:rPr spc="120" dirty="0">
                <a:latin typeface="Times New Roman"/>
                <a:cs typeface="Times New Roman"/>
              </a:rPr>
              <a:t> </a:t>
            </a:r>
            <a:r>
              <a:rPr dirty="0">
                <a:latin typeface="Times New Roman"/>
                <a:cs typeface="Times New Roman"/>
              </a:rPr>
              <a:t>Vision</a:t>
            </a:r>
            <a:r>
              <a:rPr spc="140" dirty="0">
                <a:latin typeface="Times New Roman"/>
                <a:cs typeface="Times New Roman"/>
              </a:rPr>
              <a:t> </a:t>
            </a:r>
            <a:r>
              <a:rPr dirty="0">
                <a:latin typeface="Times New Roman"/>
                <a:cs typeface="Times New Roman"/>
              </a:rPr>
              <a:t>is</a:t>
            </a:r>
            <a:r>
              <a:rPr spc="145" dirty="0">
                <a:latin typeface="Times New Roman"/>
                <a:cs typeface="Times New Roman"/>
              </a:rPr>
              <a:t> </a:t>
            </a:r>
            <a:r>
              <a:rPr dirty="0">
                <a:latin typeface="Times New Roman"/>
                <a:cs typeface="Times New Roman"/>
              </a:rPr>
              <a:t>your</a:t>
            </a:r>
            <a:r>
              <a:rPr spc="135" dirty="0">
                <a:latin typeface="Times New Roman"/>
                <a:cs typeface="Times New Roman"/>
              </a:rPr>
              <a:t> </a:t>
            </a:r>
            <a:r>
              <a:rPr dirty="0">
                <a:latin typeface="Times New Roman"/>
                <a:cs typeface="Times New Roman"/>
              </a:rPr>
              <a:t>safest</a:t>
            </a:r>
            <a:r>
              <a:rPr spc="140" dirty="0">
                <a:latin typeface="Times New Roman"/>
                <a:cs typeface="Times New Roman"/>
              </a:rPr>
              <a:t> </a:t>
            </a:r>
            <a:r>
              <a:rPr dirty="0">
                <a:latin typeface="Times New Roman"/>
                <a:cs typeface="Times New Roman"/>
              </a:rPr>
              <a:t>trusted</a:t>
            </a:r>
            <a:r>
              <a:rPr spc="145" dirty="0">
                <a:latin typeface="Times New Roman"/>
                <a:cs typeface="Times New Roman"/>
              </a:rPr>
              <a:t> </a:t>
            </a:r>
            <a:r>
              <a:rPr dirty="0">
                <a:latin typeface="Times New Roman"/>
                <a:cs typeface="Times New Roman"/>
              </a:rPr>
              <a:t>partner</a:t>
            </a:r>
            <a:r>
              <a:rPr spc="145" dirty="0">
                <a:latin typeface="Times New Roman"/>
                <a:cs typeface="Times New Roman"/>
              </a:rPr>
              <a:t> </a:t>
            </a:r>
            <a:r>
              <a:rPr dirty="0">
                <a:latin typeface="Times New Roman"/>
                <a:cs typeface="Times New Roman"/>
              </a:rPr>
              <a:t>when</a:t>
            </a:r>
            <a:r>
              <a:rPr spc="140" dirty="0">
                <a:latin typeface="Times New Roman"/>
                <a:cs typeface="Times New Roman"/>
              </a:rPr>
              <a:t> </a:t>
            </a:r>
            <a:r>
              <a:rPr spc="-25" dirty="0">
                <a:latin typeface="Times New Roman"/>
                <a:cs typeface="Times New Roman"/>
              </a:rPr>
              <a:t>it </a:t>
            </a:r>
            <a:r>
              <a:rPr dirty="0">
                <a:latin typeface="Times New Roman"/>
                <a:cs typeface="Times New Roman"/>
              </a:rPr>
              <a:t>comes</a:t>
            </a:r>
            <a:r>
              <a:rPr spc="-45" dirty="0">
                <a:latin typeface="Times New Roman"/>
                <a:cs typeface="Times New Roman"/>
              </a:rPr>
              <a:t> </a:t>
            </a:r>
            <a:r>
              <a:rPr dirty="0">
                <a:latin typeface="Times New Roman"/>
                <a:cs typeface="Times New Roman"/>
              </a:rPr>
              <a:t>to</a:t>
            </a:r>
            <a:r>
              <a:rPr spc="-15" dirty="0">
                <a:latin typeface="Times New Roman"/>
                <a:cs typeface="Times New Roman"/>
              </a:rPr>
              <a:t> </a:t>
            </a:r>
            <a:r>
              <a:rPr dirty="0">
                <a:latin typeface="Times New Roman"/>
                <a:cs typeface="Times New Roman"/>
              </a:rPr>
              <a:t>making</a:t>
            </a:r>
            <a:r>
              <a:rPr spc="-35" dirty="0">
                <a:latin typeface="Times New Roman"/>
                <a:cs typeface="Times New Roman"/>
              </a:rPr>
              <a:t> </a:t>
            </a:r>
            <a:r>
              <a:rPr spc="-10" dirty="0">
                <a:latin typeface="Times New Roman"/>
                <a:cs typeface="Times New Roman"/>
              </a:rPr>
              <a:t>data-</a:t>
            </a:r>
            <a:r>
              <a:rPr dirty="0">
                <a:latin typeface="Times New Roman"/>
                <a:cs typeface="Times New Roman"/>
              </a:rPr>
              <a:t>driven</a:t>
            </a:r>
            <a:r>
              <a:rPr spc="-30" dirty="0">
                <a:latin typeface="Times New Roman"/>
                <a:cs typeface="Times New Roman"/>
              </a:rPr>
              <a:t> </a:t>
            </a:r>
            <a:r>
              <a:rPr dirty="0">
                <a:latin typeface="Times New Roman"/>
                <a:cs typeface="Times New Roman"/>
              </a:rPr>
              <a:t>investment</a:t>
            </a:r>
            <a:r>
              <a:rPr spc="-40" dirty="0">
                <a:latin typeface="Times New Roman"/>
                <a:cs typeface="Times New Roman"/>
              </a:rPr>
              <a:t> </a:t>
            </a:r>
            <a:r>
              <a:rPr dirty="0">
                <a:latin typeface="Times New Roman"/>
                <a:cs typeface="Times New Roman"/>
              </a:rPr>
              <a:t>choices</a:t>
            </a:r>
            <a:r>
              <a:rPr spc="-40" dirty="0">
                <a:latin typeface="Times New Roman"/>
                <a:cs typeface="Times New Roman"/>
              </a:rPr>
              <a:t> </a:t>
            </a:r>
            <a:r>
              <a:rPr dirty="0">
                <a:latin typeface="Times New Roman"/>
                <a:cs typeface="Times New Roman"/>
              </a:rPr>
              <a:t>and</a:t>
            </a:r>
            <a:r>
              <a:rPr spc="-30" dirty="0">
                <a:latin typeface="Times New Roman"/>
                <a:cs typeface="Times New Roman"/>
              </a:rPr>
              <a:t> </a:t>
            </a:r>
            <a:r>
              <a:rPr dirty="0">
                <a:latin typeface="Times New Roman"/>
                <a:cs typeface="Times New Roman"/>
              </a:rPr>
              <a:t>staying</a:t>
            </a:r>
            <a:r>
              <a:rPr spc="-40" dirty="0">
                <a:latin typeface="Times New Roman"/>
                <a:cs typeface="Times New Roman"/>
              </a:rPr>
              <a:t> </a:t>
            </a:r>
            <a:r>
              <a:rPr dirty="0">
                <a:latin typeface="Times New Roman"/>
                <a:cs typeface="Times New Roman"/>
              </a:rPr>
              <a:t>ahead</a:t>
            </a:r>
            <a:r>
              <a:rPr spc="-35" dirty="0">
                <a:latin typeface="Times New Roman"/>
                <a:cs typeface="Times New Roman"/>
              </a:rPr>
              <a:t> </a:t>
            </a:r>
            <a:r>
              <a:rPr dirty="0">
                <a:latin typeface="Times New Roman"/>
                <a:cs typeface="Times New Roman"/>
              </a:rPr>
              <a:t>in</a:t>
            </a:r>
            <a:r>
              <a:rPr spc="-40" dirty="0">
                <a:latin typeface="Times New Roman"/>
                <a:cs typeface="Times New Roman"/>
              </a:rPr>
              <a:t> </a:t>
            </a:r>
            <a:r>
              <a:rPr dirty="0">
                <a:latin typeface="Times New Roman"/>
                <a:cs typeface="Times New Roman"/>
              </a:rPr>
              <a:t>the</a:t>
            </a:r>
            <a:r>
              <a:rPr spc="-40" dirty="0">
                <a:latin typeface="Times New Roman"/>
                <a:cs typeface="Times New Roman"/>
              </a:rPr>
              <a:t> </a:t>
            </a:r>
            <a:r>
              <a:rPr dirty="0">
                <a:latin typeface="Times New Roman"/>
                <a:cs typeface="Times New Roman"/>
              </a:rPr>
              <a:t>evolving</a:t>
            </a:r>
            <a:r>
              <a:rPr spc="-35" dirty="0">
                <a:latin typeface="Times New Roman"/>
                <a:cs typeface="Times New Roman"/>
              </a:rPr>
              <a:t> </a:t>
            </a:r>
            <a:r>
              <a:rPr spc="-10" dirty="0">
                <a:latin typeface="Times New Roman"/>
                <a:cs typeface="Times New Roman"/>
              </a:rPr>
              <a:t>cryptocurrency</a:t>
            </a:r>
            <a:r>
              <a:rPr spc="-45" dirty="0">
                <a:latin typeface="Times New Roman"/>
                <a:cs typeface="Times New Roman"/>
              </a:rPr>
              <a:t> </a:t>
            </a:r>
            <a:r>
              <a:rPr spc="-10" dirty="0">
                <a:latin typeface="Times New Roman"/>
                <a:cs typeface="Times New Roman"/>
              </a:rPr>
              <a:t>landscape.</a:t>
            </a:r>
            <a:endParaRPr dirty="0">
              <a:latin typeface="Times New Roman"/>
              <a:cs typeface="Times New Roman"/>
            </a:endParaRPr>
          </a:p>
        </p:txBody>
      </p:sp>
      <p:sp>
        <p:nvSpPr>
          <p:cNvPr id="4" name="Title 3">
            <a:extLst>
              <a:ext uri="{FF2B5EF4-FFF2-40B4-BE49-F238E27FC236}">
                <a16:creationId xmlns:a16="http://schemas.microsoft.com/office/drawing/2014/main" id="{ECD475D3-3957-0F95-3546-1B9B5C29E3BA}"/>
              </a:ext>
            </a:extLst>
          </p:cNvPr>
          <p:cNvSpPr>
            <a:spLocks noGrp="1"/>
          </p:cNvSpPr>
          <p:nvPr>
            <p:ph type="title"/>
          </p:nvPr>
        </p:nvSpPr>
        <p:spPr/>
        <p:txBody>
          <a:bodyPr/>
          <a:lstStyle/>
          <a:p>
            <a:pPr algn="ctr"/>
            <a:r>
              <a:rPr lang="en-IN" sz="3600" b="1" dirty="0">
                <a:latin typeface="Times New Roman" panose="02020603050405020304" pitchFamily="18" charset="0"/>
                <a:cs typeface="Times New Roman" panose="02020603050405020304" pitchFamily="18" charset="0"/>
              </a:rPr>
              <a:t> ABSTRACT</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008072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6BCA009-DEDA-E2F6-CE40-94CE9316327D}"/>
              </a:ext>
            </a:extLst>
          </p:cNvPr>
          <p:cNvSpPr>
            <a:spLocks noGrp="1"/>
          </p:cNvSpPr>
          <p:nvPr>
            <p:ph type="title"/>
          </p:nvPr>
        </p:nvSpPr>
        <p:spPr>
          <a:xfrm>
            <a:off x="838200" y="281042"/>
            <a:ext cx="10515600" cy="1325563"/>
          </a:xfrm>
        </p:spPr>
        <p:txBody>
          <a:bodyPr>
            <a:normAutofit/>
          </a:bodyPr>
          <a:lstStyle/>
          <a:p>
            <a:pPr algn="ctr"/>
            <a:r>
              <a:rPr lang="en-IN" sz="3600" b="1" dirty="0">
                <a:latin typeface="Times New Roman" panose="02020603050405020304" pitchFamily="18" charset="0"/>
                <a:cs typeface="Times New Roman" panose="02020603050405020304" pitchFamily="18" charset="0"/>
              </a:rPr>
              <a:t>INTRODUCTION</a:t>
            </a:r>
          </a:p>
        </p:txBody>
      </p:sp>
      <p:sp>
        <p:nvSpPr>
          <p:cNvPr id="5" name="Content Placeholder 4">
            <a:extLst>
              <a:ext uri="{FF2B5EF4-FFF2-40B4-BE49-F238E27FC236}">
                <a16:creationId xmlns:a16="http://schemas.microsoft.com/office/drawing/2014/main" id="{8A8B734B-5DB1-F776-60F3-9BD5F11E9E96}"/>
              </a:ext>
            </a:extLst>
          </p:cNvPr>
          <p:cNvSpPr>
            <a:spLocks noGrp="1"/>
          </p:cNvSpPr>
          <p:nvPr>
            <p:ph idx="1"/>
          </p:nvPr>
        </p:nvSpPr>
        <p:spPr>
          <a:xfrm>
            <a:off x="1681655" y="1492470"/>
            <a:ext cx="8828690" cy="5084488"/>
          </a:xfrm>
        </p:spPr>
        <p:txBody>
          <a:bodyPr>
            <a:normAutofit fontScale="62500" lnSpcReduction="20000"/>
          </a:bodyPr>
          <a:lstStyle/>
          <a:p>
            <a:pPr algn="just">
              <a:lnSpc>
                <a:spcPct val="120000"/>
              </a:lnSpc>
              <a:buNone/>
            </a:pPr>
            <a:r>
              <a:rPr lang="en-US" dirty="0">
                <a:latin typeface="Times New Roman" panose="02020603050405020304" pitchFamily="18" charset="0"/>
                <a:cs typeface="Times New Roman" panose="02020603050405020304" pitchFamily="18" charset="0"/>
              </a:rPr>
              <a:t>In the fast-paced world of cryptocurrencies and stock markets, making</a:t>
            </a:r>
          </a:p>
          <a:p>
            <a:pPr algn="just">
              <a:lnSpc>
                <a:spcPct val="120000"/>
              </a:lnSpc>
              <a:buNone/>
            </a:pPr>
            <a:r>
              <a:rPr lang="en-US" dirty="0">
                <a:latin typeface="Times New Roman" panose="02020603050405020304" pitchFamily="18" charset="0"/>
                <a:cs typeface="Times New Roman" panose="02020603050405020304" pitchFamily="18" charset="0"/>
              </a:rPr>
              <a:t>informed investment decisions is crucial. CRYPTOVISION is an AI-powered</a:t>
            </a:r>
          </a:p>
          <a:p>
            <a:pPr algn="just">
              <a:lnSpc>
                <a:spcPct val="120000"/>
              </a:lnSpc>
              <a:buNone/>
            </a:pPr>
            <a:r>
              <a:rPr lang="en-US" dirty="0">
                <a:latin typeface="Times New Roman" panose="02020603050405020304" pitchFamily="18" charset="0"/>
                <a:cs typeface="Times New Roman" panose="02020603050405020304" pitchFamily="18" charset="0"/>
              </a:rPr>
              <a:t>prediction system designed to analyze market trends, predict price movements, and</a:t>
            </a:r>
          </a:p>
          <a:p>
            <a:pPr algn="just">
              <a:lnSpc>
                <a:spcPct val="120000"/>
              </a:lnSpc>
              <a:buNone/>
            </a:pPr>
            <a:r>
              <a:rPr lang="en-US" dirty="0">
                <a:latin typeface="Times New Roman" panose="02020603050405020304" pitchFamily="18" charset="0"/>
                <a:cs typeface="Times New Roman" panose="02020603050405020304" pitchFamily="18" charset="0"/>
              </a:rPr>
              <a:t>provide actionable insights for traders and investors. Leveraging advanced machine</a:t>
            </a:r>
          </a:p>
          <a:p>
            <a:pPr algn="just">
              <a:lnSpc>
                <a:spcPct val="120000"/>
              </a:lnSpc>
              <a:buNone/>
            </a:pPr>
            <a:r>
              <a:rPr lang="en-US" dirty="0">
                <a:latin typeface="Times New Roman" panose="02020603050405020304" pitchFamily="18" charset="0"/>
                <a:cs typeface="Times New Roman" panose="02020603050405020304" pitchFamily="18" charset="0"/>
              </a:rPr>
              <a:t>learning models, including deep learning, and real-time data analytics, we processes vast</a:t>
            </a:r>
          </a:p>
          <a:p>
            <a:pPr algn="just">
              <a:lnSpc>
                <a:spcPct val="120000"/>
              </a:lnSpc>
              <a:buNone/>
            </a:pPr>
            <a:r>
              <a:rPr lang="en-US" dirty="0">
                <a:latin typeface="Times New Roman" panose="02020603050405020304" pitchFamily="18" charset="0"/>
                <a:cs typeface="Times New Roman" panose="02020603050405020304" pitchFamily="18" charset="0"/>
              </a:rPr>
              <a:t>amounts of financial data, social media sentiment, and historical trends to deliver precise</a:t>
            </a:r>
          </a:p>
          <a:p>
            <a:pPr algn="just">
              <a:lnSpc>
                <a:spcPct val="120000"/>
              </a:lnSpc>
              <a:buNone/>
            </a:pPr>
            <a:r>
              <a:rPr lang="en-US" dirty="0">
                <a:latin typeface="Times New Roman" panose="02020603050405020304" pitchFamily="18" charset="0"/>
                <a:cs typeface="Times New Roman" panose="02020603050405020304" pitchFamily="18" charset="0"/>
              </a:rPr>
              <a:t>forecasts.</a:t>
            </a:r>
          </a:p>
          <a:p>
            <a:pPr algn="just">
              <a:lnSpc>
                <a:spcPct val="120000"/>
              </a:lnSpc>
              <a:buNone/>
            </a:pPr>
            <a:r>
              <a:rPr lang="en-US" dirty="0">
                <a:latin typeface="Times New Roman" panose="02020603050405020304" pitchFamily="18" charset="0"/>
                <a:cs typeface="Times New Roman" panose="02020603050405020304" pitchFamily="18" charset="0"/>
              </a:rPr>
              <a:t>Our system empowers users with:</a:t>
            </a:r>
          </a:p>
          <a:p>
            <a:pPr algn="just">
              <a:lnSpc>
                <a:spcPct val="120000"/>
              </a:lnSpc>
              <a:buNone/>
            </a:pPr>
            <a:r>
              <a:rPr lang="en-US" b="1" dirty="0">
                <a:latin typeface="Times New Roman" panose="02020603050405020304" pitchFamily="18" charset="0"/>
                <a:cs typeface="Times New Roman" panose="02020603050405020304" pitchFamily="18" charset="0"/>
              </a:rPr>
              <a:t>Real-time price predictions</a:t>
            </a:r>
            <a:r>
              <a:rPr lang="en-US" dirty="0">
                <a:latin typeface="Times New Roman" panose="02020603050405020304" pitchFamily="18" charset="0"/>
                <a:cs typeface="Times New Roman" panose="02020603050405020304" pitchFamily="18" charset="0"/>
              </a:rPr>
              <a:t> for crypto and stocks</a:t>
            </a:r>
          </a:p>
          <a:p>
            <a:pPr algn="just">
              <a:lnSpc>
                <a:spcPct val="120000"/>
              </a:lnSpc>
              <a:buNone/>
            </a:pPr>
            <a:r>
              <a:rPr lang="en-US" b="1" dirty="0">
                <a:latin typeface="Times New Roman" panose="02020603050405020304" pitchFamily="18" charset="0"/>
                <a:cs typeface="Times New Roman" panose="02020603050405020304" pitchFamily="18" charset="0"/>
              </a:rPr>
              <a:t>Trend forecasting </a:t>
            </a:r>
            <a:r>
              <a:rPr lang="en-US" dirty="0">
                <a:latin typeface="Times New Roman" panose="02020603050405020304" pitchFamily="18" charset="0"/>
                <a:cs typeface="Times New Roman" panose="02020603050405020304" pitchFamily="18" charset="0"/>
              </a:rPr>
              <a:t>using AI-driven insights</a:t>
            </a:r>
          </a:p>
          <a:p>
            <a:pPr algn="just">
              <a:lnSpc>
                <a:spcPct val="120000"/>
              </a:lnSpc>
              <a:buNone/>
            </a:pPr>
            <a:r>
              <a:rPr lang="en-US" b="1" dirty="0">
                <a:latin typeface="Times New Roman" panose="02020603050405020304" pitchFamily="18" charset="0"/>
                <a:cs typeface="Times New Roman" panose="02020603050405020304" pitchFamily="18" charset="0"/>
              </a:rPr>
              <a:t>Risk assessment</a:t>
            </a:r>
            <a:r>
              <a:rPr lang="en-US" dirty="0">
                <a:latin typeface="Times New Roman" panose="02020603050405020304" pitchFamily="18" charset="0"/>
                <a:cs typeface="Times New Roman" panose="02020603050405020304" pitchFamily="18" charset="0"/>
              </a:rPr>
              <a:t> for smarter investment strategies</a:t>
            </a:r>
          </a:p>
          <a:p>
            <a:pPr marL="0" indent="0" algn="just">
              <a:lnSpc>
                <a:spcPct val="120000"/>
              </a:lnSpc>
              <a:buNone/>
            </a:pPr>
            <a:r>
              <a:rPr lang="en-US" dirty="0">
                <a:latin typeface="Times New Roman" panose="02020603050405020304" pitchFamily="18" charset="0"/>
                <a:cs typeface="Times New Roman" panose="02020603050405020304" pitchFamily="18" charset="0"/>
              </a:rPr>
              <a:t>By combining the power of AI with financial expertise, this project aims to  enhance financial literacy and guide users toward better investment decisions in an ever-changing market.</a:t>
            </a:r>
          </a:p>
          <a:p>
            <a:pPr marL="0" indent="0" algn="just">
              <a:lnSpc>
                <a:spcPct val="120000"/>
              </a:lnSpc>
              <a:buNone/>
            </a:pPr>
            <a:endParaRPr lang="en-IN" dirty="0"/>
          </a:p>
        </p:txBody>
      </p:sp>
    </p:spTree>
    <p:extLst>
      <p:ext uri="{BB962C8B-B14F-4D97-AF65-F5344CB8AC3E}">
        <p14:creationId xmlns:p14="http://schemas.microsoft.com/office/powerpoint/2010/main" val="25375505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C7EE3801-B260-7B37-D5B0-C5F4DE72A99C}"/>
              </a:ext>
            </a:extLst>
          </p:cNvPr>
          <p:cNvSpPr txBox="1"/>
          <p:nvPr/>
        </p:nvSpPr>
        <p:spPr>
          <a:xfrm>
            <a:off x="1051035" y="937096"/>
            <a:ext cx="9808100" cy="4998163"/>
          </a:xfrm>
          <a:prstGeom prst="rect">
            <a:avLst/>
          </a:prstGeom>
        </p:spPr>
        <p:txBody>
          <a:bodyPr vert="horz" wrap="square" lIns="0" tIns="12065" rIns="0" bIns="0" rtlCol="0">
            <a:spAutoFit/>
          </a:bodyPr>
          <a:lstStyle/>
          <a:p>
            <a:pPr algn="just">
              <a:lnSpc>
                <a:spcPct val="100000"/>
              </a:lnSpc>
              <a:spcBef>
                <a:spcPts val="80"/>
              </a:spcBef>
            </a:pPr>
            <a:endParaRPr dirty="0">
              <a:latin typeface="Times New Roman" panose="02020603050405020304" pitchFamily="18" charset="0"/>
              <a:cs typeface="Times New Roman" panose="02020603050405020304" pitchFamily="18" charset="0"/>
            </a:endParaRPr>
          </a:p>
          <a:p>
            <a:pPr marL="12700" algn="just">
              <a:lnSpc>
                <a:spcPct val="100000"/>
              </a:lnSpc>
              <a:buSzPct val="87500"/>
              <a:tabLst>
                <a:tab pos="179705" algn="l"/>
              </a:tabLst>
            </a:pPr>
            <a:r>
              <a:rPr lang="en-IN" sz="2000" b="1" spc="-150" dirty="0">
                <a:latin typeface="Times New Roman" panose="02020603050405020304" pitchFamily="18" charset="0"/>
                <a:cs typeface="Times New Roman" panose="02020603050405020304" pitchFamily="18" charset="0"/>
              </a:rPr>
              <a:t>1 . </a:t>
            </a:r>
            <a:r>
              <a:rPr sz="2000" b="1" spc="-150" dirty="0">
                <a:latin typeface="Times New Roman" panose="02020603050405020304" pitchFamily="18" charset="0"/>
                <a:cs typeface="Times New Roman" panose="02020603050405020304" pitchFamily="18" charset="0"/>
              </a:rPr>
              <a:t>Time</a:t>
            </a:r>
            <a:r>
              <a:rPr sz="2000" b="1" spc="40" dirty="0">
                <a:latin typeface="Times New Roman" panose="02020603050405020304" pitchFamily="18" charset="0"/>
                <a:cs typeface="Times New Roman" panose="02020603050405020304" pitchFamily="18" charset="0"/>
              </a:rPr>
              <a:t> </a:t>
            </a:r>
            <a:r>
              <a:rPr sz="2000" b="1" spc="-110" dirty="0">
                <a:latin typeface="Times New Roman" panose="02020603050405020304" pitchFamily="18" charset="0"/>
                <a:cs typeface="Times New Roman" panose="02020603050405020304" pitchFamily="18" charset="0"/>
              </a:rPr>
              <a:t>Series</a:t>
            </a:r>
            <a:r>
              <a:rPr sz="2000" b="1" spc="65" dirty="0">
                <a:latin typeface="Times New Roman" panose="02020603050405020304" pitchFamily="18" charset="0"/>
                <a:cs typeface="Times New Roman" panose="02020603050405020304" pitchFamily="18" charset="0"/>
              </a:rPr>
              <a:t> </a:t>
            </a:r>
            <a:r>
              <a:rPr sz="2000" b="1" spc="-135" dirty="0">
                <a:latin typeface="Times New Roman" panose="02020603050405020304" pitchFamily="18" charset="0"/>
                <a:cs typeface="Times New Roman" panose="02020603050405020304" pitchFamily="18" charset="0"/>
              </a:rPr>
              <a:t>Models</a:t>
            </a:r>
            <a:r>
              <a:rPr sz="2000" b="1" spc="50" dirty="0">
                <a:latin typeface="Times New Roman" panose="02020603050405020304" pitchFamily="18" charset="0"/>
                <a:cs typeface="Times New Roman" panose="02020603050405020304" pitchFamily="18" charset="0"/>
              </a:rPr>
              <a:t> </a:t>
            </a:r>
            <a:r>
              <a:rPr sz="2000" b="1" spc="-150" dirty="0">
                <a:latin typeface="Times New Roman" panose="02020603050405020304" pitchFamily="18" charset="0"/>
                <a:cs typeface="Times New Roman" panose="02020603050405020304" pitchFamily="18" charset="0"/>
              </a:rPr>
              <a:t>(</a:t>
            </a:r>
            <a:r>
              <a:rPr b="1" spc="-150" dirty="0">
                <a:latin typeface="Times New Roman" panose="02020603050405020304" pitchFamily="18" charset="0"/>
                <a:cs typeface="Times New Roman" panose="02020603050405020304" pitchFamily="18" charset="0"/>
              </a:rPr>
              <a:t>ARIMA</a:t>
            </a:r>
            <a:r>
              <a:rPr sz="2000" b="1" spc="-150" dirty="0">
                <a:latin typeface="Times New Roman" panose="02020603050405020304" pitchFamily="18" charset="0"/>
                <a:cs typeface="Times New Roman" panose="02020603050405020304" pitchFamily="18" charset="0"/>
              </a:rPr>
              <a:t>,</a:t>
            </a:r>
            <a:r>
              <a:rPr sz="2000" b="1" spc="60" dirty="0">
                <a:latin typeface="Times New Roman" panose="02020603050405020304" pitchFamily="18" charset="0"/>
                <a:cs typeface="Times New Roman" panose="02020603050405020304" pitchFamily="18" charset="0"/>
              </a:rPr>
              <a:t> </a:t>
            </a:r>
            <a:r>
              <a:rPr b="1" spc="-160" dirty="0">
                <a:latin typeface="Times New Roman" panose="02020603050405020304" pitchFamily="18" charset="0"/>
                <a:cs typeface="Times New Roman" panose="02020603050405020304" pitchFamily="18" charset="0"/>
              </a:rPr>
              <a:t>LSTM</a:t>
            </a:r>
            <a:r>
              <a:rPr sz="2000" b="1" spc="-160" dirty="0">
                <a:latin typeface="Times New Roman" panose="02020603050405020304" pitchFamily="18" charset="0"/>
                <a:cs typeface="Times New Roman" panose="02020603050405020304" pitchFamily="18" charset="0"/>
              </a:rPr>
              <a:t>,</a:t>
            </a:r>
            <a:r>
              <a:rPr sz="2000" b="1" spc="45" dirty="0">
                <a:latin typeface="Times New Roman" panose="02020603050405020304" pitchFamily="18" charset="0"/>
                <a:cs typeface="Times New Roman" panose="02020603050405020304" pitchFamily="18" charset="0"/>
              </a:rPr>
              <a:t> </a:t>
            </a:r>
            <a:r>
              <a:rPr sz="2000" b="1" spc="-10" dirty="0">
                <a:latin typeface="Times New Roman" panose="02020603050405020304" pitchFamily="18" charset="0"/>
                <a:cs typeface="Times New Roman" panose="02020603050405020304" pitchFamily="18" charset="0"/>
              </a:rPr>
              <a:t>Prophet):</a:t>
            </a:r>
            <a:endParaRPr lang="en-IN" sz="2000" b="1" spc="-10" dirty="0">
              <a:latin typeface="Times New Roman" panose="02020603050405020304" pitchFamily="18" charset="0"/>
              <a:cs typeface="Times New Roman" panose="02020603050405020304" pitchFamily="18" charset="0"/>
            </a:endParaRPr>
          </a:p>
          <a:p>
            <a:pPr marL="12700" algn="just">
              <a:lnSpc>
                <a:spcPct val="100000"/>
              </a:lnSpc>
              <a:buSzPct val="87500"/>
              <a:tabLst>
                <a:tab pos="179705" algn="l"/>
              </a:tabLst>
            </a:pPr>
            <a:endParaRPr dirty="0">
              <a:latin typeface="Times New Roman" panose="02020603050405020304" pitchFamily="18" charset="0"/>
              <a:cs typeface="Times New Roman" panose="02020603050405020304" pitchFamily="18" charset="0"/>
            </a:endParaRPr>
          </a:p>
          <a:p>
            <a:pPr marL="755650" lvl="1" indent="-285750" algn="just">
              <a:lnSpc>
                <a:spcPct val="100000"/>
              </a:lnSpc>
              <a:spcBef>
                <a:spcPts val="10"/>
              </a:spcBef>
              <a:buFont typeface="Arial"/>
              <a:buAutoNum type="arabicPeriod"/>
              <a:tabLst>
                <a:tab pos="755650" algn="l"/>
              </a:tabLst>
            </a:pPr>
            <a:r>
              <a:rPr b="1" spc="-50" dirty="0">
                <a:latin typeface="Times New Roman" panose="02020603050405020304" pitchFamily="18" charset="0"/>
                <a:cs typeface="Times New Roman" panose="02020603050405020304" pitchFamily="18" charset="0"/>
              </a:rPr>
              <a:t>How</a:t>
            </a:r>
            <a:r>
              <a:rPr b="1" spc="-75" dirty="0">
                <a:latin typeface="Times New Roman" panose="02020603050405020304" pitchFamily="18" charset="0"/>
                <a:cs typeface="Times New Roman" panose="02020603050405020304" pitchFamily="18" charset="0"/>
              </a:rPr>
              <a:t> </a:t>
            </a:r>
            <a:r>
              <a:rPr b="1" spc="-45" dirty="0">
                <a:latin typeface="Times New Roman" panose="02020603050405020304" pitchFamily="18" charset="0"/>
                <a:cs typeface="Times New Roman" panose="02020603050405020304" pitchFamily="18" charset="0"/>
              </a:rPr>
              <a:t>They</a:t>
            </a:r>
            <a:r>
              <a:rPr b="1" spc="-90" dirty="0">
                <a:latin typeface="Times New Roman" panose="02020603050405020304" pitchFamily="18" charset="0"/>
                <a:cs typeface="Times New Roman" panose="02020603050405020304" pitchFamily="18" charset="0"/>
              </a:rPr>
              <a:t> </a:t>
            </a:r>
            <a:r>
              <a:rPr b="1" spc="-45" dirty="0">
                <a:latin typeface="Times New Roman" panose="02020603050405020304" pitchFamily="18" charset="0"/>
                <a:cs typeface="Times New Roman" panose="02020603050405020304" pitchFamily="18" charset="0"/>
              </a:rPr>
              <a:t>Work</a:t>
            </a:r>
            <a:r>
              <a:rPr sz="1600" b="1" spc="-45" dirty="0">
                <a:latin typeface="Times New Roman" panose="02020603050405020304" pitchFamily="18" charset="0"/>
                <a:cs typeface="Times New Roman" panose="02020603050405020304" pitchFamily="18" charset="0"/>
              </a:rPr>
              <a:t>:</a:t>
            </a:r>
            <a:r>
              <a:rPr sz="1600" b="1" spc="-105" dirty="0">
                <a:latin typeface="Times New Roman" panose="02020603050405020304" pitchFamily="18" charset="0"/>
                <a:cs typeface="Times New Roman" panose="02020603050405020304" pitchFamily="18" charset="0"/>
              </a:rPr>
              <a:t> </a:t>
            </a:r>
            <a:r>
              <a:rPr spc="-40" dirty="0">
                <a:latin typeface="Times New Roman" panose="02020603050405020304" pitchFamily="18" charset="0"/>
                <a:cs typeface="Times New Roman" panose="02020603050405020304" pitchFamily="18" charset="0"/>
              </a:rPr>
              <a:t>Use</a:t>
            </a:r>
            <a:r>
              <a:rPr spc="-15" dirty="0">
                <a:latin typeface="Times New Roman" panose="02020603050405020304" pitchFamily="18" charset="0"/>
                <a:cs typeface="Times New Roman" panose="02020603050405020304" pitchFamily="18" charset="0"/>
              </a:rPr>
              <a:t> </a:t>
            </a:r>
            <a:r>
              <a:rPr spc="-50" dirty="0">
                <a:latin typeface="Times New Roman" panose="02020603050405020304" pitchFamily="18" charset="0"/>
                <a:cs typeface="Times New Roman" panose="02020603050405020304" pitchFamily="18" charset="0"/>
              </a:rPr>
              <a:t>historical</a:t>
            </a:r>
            <a:r>
              <a:rPr spc="-70" dirty="0">
                <a:latin typeface="Times New Roman" panose="02020603050405020304" pitchFamily="18" charset="0"/>
                <a:cs typeface="Times New Roman" panose="02020603050405020304" pitchFamily="18" charset="0"/>
              </a:rPr>
              <a:t> </a:t>
            </a:r>
            <a:r>
              <a:rPr spc="-40" dirty="0">
                <a:latin typeface="Times New Roman" panose="02020603050405020304" pitchFamily="18" charset="0"/>
                <a:cs typeface="Times New Roman" panose="02020603050405020304" pitchFamily="18" charset="0"/>
              </a:rPr>
              <a:t>price</a:t>
            </a:r>
            <a:r>
              <a:rPr spc="-35" dirty="0">
                <a:latin typeface="Times New Roman" panose="02020603050405020304" pitchFamily="18" charset="0"/>
                <a:cs typeface="Times New Roman" panose="02020603050405020304" pitchFamily="18" charset="0"/>
              </a:rPr>
              <a:t> </a:t>
            </a:r>
            <a:r>
              <a:rPr spc="-40" dirty="0">
                <a:latin typeface="Times New Roman" panose="02020603050405020304" pitchFamily="18" charset="0"/>
                <a:cs typeface="Times New Roman" panose="02020603050405020304" pitchFamily="18" charset="0"/>
              </a:rPr>
              <a:t>and</a:t>
            </a:r>
            <a:r>
              <a:rPr spc="-30" dirty="0">
                <a:latin typeface="Times New Roman" panose="02020603050405020304" pitchFamily="18" charset="0"/>
                <a:cs typeface="Times New Roman" panose="02020603050405020304" pitchFamily="18" charset="0"/>
              </a:rPr>
              <a:t> </a:t>
            </a:r>
            <a:r>
              <a:rPr spc="-45" dirty="0">
                <a:latin typeface="Times New Roman" panose="02020603050405020304" pitchFamily="18" charset="0"/>
                <a:cs typeface="Times New Roman" panose="02020603050405020304" pitchFamily="18" charset="0"/>
              </a:rPr>
              <a:t>volume </a:t>
            </a:r>
            <a:r>
              <a:rPr spc="-40" dirty="0">
                <a:latin typeface="Times New Roman" panose="02020603050405020304" pitchFamily="18" charset="0"/>
                <a:cs typeface="Times New Roman" panose="02020603050405020304" pitchFamily="18" charset="0"/>
              </a:rPr>
              <a:t>data</a:t>
            </a:r>
            <a:r>
              <a:rPr spc="-6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to </a:t>
            </a:r>
            <a:r>
              <a:rPr spc="-50" dirty="0">
                <a:latin typeface="Times New Roman" panose="02020603050405020304" pitchFamily="18" charset="0"/>
                <a:cs typeface="Times New Roman" panose="02020603050405020304" pitchFamily="18" charset="0"/>
              </a:rPr>
              <a:t>forecast </a:t>
            </a:r>
            <a:r>
              <a:rPr spc="-40" dirty="0">
                <a:latin typeface="Times New Roman" panose="02020603050405020304" pitchFamily="18" charset="0"/>
                <a:cs typeface="Times New Roman" panose="02020603050405020304" pitchFamily="18" charset="0"/>
              </a:rPr>
              <a:t>future</a:t>
            </a:r>
            <a:r>
              <a:rPr spc="-35" dirty="0">
                <a:latin typeface="Times New Roman" panose="02020603050405020304" pitchFamily="18" charset="0"/>
                <a:cs typeface="Times New Roman" panose="02020603050405020304" pitchFamily="18" charset="0"/>
              </a:rPr>
              <a:t> </a:t>
            </a:r>
            <a:r>
              <a:rPr spc="-10" dirty="0">
                <a:latin typeface="Times New Roman" panose="02020603050405020304" pitchFamily="18" charset="0"/>
                <a:cs typeface="Times New Roman" panose="02020603050405020304" pitchFamily="18" charset="0"/>
              </a:rPr>
              <a:t>trends.</a:t>
            </a:r>
            <a:endParaRPr dirty="0">
              <a:latin typeface="Times New Roman" panose="02020603050405020304" pitchFamily="18" charset="0"/>
              <a:cs typeface="Times New Roman" panose="02020603050405020304" pitchFamily="18" charset="0"/>
            </a:endParaRPr>
          </a:p>
          <a:p>
            <a:pPr marL="755650" lvl="1" indent="-285750" algn="just">
              <a:lnSpc>
                <a:spcPct val="100000"/>
              </a:lnSpc>
              <a:spcBef>
                <a:spcPts val="15"/>
              </a:spcBef>
              <a:buFont typeface="Arial"/>
              <a:buAutoNum type="arabicPeriod"/>
              <a:tabLst>
                <a:tab pos="755650" algn="l"/>
              </a:tabLst>
            </a:pPr>
            <a:r>
              <a:rPr b="1" spc="-65" dirty="0">
                <a:latin typeface="Times New Roman" panose="02020603050405020304" pitchFamily="18" charset="0"/>
                <a:cs typeface="Times New Roman" panose="02020603050405020304" pitchFamily="18" charset="0"/>
              </a:rPr>
              <a:t>Real-</a:t>
            </a:r>
            <a:r>
              <a:rPr b="1" spc="-55" dirty="0">
                <a:latin typeface="Times New Roman" panose="02020603050405020304" pitchFamily="18" charset="0"/>
                <a:cs typeface="Times New Roman" panose="02020603050405020304" pitchFamily="18" charset="0"/>
              </a:rPr>
              <a:t>Time</a:t>
            </a:r>
            <a:r>
              <a:rPr b="1" spc="-85" dirty="0">
                <a:latin typeface="Times New Roman" panose="02020603050405020304" pitchFamily="18" charset="0"/>
                <a:cs typeface="Times New Roman" panose="02020603050405020304" pitchFamily="18" charset="0"/>
              </a:rPr>
              <a:t> </a:t>
            </a:r>
            <a:r>
              <a:rPr b="1" spc="-50" dirty="0">
                <a:latin typeface="Times New Roman" panose="02020603050405020304" pitchFamily="18" charset="0"/>
                <a:cs typeface="Times New Roman" panose="02020603050405020304" pitchFamily="18" charset="0"/>
              </a:rPr>
              <a:t>Data</a:t>
            </a:r>
            <a:r>
              <a:rPr b="1" spc="-75" dirty="0">
                <a:latin typeface="Times New Roman" panose="02020603050405020304" pitchFamily="18" charset="0"/>
                <a:cs typeface="Times New Roman" panose="02020603050405020304" pitchFamily="18" charset="0"/>
              </a:rPr>
              <a:t> </a:t>
            </a:r>
            <a:r>
              <a:rPr b="1" spc="-55" dirty="0">
                <a:latin typeface="Times New Roman" panose="02020603050405020304" pitchFamily="18" charset="0"/>
                <a:cs typeface="Times New Roman" panose="02020603050405020304" pitchFamily="18" charset="0"/>
              </a:rPr>
              <a:t>Sources:</a:t>
            </a:r>
            <a:r>
              <a:rPr b="1" spc="-75" dirty="0">
                <a:latin typeface="Times New Roman" panose="02020603050405020304" pitchFamily="18" charset="0"/>
                <a:cs typeface="Times New Roman" panose="02020603050405020304" pitchFamily="18" charset="0"/>
              </a:rPr>
              <a:t> </a:t>
            </a:r>
            <a:r>
              <a:rPr spc="-35" dirty="0">
                <a:latin typeface="Times New Roman" panose="02020603050405020304" pitchFamily="18" charset="0"/>
                <a:cs typeface="Times New Roman" panose="02020603050405020304" pitchFamily="18" charset="0"/>
              </a:rPr>
              <a:t>API</a:t>
            </a:r>
            <a:r>
              <a:rPr dirty="0">
                <a:latin typeface="Times New Roman" panose="02020603050405020304" pitchFamily="18" charset="0"/>
                <a:cs typeface="Times New Roman" panose="02020603050405020304" pitchFamily="18" charset="0"/>
              </a:rPr>
              <a:t> </a:t>
            </a:r>
            <a:r>
              <a:rPr spc="-50" dirty="0">
                <a:latin typeface="Times New Roman" panose="02020603050405020304" pitchFamily="18" charset="0"/>
                <a:cs typeface="Times New Roman" panose="02020603050405020304" pitchFamily="18" charset="0"/>
              </a:rPr>
              <a:t>feeds</a:t>
            </a:r>
            <a:r>
              <a:rPr spc="-30" dirty="0">
                <a:latin typeface="Times New Roman" panose="02020603050405020304" pitchFamily="18" charset="0"/>
                <a:cs typeface="Times New Roman" panose="02020603050405020304" pitchFamily="18" charset="0"/>
              </a:rPr>
              <a:t> </a:t>
            </a:r>
            <a:r>
              <a:rPr spc="-45" dirty="0">
                <a:latin typeface="Times New Roman" panose="02020603050405020304" pitchFamily="18" charset="0"/>
                <a:cs typeface="Times New Roman" panose="02020603050405020304" pitchFamily="18" charset="0"/>
              </a:rPr>
              <a:t>from</a:t>
            </a:r>
            <a:r>
              <a:rPr spc="-50" dirty="0">
                <a:latin typeface="Times New Roman" panose="02020603050405020304" pitchFamily="18" charset="0"/>
                <a:cs typeface="Times New Roman" panose="02020603050405020304" pitchFamily="18" charset="0"/>
              </a:rPr>
              <a:t> </a:t>
            </a:r>
            <a:r>
              <a:rPr spc="-60" dirty="0">
                <a:latin typeface="Times New Roman" panose="02020603050405020304" pitchFamily="18" charset="0"/>
                <a:cs typeface="Times New Roman" panose="02020603050405020304" pitchFamily="18" charset="0"/>
              </a:rPr>
              <a:t>exchanges</a:t>
            </a:r>
            <a:r>
              <a:rPr spc="-65" dirty="0">
                <a:latin typeface="Times New Roman" panose="02020603050405020304" pitchFamily="18" charset="0"/>
                <a:cs typeface="Times New Roman" panose="02020603050405020304" pitchFamily="18" charset="0"/>
              </a:rPr>
              <a:t> </a:t>
            </a:r>
            <a:r>
              <a:rPr spc="-50" dirty="0">
                <a:latin typeface="Times New Roman" panose="02020603050405020304" pitchFamily="18" charset="0"/>
                <a:cs typeface="Times New Roman" panose="02020603050405020304" pitchFamily="18" charset="0"/>
              </a:rPr>
              <a:t>(price,</a:t>
            </a:r>
            <a:r>
              <a:rPr spc="-30" dirty="0">
                <a:latin typeface="Times New Roman" panose="02020603050405020304" pitchFamily="18" charset="0"/>
                <a:cs typeface="Times New Roman" panose="02020603050405020304" pitchFamily="18" charset="0"/>
              </a:rPr>
              <a:t> </a:t>
            </a:r>
            <a:r>
              <a:rPr spc="-50" dirty="0">
                <a:latin typeface="Times New Roman" panose="02020603050405020304" pitchFamily="18" charset="0"/>
                <a:cs typeface="Times New Roman" panose="02020603050405020304" pitchFamily="18" charset="0"/>
              </a:rPr>
              <a:t>volume,</a:t>
            </a:r>
            <a:r>
              <a:rPr spc="-15" dirty="0">
                <a:latin typeface="Times New Roman" panose="02020603050405020304" pitchFamily="18" charset="0"/>
                <a:cs typeface="Times New Roman" panose="02020603050405020304" pitchFamily="18" charset="0"/>
              </a:rPr>
              <a:t> </a:t>
            </a:r>
            <a:r>
              <a:rPr spc="-45" dirty="0">
                <a:latin typeface="Times New Roman" panose="02020603050405020304" pitchFamily="18" charset="0"/>
                <a:cs typeface="Times New Roman" panose="02020603050405020304" pitchFamily="18" charset="0"/>
              </a:rPr>
              <a:t>order</a:t>
            </a:r>
            <a:r>
              <a:rPr spc="-75" dirty="0">
                <a:latin typeface="Times New Roman" panose="02020603050405020304" pitchFamily="18" charset="0"/>
                <a:cs typeface="Times New Roman" panose="02020603050405020304" pitchFamily="18" charset="0"/>
              </a:rPr>
              <a:t> </a:t>
            </a:r>
            <a:r>
              <a:rPr spc="-40" dirty="0">
                <a:latin typeface="Times New Roman" panose="02020603050405020304" pitchFamily="18" charset="0"/>
                <a:cs typeface="Times New Roman" panose="02020603050405020304" pitchFamily="18" charset="0"/>
              </a:rPr>
              <a:t>book</a:t>
            </a:r>
            <a:r>
              <a:rPr spc="-35" dirty="0">
                <a:latin typeface="Times New Roman" panose="02020603050405020304" pitchFamily="18" charset="0"/>
                <a:cs typeface="Times New Roman" panose="02020603050405020304" pitchFamily="18" charset="0"/>
              </a:rPr>
              <a:t> </a:t>
            </a:r>
            <a:r>
              <a:rPr spc="-10" dirty="0">
                <a:latin typeface="Times New Roman" panose="02020603050405020304" pitchFamily="18" charset="0"/>
                <a:cs typeface="Times New Roman" panose="02020603050405020304" pitchFamily="18" charset="0"/>
              </a:rPr>
              <a:t>depth).</a:t>
            </a:r>
            <a:endParaRPr dirty="0">
              <a:latin typeface="Times New Roman" panose="02020603050405020304" pitchFamily="18" charset="0"/>
              <a:cs typeface="Times New Roman" panose="02020603050405020304" pitchFamily="18" charset="0"/>
            </a:endParaRPr>
          </a:p>
          <a:p>
            <a:pPr marL="755650" lvl="1" indent="-285750" algn="just">
              <a:lnSpc>
                <a:spcPct val="100000"/>
              </a:lnSpc>
              <a:buFont typeface="Arial"/>
              <a:buAutoNum type="arabicPeriod"/>
              <a:tabLst>
                <a:tab pos="755650" algn="l"/>
              </a:tabLst>
            </a:pPr>
            <a:r>
              <a:rPr b="1" spc="-10" dirty="0">
                <a:latin typeface="Times New Roman" panose="02020603050405020304" pitchFamily="18" charset="0"/>
                <a:cs typeface="Times New Roman" panose="02020603050405020304" pitchFamily="18" charset="0"/>
              </a:rPr>
              <a:t>Drawbacks</a:t>
            </a:r>
            <a:r>
              <a:rPr sz="1600" b="1" spc="-10" dirty="0">
                <a:latin typeface="Times New Roman" panose="02020603050405020304" pitchFamily="18" charset="0"/>
                <a:cs typeface="Times New Roman" panose="02020603050405020304" pitchFamily="18" charset="0"/>
              </a:rPr>
              <a:t>:</a:t>
            </a:r>
            <a:endParaRPr sz="1600" dirty="0">
              <a:latin typeface="Times New Roman" panose="02020603050405020304" pitchFamily="18" charset="0"/>
              <a:cs typeface="Times New Roman" panose="02020603050405020304" pitchFamily="18" charset="0"/>
            </a:endParaRPr>
          </a:p>
          <a:p>
            <a:pPr marL="1153795" lvl="2" indent="-226695" algn="just">
              <a:lnSpc>
                <a:spcPct val="100000"/>
              </a:lnSpc>
              <a:spcBef>
                <a:spcPts val="5"/>
              </a:spcBef>
              <a:buFont typeface="Franklin Gothic Medium"/>
              <a:buAutoNum type="arabicPeriod"/>
              <a:tabLst>
                <a:tab pos="1153795" algn="l"/>
              </a:tabLst>
            </a:pPr>
            <a:r>
              <a:rPr spc="-25" dirty="0">
                <a:latin typeface="Times New Roman" panose="02020603050405020304" pitchFamily="18" charset="0"/>
                <a:cs typeface="Times New Roman" panose="02020603050405020304" pitchFamily="18" charset="0"/>
              </a:rPr>
              <a:t>Struggle</a:t>
            </a:r>
            <a:r>
              <a:rPr spc="-30" dirty="0">
                <a:latin typeface="Times New Roman" panose="02020603050405020304" pitchFamily="18" charset="0"/>
                <a:cs typeface="Times New Roman" panose="02020603050405020304" pitchFamily="18" charset="0"/>
              </a:rPr>
              <a:t> </a:t>
            </a:r>
            <a:r>
              <a:rPr spc="-20" dirty="0">
                <a:latin typeface="Times New Roman" panose="02020603050405020304" pitchFamily="18" charset="0"/>
                <a:cs typeface="Times New Roman" panose="02020603050405020304" pitchFamily="18" charset="0"/>
              </a:rPr>
              <a:t>with</a:t>
            </a:r>
            <a:r>
              <a:rPr spc="-30" dirty="0">
                <a:latin typeface="Times New Roman" panose="02020603050405020304" pitchFamily="18" charset="0"/>
                <a:cs typeface="Times New Roman" panose="02020603050405020304" pitchFamily="18" charset="0"/>
              </a:rPr>
              <a:t> extreme volatility</a:t>
            </a:r>
            <a:r>
              <a:rPr spc="-80" dirty="0">
                <a:latin typeface="Times New Roman" panose="02020603050405020304" pitchFamily="18" charset="0"/>
                <a:cs typeface="Times New Roman" panose="02020603050405020304" pitchFamily="18" charset="0"/>
              </a:rPr>
              <a:t> </a:t>
            </a:r>
            <a:r>
              <a:rPr spc="-10" dirty="0">
                <a:latin typeface="Times New Roman" panose="02020603050405020304" pitchFamily="18" charset="0"/>
                <a:cs typeface="Times New Roman" panose="02020603050405020304" pitchFamily="18" charset="0"/>
              </a:rPr>
              <a:t>and</a:t>
            </a:r>
            <a:r>
              <a:rPr spc="-15" dirty="0">
                <a:latin typeface="Times New Roman" panose="02020603050405020304" pitchFamily="18" charset="0"/>
                <a:cs typeface="Times New Roman" panose="02020603050405020304" pitchFamily="18" charset="0"/>
              </a:rPr>
              <a:t> </a:t>
            </a:r>
            <a:r>
              <a:rPr spc="-25" dirty="0">
                <a:latin typeface="Times New Roman" panose="02020603050405020304" pitchFamily="18" charset="0"/>
                <a:cs typeface="Times New Roman" panose="02020603050405020304" pitchFamily="18" charset="0"/>
              </a:rPr>
              <a:t>unpredictable</a:t>
            </a:r>
            <a:r>
              <a:rPr spc="-30" dirty="0">
                <a:latin typeface="Times New Roman" panose="02020603050405020304" pitchFamily="18" charset="0"/>
                <a:cs typeface="Times New Roman" panose="02020603050405020304" pitchFamily="18" charset="0"/>
              </a:rPr>
              <a:t> </a:t>
            </a:r>
            <a:r>
              <a:rPr spc="-25" dirty="0">
                <a:latin typeface="Times New Roman" panose="02020603050405020304" pitchFamily="18" charset="0"/>
                <a:cs typeface="Times New Roman" panose="02020603050405020304" pitchFamily="18" charset="0"/>
              </a:rPr>
              <a:t>market</a:t>
            </a:r>
            <a:r>
              <a:rPr spc="-15" dirty="0">
                <a:latin typeface="Times New Roman" panose="02020603050405020304" pitchFamily="18" charset="0"/>
                <a:cs typeface="Times New Roman" panose="02020603050405020304" pitchFamily="18" charset="0"/>
              </a:rPr>
              <a:t> </a:t>
            </a:r>
            <a:r>
              <a:rPr spc="-10" dirty="0">
                <a:latin typeface="Times New Roman" panose="02020603050405020304" pitchFamily="18" charset="0"/>
                <a:cs typeface="Times New Roman" panose="02020603050405020304" pitchFamily="18" charset="0"/>
              </a:rPr>
              <a:t>shocks.</a:t>
            </a:r>
            <a:endParaRPr dirty="0">
              <a:latin typeface="Times New Roman" panose="02020603050405020304" pitchFamily="18" charset="0"/>
              <a:cs typeface="Times New Roman" panose="02020603050405020304" pitchFamily="18" charset="0"/>
            </a:endParaRPr>
          </a:p>
          <a:p>
            <a:pPr marL="1153795" lvl="2" indent="-226695" algn="just">
              <a:lnSpc>
                <a:spcPct val="100000"/>
              </a:lnSpc>
              <a:spcBef>
                <a:spcPts val="30"/>
              </a:spcBef>
              <a:buFont typeface="Franklin Gothic Medium"/>
              <a:buAutoNum type="arabicPeriod"/>
              <a:tabLst>
                <a:tab pos="1153795" algn="l"/>
              </a:tabLst>
            </a:pPr>
            <a:r>
              <a:rPr spc="-20" dirty="0">
                <a:latin typeface="Times New Roman" panose="02020603050405020304" pitchFamily="18" charset="0"/>
                <a:cs typeface="Times New Roman" panose="02020603050405020304" pitchFamily="18" charset="0"/>
              </a:rPr>
              <a:t>Limited</a:t>
            </a:r>
            <a:r>
              <a:rPr spc="-6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in</a:t>
            </a:r>
            <a:r>
              <a:rPr spc="-20" dirty="0">
                <a:latin typeface="Times New Roman" panose="02020603050405020304" pitchFamily="18" charset="0"/>
                <a:cs typeface="Times New Roman" panose="02020603050405020304" pitchFamily="18" charset="0"/>
              </a:rPr>
              <a:t> incorporating</a:t>
            </a:r>
            <a:r>
              <a:rPr spc="-60" dirty="0">
                <a:latin typeface="Times New Roman" panose="02020603050405020304" pitchFamily="18" charset="0"/>
                <a:cs typeface="Times New Roman" panose="02020603050405020304" pitchFamily="18" charset="0"/>
              </a:rPr>
              <a:t> </a:t>
            </a:r>
            <a:r>
              <a:rPr spc="-20" dirty="0">
                <a:latin typeface="Times New Roman" panose="02020603050405020304" pitchFamily="18" charset="0"/>
                <a:cs typeface="Times New Roman" panose="02020603050405020304" pitchFamily="18" charset="0"/>
              </a:rPr>
              <a:t>non-linear</a:t>
            </a:r>
            <a:r>
              <a:rPr spc="-25" dirty="0">
                <a:latin typeface="Times New Roman" panose="02020603050405020304" pitchFamily="18" charset="0"/>
                <a:cs typeface="Times New Roman" panose="02020603050405020304" pitchFamily="18" charset="0"/>
              </a:rPr>
              <a:t> </a:t>
            </a:r>
            <a:r>
              <a:rPr spc="-20" dirty="0">
                <a:latin typeface="Times New Roman" panose="02020603050405020304" pitchFamily="18" charset="0"/>
                <a:cs typeface="Times New Roman" panose="02020603050405020304" pitchFamily="18" charset="0"/>
              </a:rPr>
              <a:t>relationships</a:t>
            </a:r>
            <a:r>
              <a:rPr spc="-5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or</a:t>
            </a:r>
            <a:r>
              <a:rPr spc="-35" dirty="0">
                <a:latin typeface="Times New Roman" panose="02020603050405020304" pitchFamily="18" charset="0"/>
                <a:cs typeface="Times New Roman" panose="02020603050405020304" pitchFamily="18" charset="0"/>
              </a:rPr>
              <a:t> </a:t>
            </a:r>
            <a:r>
              <a:rPr spc="-20" dirty="0">
                <a:latin typeface="Times New Roman" panose="02020603050405020304" pitchFamily="18" charset="0"/>
                <a:cs typeface="Times New Roman" panose="02020603050405020304" pitchFamily="18" charset="0"/>
              </a:rPr>
              <a:t>external</a:t>
            </a:r>
            <a:r>
              <a:rPr spc="-60" dirty="0">
                <a:latin typeface="Times New Roman" panose="02020603050405020304" pitchFamily="18" charset="0"/>
                <a:cs typeface="Times New Roman" panose="02020603050405020304" pitchFamily="18" charset="0"/>
              </a:rPr>
              <a:t> </a:t>
            </a:r>
            <a:r>
              <a:rPr spc="-25" dirty="0">
                <a:latin typeface="Times New Roman" panose="02020603050405020304" pitchFamily="18" charset="0"/>
                <a:cs typeface="Times New Roman" panose="02020603050405020304" pitchFamily="18" charset="0"/>
              </a:rPr>
              <a:t>factors</a:t>
            </a:r>
            <a:r>
              <a:rPr spc="-50" dirty="0">
                <a:latin typeface="Times New Roman" panose="02020603050405020304" pitchFamily="18" charset="0"/>
                <a:cs typeface="Times New Roman" panose="02020603050405020304" pitchFamily="18" charset="0"/>
              </a:rPr>
              <a:t> </a:t>
            </a:r>
            <a:r>
              <a:rPr spc="-10" dirty="0">
                <a:latin typeface="Times New Roman" panose="02020603050405020304" pitchFamily="18" charset="0"/>
                <a:cs typeface="Times New Roman" panose="02020603050405020304" pitchFamily="18" charset="0"/>
              </a:rPr>
              <a:t>like</a:t>
            </a:r>
            <a:r>
              <a:rPr spc="-25" dirty="0">
                <a:latin typeface="Times New Roman" panose="02020603050405020304" pitchFamily="18" charset="0"/>
                <a:cs typeface="Times New Roman" panose="02020603050405020304" pitchFamily="18" charset="0"/>
              </a:rPr>
              <a:t> </a:t>
            </a:r>
            <a:r>
              <a:rPr spc="-10" dirty="0">
                <a:latin typeface="Times New Roman" panose="02020603050405020304" pitchFamily="18" charset="0"/>
                <a:cs typeface="Times New Roman" panose="02020603050405020304" pitchFamily="18" charset="0"/>
              </a:rPr>
              <a:t>news.</a:t>
            </a:r>
            <a:endParaRPr lang="en-IN" spc="-10" dirty="0">
              <a:latin typeface="Times New Roman" panose="02020603050405020304" pitchFamily="18" charset="0"/>
              <a:cs typeface="Times New Roman" panose="02020603050405020304" pitchFamily="18" charset="0"/>
            </a:endParaRPr>
          </a:p>
          <a:p>
            <a:pPr marL="927100" lvl="2" algn="just">
              <a:lnSpc>
                <a:spcPct val="100000"/>
              </a:lnSpc>
              <a:spcBef>
                <a:spcPts val="30"/>
              </a:spcBef>
              <a:tabLst>
                <a:tab pos="1153795" algn="l"/>
              </a:tabLst>
            </a:pPr>
            <a:endParaRPr sz="1600" dirty="0">
              <a:latin typeface="Times New Roman" panose="02020603050405020304" pitchFamily="18" charset="0"/>
              <a:cs typeface="Times New Roman" panose="02020603050405020304" pitchFamily="18" charset="0"/>
            </a:endParaRPr>
          </a:p>
          <a:p>
            <a:pPr marL="12700" algn="just">
              <a:lnSpc>
                <a:spcPct val="100000"/>
              </a:lnSpc>
              <a:spcBef>
                <a:spcPts val="15"/>
              </a:spcBef>
            </a:pPr>
            <a:r>
              <a:rPr sz="2000" b="1" spc="-105" dirty="0">
                <a:latin typeface="Times New Roman" panose="02020603050405020304" pitchFamily="18" charset="0"/>
                <a:cs typeface="Times New Roman" panose="02020603050405020304" pitchFamily="18" charset="0"/>
              </a:rPr>
              <a:t>2</a:t>
            </a:r>
            <a:r>
              <a:rPr lang="en-IN" sz="2000" b="1" spc="-105" dirty="0">
                <a:latin typeface="Times New Roman" panose="02020603050405020304" pitchFamily="18" charset="0"/>
                <a:cs typeface="Times New Roman" panose="02020603050405020304" pitchFamily="18" charset="0"/>
              </a:rPr>
              <a:t> </a:t>
            </a:r>
            <a:r>
              <a:rPr sz="2000" b="1" spc="-105" dirty="0">
                <a:latin typeface="Times New Roman" panose="02020603050405020304" pitchFamily="18" charset="0"/>
                <a:cs typeface="Times New Roman" panose="02020603050405020304" pitchFamily="18" charset="0"/>
              </a:rPr>
              <a:t>.</a:t>
            </a:r>
            <a:r>
              <a:rPr lang="en-IN" sz="2000" b="1" spc="-105" dirty="0">
                <a:latin typeface="Times New Roman" panose="02020603050405020304" pitchFamily="18" charset="0"/>
                <a:cs typeface="Times New Roman" panose="02020603050405020304" pitchFamily="18" charset="0"/>
              </a:rPr>
              <a:t> </a:t>
            </a:r>
            <a:r>
              <a:rPr sz="2000" b="1" spc="-105" dirty="0">
                <a:latin typeface="Times New Roman" panose="02020603050405020304" pitchFamily="18" charset="0"/>
                <a:cs typeface="Times New Roman" panose="02020603050405020304" pitchFamily="18" charset="0"/>
              </a:rPr>
              <a:t>Reinforcement</a:t>
            </a:r>
            <a:r>
              <a:rPr sz="2000" b="1" spc="5" dirty="0">
                <a:latin typeface="Times New Roman" panose="02020603050405020304" pitchFamily="18" charset="0"/>
                <a:cs typeface="Times New Roman" panose="02020603050405020304" pitchFamily="18" charset="0"/>
              </a:rPr>
              <a:t> </a:t>
            </a:r>
            <a:r>
              <a:rPr sz="2000" b="1" spc="-125" dirty="0">
                <a:latin typeface="Times New Roman" panose="02020603050405020304" pitchFamily="18" charset="0"/>
                <a:cs typeface="Times New Roman" panose="02020603050405020304" pitchFamily="18" charset="0"/>
              </a:rPr>
              <a:t>Learning</a:t>
            </a:r>
            <a:r>
              <a:rPr sz="2000" b="1" spc="30" dirty="0">
                <a:latin typeface="Times New Roman" panose="02020603050405020304" pitchFamily="18" charset="0"/>
                <a:cs typeface="Times New Roman" panose="02020603050405020304" pitchFamily="18" charset="0"/>
              </a:rPr>
              <a:t> </a:t>
            </a:r>
            <a:r>
              <a:rPr sz="2000" b="1" spc="-105" dirty="0">
                <a:latin typeface="Times New Roman" panose="02020603050405020304" pitchFamily="18" charset="0"/>
                <a:cs typeface="Times New Roman" panose="02020603050405020304" pitchFamily="18" charset="0"/>
              </a:rPr>
              <a:t>(RL)</a:t>
            </a:r>
            <a:r>
              <a:rPr sz="2000" b="1" spc="70" dirty="0">
                <a:latin typeface="Times New Roman" panose="02020603050405020304" pitchFamily="18" charset="0"/>
                <a:cs typeface="Times New Roman" panose="02020603050405020304" pitchFamily="18" charset="0"/>
              </a:rPr>
              <a:t> </a:t>
            </a:r>
            <a:r>
              <a:rPr sz="2000" b="1" spc="-10" dirty="0">
                <a:latin typeface="Times New Roman" panose="02020603050405020304" pitchFamily="18" charset="0"/>
                <a:cs typeface="Times New Roman" panose="02020603050405020304" pitchFamily="18" charset="0"/>
              </a:rPr>
              <a:t>Models:</a:t>
            </a:r>
            <a:endParaRPr lang="en-IN" sz="2000" b="1" spc="-10" dirty="0">
              <a:latin typeface="Times New Roman" panose="02020603050405020304" pitchFamily="18" charset="0"/>
              <a:cs typeface="Times New Roman" panose="02020603050405020304" pitchFamily="18" charset="0"/>
            </a:endParaRPr>
          </a:p>
          <a:p>
            <a:pPr marL="12700" algn="just">
              <a:lnSpc>
                <a:spcPct val="100000"/>
              </a:lnSpc>
              <a:spcBef>
                <a:spcPts val="15"/>
              </a:spcBef>
            </a:pPr>
            <a:endParaRPr sz="2400" dirty="0">
              <a:latin typeface="Times New Roman" panose="02020603050405020304" pitchFamily="18" charset="0"/>
              <a:cs typeface="Times New Roman" panose="02020603050405020304" pitchFamily="18" charset="0"/>
            </a:endParaRPr>
          </a:p>
          <a:p>
            <a:pPr marL="755650" indent="-285750" algn="just">
              <a:lnSpc>
                <a:spcPts val="1900"/>
              </a:lnSpc>
              <a:spcBef>
                <a:spcPts val="10"/>
              </a:spcBef>
              <a:buFont typeface="Arial"/>
              <a:buAutoNum type="arabicPeriod"/>
              <a:tabLst>
                <a:tab pos="755650" algn="l"/>
              </a:tabLst>
            </a:pPr>
            <a:r>
              <a:rPr b="1" spc="-45" dirty="0">
                <a:latin typeface="Times New Roman" panose="02020603050405020304" pitchFamily="18" charset="0"/>
                <a:cs typeface="Times New Roman" panose="02020603050405020304" pitchFamily="18" charset="0"/>
              </a:rPr>
              <a:t>How</a:t>
            </a:r>
            <a:r>
              <a:rPr b="1" spc="-55" dirty="0">
                <a:latin typeface="Times New Roman" panose="02020603050405020304" pitchFamily="18" charset="0"/>
                <a:cs typeface="Times New Roman" panose="02020603050405020304" pitchFamily="18" charset="0"/>
              </a:rPr>
              <a:t> </a:t>
            </a:r>
            <a:r>
              <a:rPr b="1" spc="-45" dirty="0">
                <a:latin typeface="Times New Roman" panose="02020603050405020304" pitchFamily="18" charset="0"/>
                <a:cs typeface="Times New Roman" panose="02020603050405020304" pitchFamily="18" charset="0"/>
              </a:rPr>
              <a:t>They</a:t>
            </a:r>
            <a:r>
              <a:rPr b="1" spc="-85" dirty="0">
                <a:latin typeface="Times New Roman" panose="02020603050405020304" pitchFamily="18" charset="0"/>
                <a:cs typeface="Times New Roman" panose="02020603050405020304" pitchFamily="18" charset="0"/>
              </a:rPr>
              <a:t> </a:t>
            </a:r>
            <a:r>
              <a:rPr b="1" spc="-45" dirty="0">
                <a:latin typeface="Times New Roman" panose="02020603050405020304" pitchFamily="18" charset="0"/>
                <a:cs typeface="Times New Roman" panose="02020603050405020304" pitchFamily="18" charset="0"/>
              </a:rPr>
              <a:t>Work</a:t>
            </a:r>
            <a:r>
              <a:rPr sz="1600" b="1" spc="-45" dirty="0">
                <a:latin typeface="Times New Roman" panose="02020603050405020304" pitchFamily="18" charset="0"/>
                <a:cs typeface="Times New Roman" panose="02020603050405020304" pitchFamily="18" charset="0"/>
              </a:rPr>
              <a:t>:</a:t>
            </a:r>
            <a:r>
              <a:rPr sz="1600" b="1" spc="-95" dirty="0">
                <a:latin typeface="Times New Roman" panose="02020603050405020304" pitchFamily="18" charset="0"/>
                <a:cs typeface="Times New Roman" panose="02020603050405020304" pitchFamily="18" charset="0"/>
              </a:rPr>
              <a:t> </a:t>
            </a:r>
            <a:r>
              <a:rPr lang="en-IN" sz="1600" b="1" spc="-95" dirty="0">
                <a:latin typeface="Times New Roman" panose="02020603050405020304" pitchFamily="18" charset="0"/>
                <a:cs typeface="Times New Roman" panose="02020603050405020304" pitchFamily="18" charset="0"/>
              </a:rPr>
              <a:t> </a:t>
            </a:r>
            <a:r>
              <a:rPr spc="-45" dirty="0">
                <a:latin typeface="Times New Roman" panose="02020603050405020304" pitchFamily="18" charset="0"/>
                <a:cs typeface="Times New Roman" panose="02020603050405020304" pitchFamily="18" charset="0"/>
              </a:rPr>
              <a:t>Models</a:t>
            </a:r>
            <a:r>
              <a:rPr spc="-20" dirty="0">
                <a:latin typeface="Times New Roman" panose="02020603050405020304" pitchFamily="18" charset="0"/>
                <a:cs typeface="Times New Roman" panose="02020603050405020304" pitchFamily="18" charset="0"/>
              </a:rPr>
              <a:t> </a:t>
            </a:r>
            <a:r>
              <a:rPr spc="-45" dirty="0">
                <a:latin typeface="Times New Roman" panose="02020603050405020304" pitchFamily="18" charset="0"/>
                <a:cs typeface="Times New Roman" panose="02020603050405020304" pitchFamily="18" charset="0"/>
              </a:rPr>
              <a:t>"learn"</a:t>
            </a:r>
            <a:r>
              <a:rPr spc="-50" dirty="0">
                <a:latin typeface="Times New Roman" panose="02020603050405020304" pitchFamily="18" charset="0"/>
                <a:cs typeface="Times New Roman" panose="02020603050405020304" pitchFamily="18" charset="0"/>
              </a:rPr>
              <a:t> </a:t>
            </a:r>
            <a:r>
              <a:rPr spc="-20" dirty="0">
                <a:latin typeface="Times New Roman" panose="02020603050405020304" pitchFamily="18" charset="0"/>
                <a:cs typeface="Times New Roman" panose="02020603050405020304" pitchFamily="18" charset="0"/>
              </a:rPr>
              <a:t>by</a:t>
            </a:r>
            <a:r>
              <a:rPr spc="-35" dirty="0">
                <a:latin typeface="Times New Roman" panose="02020603050405020304" pitchFamily="18" charset="0"/>
                <a:cs typeface="Times New Roman" panose="02020603050405020304" pitchFamily="18" charset="0"/>
              </a:rPr>
              <a:t> </a:t>
            </a:r>
            <a:r>
              <a:rPr spc="-50" dirty="0">
                <a:latin typeface="Times New Roman" panose="02020603050405020304" pitchFamily="18" charset="0"/>
                <a:cs typeface="Times New Roman" panose="02020603050405020304" pitchFamily="18" charset="0"/>
              </a:rPr>
              <a:t>interacting</a:t>
            </a:r>
            <a:r>
              <a:rPr spc="-55" dirty="0">
                <a:latin typeface="Times New Roman" panose="02020603050405020304" pitchFamily="18" charset="0"/>
                <a:cs typeface="Times New Roman" panose="02020603050405020304" pitchFamily="18" charset="0"/>
              </a:rPr>
              <a:t> </a:t>
            </a:r>
            <a:r>
              <a:rPr spc="-40" dirty="0">
                <a:latin typeface="Times New Roman" panose="02020603050405020304" pitchFamily="18" charset="0"/>
                <a:cs typeface="Times New Roman" panose="02020603050405020304" pitchFamily="18" charset="0"/>
              </a:rPr>
              <a:t>with</a:t>
            </a:r>
            <a:r>
              <a:rPr spc="-45" dirty="0">
                <a:latin typeface="Times New Roman" panose="02020603050405020304" pitchFamily="18" charset="0"/>
                <a:cs typeface="Times New Roman" panose="02020603050405020304" pitchFamily="18" charset="0"/>
              </a:rPr>
              <a:t> </a:t>
            </a:r>
            <a:r>
              <a:rPr spc="-30" dirty="0">
                <a:latin typeface="Times New Roman" panose="02020603050405020304" pitchFamily="18" charset="0"/>
                <a:cs typeface="Times New Roman" panose="02020603050405020304" pitchFamily="18" charset="0"/>
              </a:rPr>
              <a:t>the </a:t>
            </a:r>
            <a:r>
              <a:rPr spc="-45" dirty="0">
                <a:latin typeface="Times New Roman" panose="02020603050405020304" pitchFamily="18" charset="0"/>
                <a:cs typeface="Times New Roman" panose="02020603050405020304" pitchFamily="18" charset="0"/>
              </a:rPr>
              <a:t>market </a:t>
            </a:r>
            <a:r>
              <a:rPr spc="-50" dirty="0">
                <a:latin typeface="Times New Roman" panose="02020603050405020304" pitchFamily="18" charset="0"/>
                <a:cs typeface="Times New Roman" panose="02020603050405020304" pitchFamily="18" charset="0"/>
              </a:rPr>
              <a:t>environment</a:t>
            </a:r>
            <a:r>
              <a:rPr spc="-35" dirty="0">
                <a:latin typeface="Times New Roman" panose="02020603050405020304" pitchFamily="18" charset="0"/>
                <a:cs typeface="Times New Roman" panose="02020603050405020304" pitchFamily="18" charset="0"/>
              </a:rPr>
              <a:t> </a:t>
            </a:r>
            <a:r>
              <a:rPr spc="-20" dirty="0">
                <a:latin typeface="Times New Roman" panose="02020603050405020304" pitchFamily="18" charset="0"/>
                <a:cs typeface="Times New Roman" panose="02020603050405020304" pitchFamily="18" charset="0"/>
              </a:rPr>
              <a:t>to</a:t>
            </a:r>
            <a:r>
              <a:rPr spc="-25" dirty="0">
                <a:latin typeface="Times New Roman" panose="02020603050405020304" pitchFamily="18" charset="0"/>
                <a:cs typeface="Times New Roman" panose="02020603050405020304" pitchFamily="18" charset="0"/>
              </a:rPr>
              <a:t> </a:t>
            </a:r>
            <a:r>
              <a:rPr spc="-50" dirty="0">
                <a:latin typeface="Times New Roman" panose="02020603050405020304" pitchFamily="18" charset="0"/>
                <a:cs typeface="Times New Roman" panose="02020603050405020304" pitchFamily="18" charset="0"/>
              </a:rPr>
              <a:t>maximize </a:t>
            </a:r>
            <a:r>
              <a:rPr spc="-45" dirty="0">
                <a:latin typeface="Times New Roman" panose="02020603050405020304" pitchFamily="18" charset="0"/>
                <a:cs typeface="Times New Roman" panose="02020603050405020304" pitchFamily="18" charset="0"/>
              </a:rPr>
              <a:t>rewards</a:t>
            </a:r>
            <a:r>
              <a:rPr spc="-55" dirty="0">
                <a:latin typeface="Times New Roman" panose="02020603050405020304" pitchFamily="18" charset="0"/>
                <a:cs typeface="Times New Roman" panose="02020603050405020304" pitchFamily="18" charset="0"/>
              </a:rPr>
              <a:t> </a:t>
            </a:r>
            <a:r>
              <a:rPr spc="-40" dirty="0">
                <a:latin typeface="Times New Roman" panose="02020603050405020304" pitchFamily="18" charset="0"/>
                <a:cs typeface="Times New Roman" panose="02020603050405020304" pitchFamily="18" charset="0"/>
              </a:rPr>
              <a:t>(e.g.,</a:t>
            </a:r>
            <a:r>
              <a:rPr spc="-30" dirty="0">
                <a:latin typeface="Times New Roman" panose="02020603050405020304" pitchFamily="18" charset="0"/>
                <a:cs typeface="Times New Roman" panose="02020603050405020304" pitchFamily="18" charset="0"/>
              </a:rPr>
              <a:t> </a:t>
            </a:r>
            <a:r>
              <a:rPr spc="-10" dirty="0">
                <a:latin typeface="Times New Roman" panose="02020603050405020304" pitchFamily="18" charset="0"/>
                <a:cs typeface="Times New Roman" panose="02020603050405020304" pitchFamily="18" charset="0"/>
              </a:rPr>
              <a:t>profit).</a:t>
            </a:r>
            <a:endParaRPr sz="1600" dirty="0">
              <a:latin typeface="Times New Roman" panose="02020603050405020304" pitchFamily="18" charset="0"/>
              <a:cs typeface="Times New Roman" panose="02020603050405020304" pitchFamily="18" charset="0"/>
            </a:endParaRPr>
          </a:p>
          <a:p>
            <a:pPr marL="755650" indent="-285750" algn="just">
              <a:lnSpc>
                <a:spcPts val="2140"/>
              </a:lnSpc>
              <a:buFont typeface="Arial"/>
              <a:buAutoNum type="arabicPeriod"/>
              <a:tabLst>
                <a:tab pos="755650" algn="l"/>
              </a:tabLst>
            </a:pPr>
            <a:r>
              <a:rPr b="1" spc="-90" dirty="0">
                <a:latin typeface="Times New Roman" panose="02020603050405020304" pitchFamily="18" charset="0"/>
                <a:cs typeface="Times New Roman" panose="02020603050405020304" pitchFamily="18" charset="0"/>
              </a:rPr>
              <a:t>Real-</a:t>
            </a:r>
            <a:r>
              <a:rPr b="1" spc="-80" dirty="0">
                <a:latin typeface="Times New Roman" panose="02020603050405020304" pitchFamily="18" charset="0"/>
                <a:cs typeface="Times New Roman" panose="02020603050405020304" pitchFamily="18" charset="0"/>
              </a:rPr>
              <a:t>Time</a:t>
            </a:r>
            <a:r>
              <a:rPr b="1" spc="-20" dirty="0">
                <a:latin typeface="Times New Roman" panose="02020603050405020304" pitchFamily="18" charset="0"/>
                <a:cs typeface="Times New Roman" panose="02020603050405020304" pitchFamily="18" charset="0"/>
              </a:rPr>
              <a:t> </a:t>
            </a:r>
            <a:r>
              <a:rPr b="1" spc="-65" dirty="0">
                <a:latin typeface="Times New Roman" panose="02020603050405020304" pitchFamily="18" charset="0"/>
                <a:cs typeface="Times New Roman" panose="02020603050405020304" pitchFamily="18" charset="0"/>
              </a:rPr>
              <a:t>Data</a:t>
            </a:r>
            <a:r>
              <a:rPr b="1" spc="-35" dirty="0">
                <a:latin typeface="Times New Roman" panose="02020603050405020304" pitchFamily="18" charset="0"/>
                <a:cs typeface="Times New Roman" panose="02020603050405020304" pitchFamily="18" charset="0"/>
              </a:rPr>
              <a:t> </a:t>
            </a:r>
            <a:r>
              <a:rPr b="1" spc="-65" dirty="0">
                <a:latin typeface="Times New Roman" panose="02020603050405020304" pitchFamily="18" charset="0"/>
                <a:cs typeface="Times New Roman" panose="02020603050405020304" pitchFamily="18" charset="0"/>
              </a:rPr>
              <a:t>Sources:</a:t>
            </a:r>
            <a:r>
              <a:rPr b="1" spc="-50" dirty="0">
                <a:latin typeface="Times New Roman" panose="02020603050405020304" pitchFamily="18" charset="0"/>
                <a:cs typeface="Times New Roman" panose="02020603050405020304" pitchFamily="18" charset="0"/>
              </a:rPr>
              <a:t> </a:t>
            </a:r>
            <a:r>
              <a:rPr lang="en-IN" b="1" spc="-50" dirty="0">
                <a:latin typeface="Times New Roman" panose="02020603050405020304" pitchFamily="18" charset="0"/>
                <a:cs typeface="Times New Roman" panose="02020603050405020304" pitchFamily="18" charset="0"/>
              </a:rPr>
              <a:t> </a:t>
            </a:r>
            <a:r>
              <a:rPr spc="-60" dirty="0">
                <a:latin typeface="Times New Roman" panose="02020603050405020304" pitchFamily="18" charset="0"/>
                <a:cs typeface="Times New Roman" panose="02020603050405020304" pitchFamily="18" charset="0"/>
              </a:rPr>
              <a:t>Exchange</a:t>
            </a:r>
            <a:r>
              <a:rPr spc="-5" dirty="0">
                <a:latin typeface="Times New Roman" panose="02020603050405020304" pitchFamily="18" charset="0"/>
                <a:cs typeface="Times New Roman" panose="02020603050405020304" pitchFamily="18" charset="0"/>
              </a:rPr>
              <a:t> </a:t>
            </a:r>
            <a:r>
              <a:rPr spc="-45" dirty="0">
                <a:latin typeface="Times New Roman" panose="02020603050405020304" pitchFamily="18" charset="0"/>
                <a:cs typeface="Times New Roman" panose="02020603050405020304" pitchFamily="18" charset="0"/>
              </a:rPr>
              <a:t>APIs,</a:t>
            </a:r>
            <a:r>
              <a:rPr spc="15" dirty="0">
                <a:latin typeface="Times New Roman" panose="02020603050405020304" pitchFamily="18" charset="0"/>
                <a:cs typeface="Times New Roman" panose="02020603050405020304" pitchFamily="18" charset="0"/>
              </a:rPr>
              <a:t> </a:t>
            </a:r>
            <a:r>
              <a:rPr spc="-50" dirty="0">
                <a:latin typeface="Times New Roman" panose="02020603050405020304" pitchFamily="18" charset="0"/>
                <a:cs typeface="Times New Roman" panose="02020603050405020304" pitchFamily="18" charset="0"/>
              </a:rPr>
              <a:t>market</a:t>
            </a:r>
            <a:r>
              <a:rPr spc="-5" dirty="0">
                <a:latin typeface="Times New Roman" panose="02020603050405020304" pitchFamily="18" charset="0"/>
                <a:cs typeface="Times New Roman" panose="02020603050405020304" pitchFamily="18" charset="0"/>
              </a:rPr>
              <a:t> </a:t>
            </a:r>
            <a:r>
              <a:rPr spc="-55" dirty="0">
                <a:latin typeface="Times New Roman" panose="02020603050405020304" pitchFamily="18" charset="0"/>
                <a:cs typeface="Times New Roman" panose="02020603050405020304" pitchFamily="18" charset="0"/>
              </a:rPr>
              <a:t>sentiment,</a:t>
            </a:r>
            <a:r>
              <a:rPr spc="5" dirty="0">
                <a:latin typeface="Times New Roman" panose="02020603050405020304" pitchFamily="18" charset="0"/>
                <a:cs typeface="Times New Roman" panose="02020603050405020304" pitchFamily="18" charset="0"/>
              </a:rPr>
              <a:t> </a:t>
            </a:r>
            <a:r>
              <a:rPr spc="-25" dirty="0">
                <a:latin typeface="Times New Roman" panose="02020603050405020304" pitchFamily="18" charset="0"/>
                <a:cs typeface="Times New Roman" panose="02020603050405020304" pitchFamily="18" charset="0"/>
              </a:rPr>
              <a:t>and</a:t>
            </a:r>
            <a:r>
              <a:rPr spc="20" dirty="0">
                <a:latin typeface="Times New Roman" panose="02020603050405020304" pitchFamily="18" charset="0"/>
                <a:cs typeface="Times New Roman" panose="02020603050405020304" pitchFamily="18" charset="0"/>
              </a:rPr>
              <a:t> </a:t>
            </a:r>
            <a:r>
              <a:rPr spc="-40" dirty="0">
                <a:latin typeface="Times New Roman" panose="02020603050405020304" pitchFamily="18" charset="0"/>
                <a:cs typeface="Times New Roman" panose="02020603050405020304" pitchFamily="18" charset="0"/>
              </a:rPr>
              <a:t>order</a:t>
            </a:r>
            <a:r>
              <a:rPr spc="-15" dirty="0">
                <a:latin typeface="Times New Roman" panose="02020603050405020304" pitchFamily="18" charset="0"/>
                <a:cs typeface="Times New Roman" panose="02020603050405020304" pitchFamily="18" charset="0"/>
              </a:rPr>
              <a:t> </a:t>
            </a:r>
            <a:r>
              <a:rPr spc="-10" dirty="0">
                <a:latin typeface="Times New Roman" panose="02020603050405020304" pitchFamily="18" charset="0"/>
                <a:cs typeface="Times New Roman" panose="02020603050405020304" pitchFamily="18" charset="0"/>
              </a:rPr>
              <a:t>books</a:t>
            </a:r>
            <a:r>
              <a:rPr sz="2400" spc="-10" dirty="0">
                <a:latin typeface="Times New Roman" panose="02020603050405020304" pitchFamily="18" charset="0"/>
                <a:cs typeface="Times New Roman" panose="02020603050405020304" pitchFamily="18" charset="0"/>
              </a:rPr>
              <a:t>.</a:t>
            </a:r>
            <a:endParaRPr sz="2400" dirty="0">
              <a:latin typeface="Times New Roman" panose="02020603050405020304" pitchFamily="18" charset="0"/>
              <a:cs typeface="Times New Roman" panose="02020603050405020304" pitchFamily="18" charset="0"/>
            </a:endParaRPr>
          </a:p>
          <a:p>
            <a:pPr marL="755650" indent="-285750" algn="just">
              <a:lnSpc>
                <a:spcPct val="100000"/>
              </a:lnSpc>
              <a:spcBef>
                <a:spcPts val="35"/>
              </a:spcBef>
              <a:buFont typeface="Arial"/>
              <a:buAutoNum type="arabicPeriod"/>
              <a:tabLst>
                <a:tab pos="755650" algn="l"/>
              </a:tabLst>
            </a:pPr>
            <a:r>
              <a:rPr b="1" spc="-10" dirty="0">
                <a:latin typeface="Times New Roman" panose="02020603050405020304" pitchFamily="18" charset="0"/>
                <a:cs typeface="Times New Roman" panose="02020603050405020304" pitchFamily="18" charset="0"/>
              </a:rPr>
              <a:t>Drawbacks</a:t>
            </a:r>
            <a:r>
              <a:rPr sz="1600" b="1" spc="-10" dirty="0">
                <a:latin typeface="Times New Roman" panose="02020603050405020304" pitchFamily="18" charset="0"/>
                <a:cs typeface="Times New Roman" panose="02020603050405020304" pitchFamily="18" charset="0"/>
              </a:rPr>
              <a:t>:</a:t>
            </a:r>
            <a:endParaRPr sz="1600" dirty="0">
              <a:latin typeface="Times New Roman" panose="02020603050405020304" pitchFamily="18" charset="0"/>
              <a:cs typeface="Times New Roman" panose="02020603050405020304" pitchFamily="18" charset="0"/>
            </a:endParaRPr>
          </a:p>
          <a:p>
            <a:pPr marL="1153795" lvl="1" indent="-226695" algn="just">
              <a:lnSpc>
                <a:spcPct val="100000"/>
              </a:lnSpc>
              <a:spcBef>
                <a:spcPts val="20"/>
              </a:spcBef>
              <a:buFont typeface="Franklin Gothic Medium"/>
              <a:buAutoNum type="arabicPeriod"/>
              <a:tabLst>
                <a:tab pos="1153795" algn="l"/>
              </a:tabLst>
            </a:pPr>
            <a:r>
              <a:rPr spc="-10" dirty="0">
                <a:latin typeface="Times New Roman" panose="02020603050405020304" pitchFamily="18" charset="0"/>
                <a:cs typeface="Times New Roman" panose="02020603050405020304" pitchFamily="18" charset="0"/>
              </a:rPr>
              <a:t>High</a:t>
            </a:r>
            <a:r>
              <a:rPr spc="-45" dirty="0">
                <a:latin typeface="Times New Roman" panose="02020603050405020304" pitchFamily="18" charset="0"/>
                <a:cs typeface="Times New Roman" panose="02020603050405020304" pitchFamily="18" charset="0"/>
              </a:rPr>
              <a:t> </a:t>
            </a:r>
            <a:r>
              <a:rPr spc="-25" dirty="0">
                <a:latin typeface="Times New Roman" panose="02020603050405020304" pitchFamily="18" charset="0"/>
                <a:cs typeface="Times New Roman" panose="02020603050405020304" pitchFamily="18" charset="0"/>
              </a:rPr>
              <a:t>computational</a:t>
            </a:r>
            <a:r>
              <a:rPr spc="-50" dirty="0">
                <a:latin typeface="Times New Roman" panose="02020603050405020304" pitchFamily="18" charset="0"/>
                <a:cs typeface="Times New Roman" panose="02020603050405020304" pitchFamily="18" charset="0"/>
              </a:rPr>
              <a:t> </a:t>
            </a:r>
            <a:r>
              <a:rPr spc="-20" dirty="0">
                <a:latin typeface="Times New Roman" panose="02020603050405020304" pitchFamily="18" charset="0"/>
                <a:cs typeface="Times New Roman" panose="02020603050405020304" pitchFamily="18" charset="0"/>
              </a:rPr>
              <a:t>cost</a:t>
            </a:r>
            <a:r>
              <a:rPr spc="-40" dirty="0">
                <a:latin typeface="Times New Roman" panose="02020603050405020304" pitchFamily="18" charset="0"/>
                <a:cs typeface="Times New Roman" panose="02020603050405020304" pitchFamily="18" charset="0"/>
              </a:rPr>
              <a:t> </a:t>
            </a:r>
            <a:r>
              <a:rPr spc="-20" dirty="0">
                <a:latin typeface="Times New Roman" panose="02020603050405020304" pitchFamily="18" charset="0"/>
                <a:cs typeface="Times New Roman" panose="02020603050405020304" pitchFamily="18" charset="0"/>
              </a:rPr>
              <a:t>and</a:t>
            </a:r>
            <a:r>
              <a:rPr spc="-55" dirty="0">
                <a:latin typeface="Times New Roman" panose="02020603050405020304" pitchFamily="18" charset="0"/>
                <a:cs typeface="Times New Roman" panose="02020603050405020304" pitchFamily="18" charset="0"/>
              </a:rPr>
              <a:t> </a:t>
            </a:r>
            <a:r>
              <a:rPr spc="-20" dirty="0">
                <a:latin typeface="Times New Roman" panose="02020603050405020304" pitchFamily="18" charset="0"/>
                <a:cs typeface="Times New Roman" panose="02020603050405020304" pitchFamily="18" charset="0"/>
              </a:rPr>
              <a:t>training time.</a:t>
            </a:r>
            <a:endParaRPr dirty="0">
              <a:latin typeface="Times New Roman" panose="02020603050405020304" pitchFamily="18" charset="0"/>
              <a:cs typeface="Times New Roman" panose="02020603050405020304" pitchFamily="18" charset="0"/>
            </a:endParaRPr>
          </a:p>
          <a:p>
            <a:pPr marL="1153795" lvl="1" indent="-226695" algn="just">
              <a:lnSpc>
                <a:spcPct val="100000"/>
              </a:lnSpc>
              <a:spcBef>
                <a:spcPts val="25"/>
              </a:spcBef>
              <a:buFont typeface="Franklin Gothic Medium"/>
              <a:buAutoNum type="arabicPeriod"/>
              <a:tabLst>
                <a:tab pos="1153795" algn="l"/>
              </a:tabLst>
            </a:pPr>
            <a:r>
              <a:rPr spc="-10" dirty="0">
                <a:latin typeface="Times New Roman" panose="02020603050405020304" pitchFamily="18" charset="0"/>
                <a:cs typeface="Times New Roman" panose="02020603050405020304" pitchFamily="18" charset="0"/>
              </a:rPr>
              <a:t>Risk</a:t>
            </a:r>
            <a:r>
              <a:rPr spc="-4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of</a:t>
            </a:r>
            <a:r>
              <a:rPr spc="-40" dirty="0">
                <a:latin typeface="Times New Roman" panose="02020603050405020304" pitchFamily="18" charset="0"/>
                <a:cs typeface="Times New Roman" panose="02020603050405020304" pitchFamily="18" charset="0"/>
              </a:rPr>
              <a:t> </a:t>
            </a:r>
            <a:r>
              <a:rPr spc="-20" dirty="0">
                <a:latin typeface="Times New Roman" panose="02020603050405020304" pitchFamily="18" charset="0"/>
                <a:cs typeface="Times New Roman" panose="02020603050405020304" pitchFamily="18" charset="0"/>
              </a:rPr>
              <a:t>overfitting</a:t>
            </a:r>
            <a:r>
              <a:rPr spc="-60" dirty="0">
                <a:latin typeface="Times New Roman" panose="02020603050405020304" pitchFamily="18" charset="0"/>
                <a:cs typeface="Times New Roman" panose="02020603050405020304" pitchFamily="18" charset="0"/>
              </a:rPr>
              <a:t> </a:t>
            </a:r>
            <a:r>
              <a:rPr spc="-10" dirty="0">
                <a:latin typeface="Times New Roman" panose="02020603050405020304" pitchFamily="18" charset="0"/>
                <a:cs typeface="Times New Roman" panose="02020603050405020304" pitchFamily="18" charset="0"/>
              </a:rPr>
              <a:t>to</a:t>
            </a:r>
            <a:r>
              <a:rPr spc="-45" dirty="0">
                <a:latin typeface="Times New Roman" panose="02020603050405020304" pitchFamily="18" charset="0"/>
                <a:cs typeface="Times New Roman" panose="02020603050405020304" pitchFamily="18" charset="0"/>
              </a:rPr>
              <a:t> </a:t>
            </a:r>
            <a:r>
              <a:rPr spc="-20" dirty="0">
                <a:latin typeface="Times New Roman" panose="02020603050405020304" pitchFamily="18" charset="0"/>
                <a:cs typeface="Times New Roman" panose="02020603050405020304" pitchFamily="18" charset="0"/>
              </a:rPr>
              <a:t>historical</a:t>
            </a:r>
            <a:r>
              <a:rPr spc="-65" dirty="0">
                <a:latin typeface="Times New Roman" panose="02020603050405020304" pitchFamily="18" charset="0"/>
                <a:cs typeface="Times New Roman" panose="02020603050405020304" pitchFamily="18" charset="0"/>
              </a:rPr>
              <a:t> </a:t>
            </a:r>
            <a:r>
              <a:rPr spc="-20" dirty="0">
                <a:latin typeface="Times New Roman" panose="02020603050405020304" pitchFamily="18" charset="0"/>
                <a:cs typeface="Times New Roman" panose="02020603050405020304" pitchFamily="18" charset="0"/>
              </a:rPr>
              <a:t>patterns,</a:t>
            </a:r>
            <a:r>
              <a:rPr spc="-55" dirty="0">
                <a:latin typeface="Times New Roman" panose="02020603050405020304" pitchFamily="18" charset="0"/>
                <a:cs typeface="Times New Roman" panose="02020603050405020304" pitchFamily="18" charset="0"/>
              </a:rPr>
              <a:t> </a:t>
            </a:r>
            <a:r>
              <a:rPr spc="-20" dirty="0">
                <a:latin typeface="Times New Roman" panose="02020603050405020304" pitchFamily="18" charset="0"/>
                <a:cs typeface="Times New Roman" panose="02020603050405020304" pitchFamily="18" charset="0"/>
              </a:rPr>
              <a:t>leading</a:t>
            </a:r>
            <a:r>
              <a:rPr spc="-6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to</a:t>
            </a:r>
            <a:r>
              <a:rPr spc="-45" dirty="0">
                <a:latin typeface="Times New Roman" panose="02020603050405020304" pitchFamily="18" charset="0"/>
                <a:cs typeface="Times New Roman" panose="02020603050405020304" pitchFamily="18" charset="0"/>
              </a:rPr>
              <a:t> </a:t>
            </a:r>
            <a:r>
              <a:rPr spc="-10" dirty="0">
                <a:latin typeface="Times New Roman" panose="02020603050405020304" pitchFamily="18" charset="0"/>
                <a:cs typeface="Times New Roman" panose="02020603050405020304" pitchFamily="18" charset="0"/>
              </a:rPr>
              <a:t>poor</a:t>
            </a:r>
            <a:r>
              <a:rPr spc="-45" dirty="0">
                <a:latin typeface="Times New Roman" panose="02020603050405020304" pitchFamily="18" charset="0"/>
                <a:cs typeface="Times New Roman" panose="02020603050405020304" pitchFamily="18" charset="0"/>
              </a:rPr>
              <a:t> </a:t>
            </a:r>
            <a:r>
              <a:rPr spc="-10" dirty="0">
                <a:latin typeface="Times New Roman" panose="02020603050405020304" pitchFamily="18" charset="0"/>
                <a:cs typeface="Times New Roman" panose="02020603050405020304" pitchFamily="18" charset="0"/>
              </a:rPr>
              <a:t>generalization.</a:t>
            </a:r>
            <a:endParaRPr dirty="0">
              <a:latin typeface="Times New Roman" panose="02020603050405020304" pitchFamily="18" charset="0"/>
              <a:cs typeface="Times New Roman" panose="02020603050405020304" pitchFamily="18" charset="0"/>
            </a:endParaRPr>
          </a:p>
          <a:p>
            <a:pPr algn="just">
              <a:lnSpc>
                <a:spcPct val="100000"/>
              </a:lnSpc>
              <a:spcBef>
                <a:spcPts val="75"/>
              </a:spcBef>
            </a:pPr>
            <a:endParaRPr sz="1400" dirty="0">
              <a:latin typeface="Times New Roman"/>
              <a:cs typeface="Times New Roman"/>
            </a:endParaRPr>
          </a:p>
        </p:txBody>
      </p:sp>
      <p:sp>
        <p:nvSpPr>
          <p:cNvPr id="4" name="TextBox 3">
            <a:extLst>
              <a:ext uri="{FF2B5EF4-FFF2-40B4-BE49-F238E27FC236}">
                <a16:creationId xmlns:a16="http://schemas.microsoft.com/office/drawing/2014/main" id="{4F14C1A4-A6FC-D56D-D338-E6AB7C2958C9}"/>
              </a:ext>
            </a:extLst>
          </p:cNvPr>
          <p:cNvSpPr txBox="1"/>
          <p:nvPr/>
        </p:nvSpPr>
        <p:spPr>
          <a:xfrm>
            <a:off x="2907085" y="553409"/>
            <a:ext cx="6096000" cy="646331"/>
          </a:xfrm>
          <a:prstGeom prst="rect">
            <a:avLst/>
          </a:prstGeom>
          <a:noFill/>
        </p:spPr>
        <p:txBody>
          <a:bodyPr wrap="square">
            <a:spAutoFit/>
          </a:bodyPr>
          <a:lstStyle/>
          <a:p>
            <a:pPr algn="ctr"/>
            <a:r>
              <a:rPr lang="en-IN" sz="3600" b="1" dirty="0">
                <a:latin typeface="Times New Roman" panose="02020603050405020304" pitchFamily="18" charset="0"/>
                <a:cs typeface="Times New Roman" panose="02020603050405020304" pitchFamily="18" charset="0"/>
              </a:rPr>
              <a:t>EXISTING SYSTEMS</a:t>
            </a:r>
          </a:p>
        </p:txBody>
      </p:sp>
    </p:spTree>
    <p:extLst>
      <p:ext uri="{BB962C8B-B14F-4D97-AF65-F5344CB8AC3E}">
        <p14:creationId xmlns:p14="http://schemas.microsoft.com/office/powerpoint/2010/main" val="21265170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841DDA6-3162-7165-077B-0EDB60610735}"/>
              </a:ext>
            </a:extLst>
          </p:cNvPr>
          <p:cNvSpPr txBox="1"/>
          <p:nvPr/>
        </p:nvSpPr>
        <p:spPr>
          <a:xfrm>
            <a:off x="1402773" y="1122218"/>
            <a:ext cx="9144000" cy="4524315"/>
          </a:xfrm>
          <a:prstGeom prst="rect">
            <a:avLst/>
          </a:prstGeom>
          <a:noFill/>
        </p:spPr>
        <p:txBody>
          <a:bodyPr wrap="square" rtlCol="0">
            <a:spAutoFit/>
          </a:bodyPr>
          <a:lstStyle/>
          <a:p>
            <a:pPr marL="12700" algn="just">
              <a:lnSpc>
                <a:spcPct val="100000"/>
              </a:lnSpc>
            </a:pPr>
            <a:endParaRPr lang="en-US" b="1" spc="-25" dirty="0">
              <a:latin typeface="Times New Roman" panose="02020603050405020304" pitchFamily="18" charset="0"/>
              <a:cs typeface="Times New Roman" panose="02020603050405020304" pitchFamily="18" charset="0"/>
            </a:endParaRPr>
          </a:p>
          <a:p>
            <a:pPr marL="12700" algn="just"/>
            <a:r>
              <a:rPr lang="en-US" sz="2000" b="1" spc="-145" dirty="0">
                <a:latin typeface="Times New Roman" panose="02020603050405020304" pitchFamily="18" charset="0"/>
                <a:cs typeface="Times New Roman" panose="02020603050405020304" pitchFamily="18" charset="0"/>
              </a:rPr>
              <a:t>Combine</a:t>
            </a:r>
            <a:r>
              <a:rPr lang="en-US" sz="2000" b="1" spc="-20" dirty="0">
                <a:latin typeface="Times New Roman" panose="02020603050405020304" pitchFamily="18" charset="0"/>
                <a:cs typeface="Times New Roman" panose="02020603050405020304" pitchFamily="18" charset="0"/>
              </a:rPr>
              <a:t> </a:t>
            </a:r>
            <a:r>
              <a:rPr lang="en-US" sz="2000" b="1" spc="-130" dirty="0">
                <a:latin typeface="Times New Roman" panose="02020603050405020304" pitchFamily="18" charset="0"/>
                <a:cs typeface="Times New Roman" panose="02020603050405020304" pitchFamily="18" charset="0"/>
              </a:rPr>
              <a:t>Diverse</a:t>
            </a:r>
            <a:r>
              <a:rPr lang="en-US" sz="2000" b="1" spc="-20" dirty="0">
                <a:latin typeface="Times New Roman" panose="02020603050405020304" pitchFamily="18" charset="0"/>
                <a:cs typeface="Times New Roman" panose="02020603050405020304" pitchFamily="18" charset="0"/>
              </a:rPr>
              <a:t> </a:t>
            </a:r>
            <a:r>
              <a:rPr lang="en-US" sz="2000" b="1" spc="-135" dirty="0">
                <a:latin typeface="Times New Roman" panose="02020603050405020304" pitchFamily="18" charset="0"/>
                <a:cs typeface="Times New Roman" panose="02020603050405020304" pitchFamily="18" charset="0"/>
              </a:rPr>
              <a:t>Data</a:t>
            </a:r>
            <a:r>
              <a:rPr lang="en-US" sz="2000" b="1" spc="-25" dirty="0">
                <a:latin typeface="Times New Roman" panose="02020603050405020304" pitchFamily="18" charset="0"/>
                <a:cs typeface="Times New Roman" panose="02020603050405020304" pitchFamily="18" charset="0"/>
              </a:rPr>
              <a:t> </a:t>
            </a:r>
            <a:r>
              <a:rPr lang="en-US" sz="2000" b="1" spc="-130" dirty="0">
                <a:latin typeface="Times New Roman" panose="02020603050405020304" pitchFamily="18" charset="0"/>
                <a:cs typeface="Times New Roman" panose="02020603050405020304" pitchFamily="18" charset="0"/>
              </a:rPr>
              <a:t>Sources </a:t>
            </a:r>
            <a:r>
              <a:rPr lang="en-US" sz="2000" b="1" spc="-80" dirty="0">
                <a:latin typeface="Times New Roman" panose="02020603050405020304" pitchFamily="18" charset="0"/>
                <a:cs typeface="Times New Roman" panose="02020603050405020304" pitchFamily="18" charset="0"/>
              </a:rPr>
              <a:t>Why </a:t>
            </a:r>
            <a:r>
              <a:rPr lang="en-US" sz="2000" b="1" spc="-90" dirty="0">
                <a:latin typeface="Times New Roman" panose="02020603050405020304" pitchFamily="18" charset="0"/>
                <a:cs typeface="Times New Roman" panose="02020603050405020304" pitchFamily="18" charset="0"/>
              </a:rPr>
              <a:t>This</a:t>
            </a:r>
            <a:r>
              <a:rPr lang="en-US" sz="2000" b="1" spc="-10" dirty="0">
                <a:latin typeface="Times New Roman" panose="02020603050405020304" pitchFamily="18" charset="0"/>
                <a:cs typeface="Times New Roman" panose="02020603050405020304" pitchFamily="18" charset="0"/>
              </a:rPr>
              <a:t> Works:</a:t>
            </a:r>
            <a:endParaRPr lang="en-US" sz="2000" dirty="0">
              <a:latin typeface="Times New Roman" panose="02020603050405020304" pitchFamily="18" charset="0"/>
              <a:cs typeface="Times New Roman" panose="02020603050405020304" pitchFamily="18" charset="0"/>
            </a:endParaRPr>
          </a:p>
          <a:p>
            <a:pPr marL="12700" algn="just">
              <a:lnSpc>
                <a:spcPct val="100000"/>
              </a:lnSpc>
            </a:pPr>
            <a:endParaRPr lang="en-US" dirty="0">
              <a:latin typeface="Times New Roman" panose="02020603050405020304" pitchFamily="18" charset="0"/>
              <a:cs typeface="Times New Roman" panose="02020603050405020304" pitchFamily="18" charset="0"/>
            </a:endParaRPr>
          </a:p>
          <a:p>
            <a:pPr algn="just">
              <a:buNone/>
            </a:pPr>
            <a:r>
              <a:rPr lang="en-US" dirty="0">
                <a:latin typeface="Times New Roman" panose="02020603050405020304" pitchFamily="18" charset="0"/>
                <a:cs typeface="Times New Roman" panose="02020603050405020304" pitchFamily="18" charset="0"/>
              </a:rPr>
              <a:t>Relying solely on a single data source—such as real-time market prices—can make predictive models fragile, especially in volatile or uncertain market conditions. Markets are influenced by a multitude of factors including news sentiment, macroeconomic indicators, social media trends, technical patterns, and even geopolitical developments. When a model only considers one of these dimensions (e.g., historical stock prices), it may miss critical signals or context that could improve prediction accuracy or risk assessment.</a:t>
            </a:r>
          </a:p>
          <a:p>
            <a:pPr algn="just">
              <a:buNone/>
            </a:pPr>
            <a:r>
              <a:rPr lang="en-US" b="1" dirty="0">
                <a:latin typeface="Times New Roman" panose="02020603050405020304" pitchFamily="18" charset="0"/>
                <a:cs typeface="Times New Roman" panose="02020603050405020304" pitchFamily="18" charset="0"/>
              </a:rPr>
              <a:t>By integrating diverse data sources</a:t>
            </a:r>
            <a:r>
              <a:rPr lang="en-US" dirty="0">
                <a:latin typeface="Times New Roman" panose="02020603050405020304" pitchFamily="18" charset="0"/>
                <a:cs typeface="Times New Roman" panose="02020603050405020304" pitchFamily="18" charset="0"/>
              </a:rPr>
              <a:t>, such as:</a:t>
            </a:r>
          </a:p>
          <a:p>
            <a:pPr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Market data</a:t>
            </a:r>
            <a:r>
              <a:rPr lang="en-US" dirty="0">
                <a:latin typeface="Times New Roman" panose="02020603050405020304" pitchFamily="18" charset="0"/>
                <a:cs typeface="Times New Roman" panose="02020603050405020304" pitchFamily="18" charset="0"/>
              </a:rPr>
              <a:t> (price, volume, technical indicators),</a:t>
            </a:r>
          </a:p>
          <a:p>
            <a:pPr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News and sentiment analysis</a:t>
            </a:r>
            <a:r>
              <a:rPr lang="en-US" dirty="0">
                <a:latin typeface="Times New Roman" panose="02020603050405020304" pitchFamily="18" charset="0"/>
                <a:cs typeface="Times New Roman" panose="02020603050405020304" pitchFamily="18" charset="0"/>
              </a:rPr>
              <a:t> (from financial news or platforms like Twitter),</a:t>
            </a:r>
          </a:p>
          <a:p>
            <a:pPr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Macroeconomic indicators</a:t>
            </a:r>
            <a:r>
              <a:rPr lang="en-US" dirty="0">
                <a:latin typeface="Times New Roman" panose="02020603050405020304" pitchFamily="18" charset="0"/>
                <a:cs typeface="Times New Roman" panose="02020603050405020304" pitchFamily="18" charset="0"/>
              </a:rPr>
              <a:t> (interest rates, inflation, employment data),</a:t>
            </a:r>
          </a:p>
          <a:p>
            <a:pPr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Company fundamentals</a:t>
            </a:r>
            <a:r>
              <a:rPr lang="en-US" dirty="0">
                <a:latin typeface="Times New Roman" panose="02020603050405020304" pitchFamily="18" charset="0"/>
                <a:cs typeface="Times New Roman" panose="02020603050405020304" pitchFamily="18" charset="0"/>
              </a:rPr>
              <a:t> (earnings, balance sheets, P/E ratios),</a:t>
            </a:r>
          </a:p>
          <a:p>
            <a:pPr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Alternative data</a:t>
            </a:r>
            <a:r>
              <a:rPr lang="en-US" dirty="0">
                <a:latin typeface="Times New Roman" panose="02020603050405020304" pitchFamily="18" charset="0"/>
                <a:cs typeface="Times New Roman" panose="02020603050405020304" pitchFamily="18" charset="0"/>
              </a:rPr>
              <a:t> (web traffic, satellite imagery, weather patterns),</a:t>
            </a:r>
          </a:p>
          <a:p>
            <a:pPr algn="just"/>
            <a:r>
              <a:rPr lang="en-US" dirty="0">
                <a:latin typeface="Times New Roman" panose="02020603050405020304" pitchFamily="18" charset="0"/>
                <a:cs typeface="Times New Roman" panose="02020603050405020304" pitchFamily="18" charset="0"/>
              </a:rPr>
              <a:t>models can develop a more </a:t>
            </a:r>
            <a:r>
              <a:rPr lang="en-US" b="1" dirty="0">
                <a:latin typeface="Times New Roman" panose="02020603050405020304" pitchFamily="18" charset="0"/>
                <a:cs typeface="Times New Roman" panose="02020603050405020304" pitchFamily="18" charset="0"/>
              </a:rPr>
              <a:t>holistic understanding of market dynamics</a:t>
            </a:r>
            <a:r>
              <a:rPr lang="en-US" dirty="0">
                <a:latin typeface="Times New Roman" panose="02020603050405020304" pitchFamily="18" charset="0"/>
                <a:cs typeface="Times New Roman" panose="02020603050405020304" pitchFamily="18" charset="0"/>
              </a:rPr>
              <a:t>. </a:t>
            </a:r>
          </a:p>
        </p:txBody>
      </p:sp>
      <p:sp>
        <p:nvSpPr>
          <p:cNvPr id="3" name="TextBox 2">
            <a:extLst>
              <a:ext uri="{FF2B5EF4-FFF2-40B4-BE49-F238E27FC236}">
                <a16:creationId xmlns:a16="http://schemas.microsoft.com/office/drawing/2014/main" id="{462E3EE2-5FC1-AACC-8860-26CF25E45097}"/>
              </a:ext>
            </a:extLst>
          </p:cNvPr>
          <p:cNvSpPr txBox="1"/>
          <p:nvPr/>
        </p:nvSpPr>
        <p:spPr>
          <a:xfrm>
            <a:off x="2907085" y="553409"/>
            <a:ext cx="6096000" cy="646331"/>
          </a:xfrm>
          <a:prstGeom prst="rect">
            <a:avLst/>
          </a:prstGeom>
          <a:noFill/>
        </p:spPr>
        <p:txBody>
          <a:bodyPr wrap="square">
            <a:spAutoFit/>
          </a:bodyPr>
          <a:lstStyle/>
          <a:p>
            <a:pPr algn="ctr"/>
            <a:r>
              <a:rPr lang="en-IN" sz="3600" b="1" dirty="0">
                <a:latin typeface="Times New Roman" panose="02020603050405020304" pitchFamily="18" charset="0"/>
                <a:cs typeface="Times New Roman" panose="02020603050405020304" pitchFamily="18" charset="0"/>
              </a:rPr>
              <a:t>PROPOSED SYSTEM</a:t>
            </a:r>
          </a:p>
        </p:txBody>
      </p:sp>
    </p:spTree>
    <p:extLst>
      <p:ext uri="{BB962C8B-B14F-4D97-AF65-F5344CB8AC3E}">
        <p14:creationId xmlns:p14="http://schemas.microsoft.com/office/powerpoint/2010/main" val="5311210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2">
            <a:extLst>
              <a:ext uri="{FF2B5EF4-FFF2-40B4-BE49-F238E27FC236}">
                <a16:creationId xmlns:a16="http://schemas.microsoft.com/office/drawing/2014/main" id="{88156226-C9BF-5383-333A-C4DCF42AE9D9}"/>
              </a:ext>
            </a:extLst>
          </p:cNvPr>
          <p:cNvSpPr txBox="1"/>
          <p:nvPr/>
        </p:nvSpPr>
        <p:spPr>
          <a:xfrm>
            <a:off x="1075919" y="1669389"/>
            <a:ext cx="10418445" cy="1386726"/>
          </a:xfrm>
          <a:prstGeom prst="rect">
            <a:avLst/>
          </a:prstGeom>
        </p:spPr>
        <p:txBody>
          <a:bodyPr vert="horz" wrap="square" lIns="0" tIns="12065" rIns="0" bIns="0" rtlCol="0" anchor="ctr">
            <a:spAutoFit/>
          </a:bodyPr>
          <a:lstStyle/>
          <a:p>
            <a:pPr marL="3132455" algn="just">
              <a:spcBef>
                <a:spcPts val="95"/>
              </a:spcBef>
            </a:pPr>
            <a:endParaRPr sz="2000" dirty="0">
              <a:latin typeface="Times New Roman"/>
              <a:cs typeface="Times New Roman"/>
            </a:endParaRPr>
          </a:p>
          <a:p>
            <a:pPr algn="just"/>
            <a:r>
              <a:rPr lang="en-IN" b="1" dirty="0">
                <a:latin typeface="Times New Roman" panose="02020603050405020304" pitchFamily="18" charset="0"/>
                <a:cs typeface="Times New Roman" panose="02020603050405020304" pitchFamily="18" charset="0"/>
              </a:rPr>
              <a:t>Code Editor</a:t>
            </a:r>
            <a:r>
              <a:rPr lang="en-IN" dirty="0">
                <a:latin typeface="Times New Roman" panose="02020603050405020304" pitchFamily="18" charset="0"/>
                <a:cs typeface="Times New Roman" panose="02020603050405020304" pitchFamily="18" charset="0"/>
              </a:rPr>
              <a:t>: VS Code. </a:t>
            </a:r>
          </a:p>
          <a:p>
            <a:pPr algn="just"/>
            <a:r>
              <a:rPr lang="en-IN" b="1" dirty="0">
                <a:latin typeface="Times New Roman" panose="02020603050405020304" pitchFamily="18" charset="0"/>
                <a:cs typeface="Times New Roman" panose="02020603050405020304" pitchFamily="18" charset="0"/>
              </a:rPr>
              <a:t>Web Browser</a:t>
            </a:r>
            <a:r>
              <a:rPr lang="en-IN" dirty="0">
                <a:latin typeface="Times New Roman" panose="02020603050405020304" pitchFamily="18" charset="0"/>
                <a:cs typeface="Times New Roman" panose="02020603050405020304" pitchFamily="18" charset="0"/>
              </a:rPr>
              <a:t>: Google Chrome, Firefox and Microsoft Edge for testing and debugging. </a:t>
            </a:r>
          </a:p>
          <a:p>
            <a:pPr algn="just"/>
            <a:r>
              <a:rPr lang="en-IN" b="1" dirty="0">
                <a:latin typeface="Times New Roman" panose="02020603050405020304" pitchFamily="18" charset="0"/>
                <a:cs typeface="Times New Roman" panose="02020603050405020304" pitchFamily="18" charset="0"/>
              </a:rPr>
              <a:t>API calling </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CoinGecko</a:t>
            </a:r>
            <a:r>
              <a:rPr lang="en-IN" dirty="0">
                <a:latin typeface="Times New Roman" panose="02020603050405020304" pitchFamily="18" charset="0"/>
                <a:cs typeface="Times New Roman" panose="02020603050405020304" pitchFamily="18" charset="0"/>
              </a:rPr>
              <a:t> and OpenAI</a:t>
            </a:r>
          </a:p>
          <a:p>
            <a:pPr marL="12700" marR="914400">
              <a:lnSpc>
                <a:spcPts val="1730"/>
              </a:lnSpc>
              <a:spcBef>
                <a:spcPts val="65"/>
              </a:spcBef>
            </a:pPr>
            <a:r>
              <a:rPr lang="en-IN" b="1" dirty="0">
                <a:latin typeface="Times New Roman" panose="02020603050405020304" pitchFamily="18" charset="0"/>
                <a:cs typeface="Times New Roman" panose="02020603050405020304" pitchFamily="18" charset="0"/>
              </a:rPr>
              <a:t>Modern Web Browsers</a:t>
            </a:r>
            <a:r>
              <a:rPr lang="en-IN" dirty="0">
                <a:latin typeface="Times New Roman" panose="02020603050405020304" pitchFamily="18" charset="0"/>
                <a:cs typeface="Times New Roman" panose="02020603050405020304" pitchFamily="18" charset="0"/>
              </a:rPr>
              <a:t>: HTML, CSS. JavaScript and Python. </a:t>
            </a:r>
            <a:endParaRPr lang="en-IN" spc="-10"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76FB5865-E7FC-7442-4533-865C3BD1C6E4}"/>
              </a:ext>
            </a:extLst>
          </p:cNvPr>
          <p:cNvSpPr txBox="1"/>
          <p:nvPr/>
        </p:nvSpPr>
        <p:spPr>
          <a:xfrm>
            <a:off x="2907085" y="553409"/>
            <a:ext cx="6653604" cy="646331"/>
          </a:xfrm>
          <a:prstGeom prst="rect">
            <a:avLst/>
          </a:prstGeom>
          <a:noFill/>
        </p:spPr>
        <p:txBody>
          <a:bodyPr wrap="square">
            <a:spAutoFit/>
          </a:bodyPr>
          <a:lstStyle/>
          <a:p>
            <a:pPr algn="ctr"/>
            <a:r>
              <a:rPr lang="en-IN" sz="3600" b="1" dirty="0">
                <a:latin typeface="Times New Roman" panose="02020603050405020304" pitchFamily="18" charset="0"/>
                <a:cs typeface="Times New Roman" panose="02020603050405020304" pitchFamily="18" charset="0"/>
              </a:rPr>
              <a:t>SOFTWARE REQUIREMENTS</a:t>
            </a:r>
          </a:p>
        </p:txBody>
      </p:sp>
      <p:sp>
        <p:nvSpPr>
          <p:cNvPr id="3" name="TextBox 2">
            <a:extLst>
              <a:ext uri="{FF2B5EF4-FFF2-40B4-BE49-F238E27FC236}">
                <a16:creationId xmlns:a16="http://schemas.microsoft.com/office/drawing/2014/main" id="{CDFF9650-9A02-7BC5-E0A3-D80C37C1D4F9}"/>
              </a:ext>
            </a:extLst>
          </p:cNvPr>
          <p:cNvSpPr txBox="1"/>
          <p:nvPr/>
        </p:nvSpPr>
        <p:spPr>
          <a:xfrm>
            <a:off x="2907084" y="3735965"/>
            <a:ext cx="6780925" cy="646331"/>
          </a:xfrm>
          <a:prstGeom prst="rect">
            <a:avLst/>
          </a:prstGeom>
          <a:noFill/>
        </p:spPr>
        <p:txBody>
          <a:bodyPr wrap="square">
            <a:spAutoFit/>
          </a:bodyPr>
          <a:lstStyle/>
          <a:p>
            <a:pPr algn="ctr"/>
            <a:r>
              <a:rPr lang="en-IN" sz="3600" b="1" dirty="0">
                <a:latin typeface="Times New Roman" panose="02020603050405020304" pitchFamily="18" charset="0"/>
                <a:cs typeface="Times New Roman" panose="02020603050405020304" pitchFamily="18" charset="0"/>
              </a:rPr>
              <a:t>HARDWARE REQUIREMENTS</a:t>
            </a:r>
          </a:p>
        </p:txBody>
      </p:sp>
      <p:sp>
        <p:nvSpPr>
          <p:cNvPr id="4" name="TextBox 3">
            <a:extLst>
              <a:ext uri="{FF2B5EF4-FFF2-40B4-BE49-F238E27FC236}">
                <a16:creationId xmlns:a16="http://schemas.microsoft.com/office/drawing/2014/main" id="{C05D7329-F6DD-7ECA-1A88-162E91287EF6}"/>
              </a:ext>
            </a:extLst>
          </p:cNvPr>
          <p:cNvSpPr txBox="1"/>
          <p:nvPr/>
        </p:nvSpPr>
        <p:spPr>
          <a:xfrm>
            <a:off x="1075919" y="4912489"/>
            <a:ext cx="9159126" cy="1200329"/>
          </a:xfrm>
          <a:prstGeom prst="rect">
            <a:avLst/>
          </a:prstGeom>
          <a:noFill/>
        </p:spPr>
        <p:txBody>
          <a:bodyPr wrap="square" rtlCol="0">
            <a:spAutoFit/>
          </a:bodyPr>
          <a:lstStyle/>
          <a:p>
            <a:pPr marL="40005" algn="just">
              <a:lnSpc>
                <a:spcPct val="100000"/>
              </a:lnSpc>
            </a:pPr>
            <a:r>
              <a:rPr lang="en-IN" sz="1800" b="1" spc="-60" dirty="0">
                <a:latin typeface="Times New Roman" panose="02020603050405020304" pitchFamily="18" charset="0"/>
                <a:cs typeface="Times New Roman" panose="02020603050405020304" pitchFamily="18" charset="0"/>
              </a:rPr>
              <a:t>Processor:</a:t>
            </a:r>
            <a:r>
              <a:rPr lang="en-IN" sz="1800" b="1" spc="-130" dirty="0">
                <a:latin typeface="Times New Roman" panose="02020603050405020304" pitchFamily="18" charset="0"/>
                <a:cs typeface="Times New Roman" panose="02020603050405020304" pitchFamily="18" charset="0"/>
              </a:rPr>
              <a:t> </a:t>
            </a:r>
            <a:r>
              <a:rPr lang="en-IN" sz="1800" spc="-50" dirty="0">
                <a:latin typeface="Times New Roman" panose="02020603050405020304" pitchFamily="18" charset="0"/>
                <a:cs typeface="Times New Roman" panose="02020603050405020304" pitchFamily="18" charset="0"/>
              </a:rPr>
              <a:t>Intel</a:t>
            </a:r>
            <a:r>
              <a:rPr lang="en-IN" sz="1800" spc="-85" dirty="0">
                <a:latin typeface="Times New Roman" panose="02020603050405020304" pitchFamily="18" charset="0"/>
                <a:cs typeface="Times New Roman" panose="02020603050405020304" pitchFamily="18" charset="0"/>
              </a:rPr>
              <a:t> </a:t>
            </a:r>
            <a:r>
              <a:rPr lang="en-IN" sz="1800" spc="-55" dirty="0">
                <a:latin typeface="Times New Roman" panose="02020603050405020304" pitchFamily="18" charset="0"/>
                <a:cs typeface="Times New Roman" panose="02020603050405020304" pitchFamily="18" charset="0"/>
              </a:rPr>
              <a:t>Core</a:t>
            </a:r>
            <a:r>
              <a:rPr lang="en-IN" sz="1800" spc="-65" dirty="0">
                <a:latin typeface="Times New Roman" panose="02020603050405020304" pitchFamily="18" charset="0"/>
                <a:cs typeface="Times New Roman" panose="02020603050405020304" pitchFamily="18" charset="0"/>
              </a:rPr>
              <a:t> </a:t>
            </a:r>
            <a:r>
              <a:rPr lang="en-IN" sz="1800" spc="-35" dirty="0">
                <a:latin typeface="Times New Roman" panose="02020603050405020304" pitchFamily="18" charset="0"/>
                <a:cs typeface="Times New Roman" panose="02020603050405020304" pitchFamily="18" charset="0"/>
              </a:rPr>
              <a:t>i5</a:t>
            </a:r>
            <a:r>
              <a:rPr lang="en-IN" sz="1800" spc="-65" dirty="0">
                <a:latin typeface="Times New Roman" panose="02020603050405020304" pitchFamily="18" charset="0"/>
                <a:cs typeface="Times New Roman" panose="02020603050405020304" pitchFamily="18" charset="0"/>
              </a:rPr>
              <a:t> </a:t>
            </a:r>
            <a:r>
              <a:rPr lang="en-IN" sz="1800" spc="-35" dirty="0">
                <a:latin typeface="Times New Roman" panose="02020603050405020304" pitchFamily="18" charset="0"/>
                <a:cs typeface="Times New Roman" panose="02020603050405020304" pitchFamily="18" charset="0"/>
              </a:rPr>
              <a:t>or</a:t>
            </a:r>
            <a:r>
              <a:rPr lang="en-IN" sz="1800" spc="-60" dirty="0">
                <a:latin typeface="Times New Roman" panose="02020603050405020304" pitchFamily="18" charset="0"/>
                <a:cs typeface="Times New Roman" panose="02020603050405020304" pitchFamily="18" charset="0"/>
              </a:rPr>
              <a:t> </a:t>
            </a:r>
            <a:r>
              <a:rPr lang="en-IN" sz="1800" spc="-45" dirty="0">
                <a:latin typeface="Times New Roman" panose="02020603050405020304" pitchFamily="18" charset="0"/>
                <a:cs typeface="Times New Roman" panose="02020603050405020304" pitchFamily="18" charset="0"/>
              </a:rPr>
              <a:t>AMD</a:t>
            </a:r>
            <a:r>
              <a:rPr lang="en-IN" sz="1800" spc="-70" dirty="0">
                <a:latin typeface="Times New Roman" panose="02020603050405020304" pitchFamily="18" charset="0"/>
                <a:cs typeface="Times New Roman" panose="02020603050405020304" pitchFamily="18" charset="0"/>
              </a:rPr>
              <a:t> </a:t>
            </a:r>
            <a:r>
              <a:rPr lang="en-IN" sz="1800" spc="-50" dirty="0" err="1">
                <a:latin typeface="Times New Roman" panose="02020603050405020304" pitchFamily="18" charset="0"/>
                <a:cs typeface="Times New Roman" panose="02020603050405020304" pitchFamily="18" charset="0"/>
              </a:rPr>
              <a:t>Ryzen</a:t>
            </a:r>
            <a:r>
              <a:rPr lang="en-IN" sz="1800" spc="-35" dirty="0">
                <a:latin typeface="Times New Roman" panose="02020603050405020304" pitchFamily="18" charset="0"/>
                <a:cs typeface="Times New Roman" panose="02020603050405020304" pitchFamily="18" charset="0"/>
              </a:rPr>
              <a:t> </a:t>
            </a:r>
            <a:r>
              <a:rPr lang="en-IN" sz="1800" dirty="0">
                <a:latin typeface="Times New Roman" panose="02020603050405020304" pitchFamily="18" charset="0"/>
                <a:cs typeface="Times New Roman" panose="02020603050405020304" pitchFamily="18" charset="0"/>
              </a:rPr>
              <a:t>5</a:t>
            </a:r>
            <a:r>
              <a:rPr lang="en-IN" sz="1800" spc="-65" dirty="0">
                <a:latin typeface="Times New Roman" panose="02020603050405020304" pitchFamily="18" charset="0"/>
                <a:cs typeface="Times New Roman" panose="02020603050405020304" pitchFamily="18" charset="0"/>
              </a:rPr>
              <a:t> </a:t>
            </a:r>
            <a:r>
              <a:rPr lang="en-IN" sz="1800" spc="-40" dirty="0">
                <a:latin typeface="Times New Roman" panose="02020603050405020304" pitchFamily="18" charset="0"/>
                <a:cs typeface="Times New Roman" panose="02020603050405020304" pitchFamily="18" charset="0"/>
              </a:rPr>
              <a:t>(or</a:t>
            </a:r>
            <a:r>
              <a:rPr lang="en-IN" sz="1800" spc="-85" dirty="0">
                <a:latin typeface="Times New Roman" panose="02020603050405020304" pitchFamily="18" charset="0"/>
                <a:cs typeface="Times New Roman" panose="02020603050405020304" pitchFamily="18" charset="0"/>
              </a:rPr>
              <a:t> </a:t>
            </a:r>
            <a:r>
              <a:rPr lang="en-IN" sz="1800" spc="-10" dirty="0">
                <a:latin typeface="Times New Roman" panose="02020603050405020304" pitchFamily="18" charset="0"/>
                <a:cs typeface="Times New Roman" panose="02020603050405020304" pitchFamily="18" charset="0"/>
              </a:rPr>
              <a:t>higher)</a:t>
            </a:r>
            <a:endParaRPr lang="en-IN" sz="1800" dirty="0">
              <a:latin typeface="Times New Roman" panose="02020603050405020304" pitchFamily="18" charset="0"/>
              <a:cs typeface="Times New Roman" panose="02020603050405020304" pitchFamily="18" charset="0"/>
            </a:endParaRPr>
          </a:p>
          <a:p>
            <a:pPr marL="40005" algn="just">
              <a:lnSpc>
                <a:spcPct val="100000"/>
              </a:lnSpc>
              <a:spcBef>
                <a:spcPts val="5"/>
              </a:spcBef>
            </a:pPr>
            <a:r>
              <a:rPr lang="en-IN" sz="1800" b="1" spc="-25" dirty="0">
                <a:latin typeface="Times New Roman" panose="02020603050405020304" pitchFamily="18" charset="0"/>
                <a:cs typeface="Times New Roman" panose="02020603050405020304" pitchFamily="18" charset="0"/>
              </a:rPr>
              <a:t>RAM:</a:t>
            </a:r>
            <a:r>
              <a:rPr lang="en-IN" sz="1800" b="1" spc="-114" dirty="0">
                <a:latin typeface="Times New Roman" panose="02020603050405020304" pitchFamily="18" charset="0"/>
                <a:cs typeface="Times New Roman" panose="02020603050405020304" pitchFamily="18" charset="0"/>
              </a:rPr>
              <a:t> </a:t>
            </a:r>
            <a:r>
              <a:rPr lang="en-IN" sz="1800" dirty="0">
                <a:latin typeface="Times New Roman" panose="02020603050405020304" pitchFamily="18" charset="0"/>
                <a:cs typeface="Times New Roman" panose="02020603050405020304" pitchFamily="18" charset="0"/>
              </a:rPr>
              <a:t>8</a:t>
            </a:r>
            <a:r>
              <a:rPr lang="en-IN" sz="1800" spc="-80" dirty="0">
                <a:latin typeface="Times New Roman" panose="02020603050405020304" pitchFamily="18" charset="0"/>
                <a:cs typeface="Times New Roman" panose="02020603050405020304" pitchFamily="18" charset="0"/>
              </a:rPr>
              <a:t> </a:t>
            </a:r>
            <a:r>
              <a:rPr lang="en-IN" sz="1800" spc="-15" dirty="0">
                <a:latin typeface="Times New Roman" panose="02020603050405020304" pitchFamily="18" charset="0"/>
                <a:cs typeface="Times New Roman" panose="02020603050405020304" pitchFamily="18" charset="0"/>
              </a:rPr>
              <a:t>GB</a:t>
            </a:r>
            <a:r>
              <a:rPr lang="en-IN" sz="1800" spc="-75" dirty="0">
                <a:latin typeface="Times New Roman" panose="02020603050405020304" pitchFamily="18" charset="0"/>
                <a:cs typeface="Times New Roman" panose="02020603050405020304" pitchFamily="18" charset="0"/>
              </a:rPr>
              <a:t> </a:t>
            </a:r>
            <a:r>
              <a:rPr lang="en-IN" sz="1800" spc="-20" dirty="0">
                <a:latin typeface="Times New Roman" panose="02020603050405020304" pitchFamily="18" charset="0"/>
                <a:cs typeface="Times New Roman" panose="02020603050405020304" pitchFamily="18" charset="0"/>
              </a:rPr>
              <a:t>(16</a:t>
            </a:r>
            <a:r>
              <a:rPr lang="en-IN" sz="1800" spc="-75" dirty="0">
                <a:latin typeface="Times New Roman" panose="02020603050405020304" pitchFamily="18" charset="0"/>
                <a:cs typeface="Times New Roman" panose="02020603050405020304" pitchFamily="18" charset="0"/>
              </a:rPr>
              <a:t> </a:t>
            </a:r>
            <a:r>
              <a:rPr lang="en-IN" sz="1800" spc="-15" dirty="0">
                <a:latin typeface="Times New Roman" panose="02020603050405020304" pitchFamily="18" charset="0"/>
                <a:cs typeface="Times New Roman" panose="02020603050405020304" pitchFamily="18" charset="0"/>
              </a:rPr>
              <a:t>GB</a:t>
            </a:r>
            <a:r>
              <a:rPr lang="en-IN" sz="1800" spc="-75" dirty="0">
                <a:latin typeface="Times New Roman" panose="02020603050405020304" pitchFamily="18" charset="0"/>
                <a:cs typeface="Times New Roman" panose="02020603050405020304" pitchFamily="18" charset="0"/>
              </a:rPr>
              <a:t> </a:t>
            </a:r>
            <a:r>
              <a:rPr lang="en-IN" sz="1800" spc="-30" dirty="0">
                <a:latin typeface="Times New Roman" panose="02020603050405020304" pitchFamily="18" charset="0"/>
                <a:cs typeface="Times New Roman" panose="02020603050405020304" pitchFamily="18" charset="0"/>
              </a:rPr>
              <a:t>recommended</a:t>
            </a:r>
            <a:r>
              <a:rPr lang="en-IN" sz="1800" spc="-45" dirty="0">
                <a:latin typeface="Times New Roman" panose="02020603050405020304" pitchFamily="18" charset="0"/>
                <a:cs typeface="Times New Roman" panose="02020603050405020304" pitchFamily="18" charset="0"/>
              </a:rPr>
              <a:t> </a:t>
            </a:r>
            <a:r>
              <a:rPr lang="en-IN" sz="1800" spc="-20" dirty="0">
                <a:latin typeface="Times New Roman" panose="02020603050405020304" pitchFamily="18" charset="0"/>
                <a:cs typeface="Times New Roman" panose="02020603050405020304" pitchFamily="18" charset="0"/>
              </a:rPr>
              <a:t>for</a:t>
            </a:r>
            <a:r>
              <a:rPr lang="en-IN" sz="1800" spc="-85" dirty="0">
                <a:latin typeface="Times New Roman" panose="02020603050405020304" pitchFamily="18" charset="0"/>
                <a:cs typeface="Times New Roman" panose="02020603050405020304" pitchFamily="18" charset="0"/>
              </a:rPr>
              <a:t> </a:t>
            </a:r>
            <a:r>
              <a:rPr lang="en-IN" sz="1800" spc="-25" dirty="0">
                <a:latin typeface="Times New Roman" panose="02020603050405020304" pitchFamily="18" charset="0"/>
                <a:cs typeface="Times New Roman" panose="02020603050405020304" pitchFamily="18" charset="0"/>
              </a:rPr>
              <a:t>better</a:t>
            </a:r>
            <a:r>
              <a:rPr lang="en-IN" sz="1800" spc="-85" dirty="0">
                <a:latin typeface="Times New Roman" panose="02020603050405020304" pitchFamily="18" charset="0"/>
                <a:cs typeface="Times New Roman" panose="02020603050405020304" pitchFamily="18" charset="0"/>
              </a:rPr>
              <a:t> </a:t>
            </a:r>
            <a:r>
              <a:rPr lang="en-IN" sz="1800" spc="-30" dirty="0">
                <a:latin typeface="Times New Roman" panose="02020603050405020304" pitchFamily="18" charset="0"/>
                <a:cs typeface="Times New Roman" panose="02020603050405020304" pitchFamily="18" charset="0"/>
              </a:rPr>
              <a:t>performance</a:t>
            </a:r>
            <a:r>
              <a:rPr lang="en-IN" sz="1800" spc="-60" dirty="0">
                <a:latin typeface="Times New Roman" panose="02020603050405020304" pitchFamily="18" charset="0"/>
                <a:cs typeface="Times New Roman" panose="02020603050405020304" pitchFamily="18" charset="0"/>
              </a:rPr>
              <a:t> </a:t>
            </a:r>
            <a:r>
              <a:rPr lang="en-IN" sz="1800" spc="-25" dirty="0">
                <a:latin typeface="Times New Roman" panose="02020603050405020304" pitchFamily="18" charset="0"/>
                <a:cs typeface="Times New Roman" panose="02020603050405020304" pitchFamily="18" charset="0"/>
              </a:rPr>
              <a:t>with</a:t>
            </a:r>
            <a:r>
              <a:rPr lang="en-IN" sz="1800" spc="-55" dirty="0">
                <a:latin typeface="Times New Roman" panose="02020603050405020304" pitchFamily="18" charset="0"/>
                <a:cs typeface="Times New Roman" panose="02020603050405020304" pitchFamily="18" charset="0"/>
              </a:rPr>
              <a:t> </a:t>
            </a:r>
            <a:r>
              <a:rPr lang="en-IN" sz="1800" spc="-20" dirty="0">
                <a:latin typeface="Times New Roman" panose="02020603050405020304" pitchFamily="18" charset="0"/>
                <a:cs typeface="Times New Roman" panose="02020603050405020304" pitchFamily="18" charset="0"/>
              </a:rPr>
              <a:t>ML</a:t>
            </a:r>
            <a:r>
              <a:rPr lang="en-IN" sz="1800" spc="-70" dirty="0">
                <a:latin typeface="Times New Roman" panose="02020603050405020304" pitchFamily="18" charset="0"/>
                <a:cs typeface="Times New Roman" panose="02020603050405020304" pitchFamily="18" charset="0"/>
              </a:rPr>
              <a:t> </a:t>
            </a:r>
            <a:r>
              <a:rPr lang="en-IN" sz="1800" spc="-10" dirty="0">
                <a:latin typeface="Times New Roman" panose="02020603050405020304" pitchFamily="18" charset="0"/>
                <a:cs typeface="Times New Roman" panose="02020603050405020304" pitchFamily="18" charset="0"/>
              </a:rPr>
              <a:t>models)</a:t>
            </a:r>
            <a:endParaRPr lang="en-IN" sz="1800" dirty="0">
              <a:latin typeface="Times New Roman" panose="02020603050405020304" pitchFamily="18" charset="0"/>
              <a:cs typeface="Times New Roman" panose="02020603050405020304" pitchFamily="18" charset="0"/>
            </a:endParaRPr>
          </a:p>
          <a:p>
            <a:pPr marL="40005" algn="just">
              <a:lnSpc>
                <a:spcPct val="100000"/>
              </a:lnSpc>
            </a:pPr>
            <a:r>
              <a:rPr lang="en-IN" sz="1800" b="1" spc="-20" dirty="0">
                <a:latin typeface="Times New Roman" panose="02020603050405020304" pitchFamily="18" charset="0"/>
                <a:cs typeface="Times New Roman" panose="02020603050405020304" pitchFamily="18" charset="0"/>
              </a:rPr>
              <a:t>Storage:</a:t>
            </a:r>
            <a:r>
              <a:rPr lang="en-IN" sz="1800" b="1" spc="-114" dirty="0">
                <a:latin typeface="Times New Roman" panose="02020603050405020304" pitchFamily="18" charset="0"/>
                <a:cs typeface="Times New Roman" panose="02020603050405020304" pitchFamily="18" charset="0"/>
              </a:rPr>
              <a:t> </a:t>
            </a:r>
            <a:r>
              <a:rPr lang="en-IN" sz="1800" spc="-10" dirty="0">
                <a:latin typeface="Times New Roman" panose="02020603050405020304" pitchFamily="18" charset="0"/>
                <a:cs typeface="Times New Roman" panose="02020603050405020304" pitchFamily="18" charset="0"/>
              </a:rPr>
              <a:t>256</a:t>
            </a:r>
            <a:r>
              <a:rPr lang="en-IN" sz="1800" spc="-100" dirty="0">
                <a:latin typeface="Times New Roman" panose="02020603050405020304" pitchFamily="18" charset="0"/>
                <a:cs typeface="Times New Roman" panose="02020603050405020304" pitchFamily="18" charset="0"/>
              </a:rPr>
              <a:t> </a:t>
            </a:r>
            <a:r>
              <a:rPr lang="en-IN" sz="1800" spc="-10" dirty="0">
                <a:latin typeface="Times New Roman" panose="02020603050405020304" pitchFamily="18" charset="0"/>
                <a:cs typeface="Times New Roman" panose="02020603050405020304" pitchFamily="18" charset="0"/>
              </a:rPr>
              <a:t>GB</a:t>
            </a:r>
            <a:r>
              <a:rPr lang="en-IN" sz="1800" spc="-90" dirty="0">
                <a:latin typeface="Times New Roman" panose="02020603050405020304" pitchFamily="18" charset="0"/>
                <a:cs typeface="Times New Roman" panose="02020603050405020304" pitchFamily="18" charset="0"/>
              </a:rPr>
              <a:t> </a:t>
            </a:r>
            <a:r>
              <a:rPr lang="en-IN" sz="1800" spc="-10" dirty="0">
                <a:latin typeface="Times New Roman" panose="02020603050405020304" pitchFamily="18" charset="0"/>
                <a:cs typeface="Times New Roman" panose="02020603050405020304" pitchFamily="18" charset="0"/>
              </a:rPr>
              <a:t>SSD</a:t>
            </a:r>
            <a:r>
              <a:rPr lang="en-IN" sz="1800" spc="-100" dirty="0">
                <a:latin typeface="Times New Roman" panose="02020603050405020304" pitchFamily="18" charset="0"/>
                <a:cs typeface="Times New Roman" panose="02020603050405020304" pitchFamily="18" charset="0"/>
              </a:rPr>
              <a:t> </a:t>
            </a:r>
            <a:r>
              <a:rPr lang="en-IN" sz="1800" spc="-20" dirty="0">
                <a:latin typeface="Times New Roman" panose="02020603050405020304" pitchFamily="18" charset="0"/>
                <a:cs typeface="Times New Roman" panose="02020603050405020304" pitchFamily="18" charset="0"/>
              </a:rPr>
              <a:t>(minimum)</a:t>
            </a:r>
            <a:r>
              <a:rPr lang="en-IN" sz="1800" spc="-70" dirty="0">
                <a:latin typeface="Times New Roman" panose="02020603050405020304" pitchFamily="18" charset="0"/>
                <a:cs typeface="Times New Roman" panose="02020603050405020304" pitchFamily="18" charset="0"/>
              </a:rPr>
              <a:t> </a:t>
            </a:r>
            <a:r>
              <a:rPr lang="en-IN" sz="1800" spc="-10" dirty="0">
                <a:latin typeface="Times New Roman" panose="02020603050405020304" pitchFamily="18" charset="0"/>
                <a:cs typeface="Times New Roman" panose="02020603050405020304" pitchFamily="18" charset="0"/>
              </a:rPr>
              <a:t>or</a:t>
            </a:r>
            <a:r>
              <a:rPr lang="en-IN" sz="1800" spc="-75" dirty="0">
                <a:latin typeface="Times New Roman" panose="02020603050405020304" pitchFamily="18" charset="0"/>
                <a:cs typeface="Times New Roman" panose="02020603050405020304" pitchFamily="18" charset="0"/>
              </a:rPr>
              <a:t> </a:t>
            </a:r>
            <a:r>
              <a:rPr lang="en-IN" sz="1800" spc="-10" dirty="0">
                <a:latin typeface="Times New Roman" panose="02020603050405020304" pitchFamily="18" charset="0"/>
                <a:cs typeface="Times New Roman" panose="02020603050405020304" pitchFamily="18" charset="0"/>
              </a:rPr>
              <a:t>higher.</a:t>
            </a:r>
            <a:endParaRPr lang="en-IN" dirty="0">
              <a:latin typeface="Times New Roman" panose="02020603050405020304" pitchFamily="18" charset="0"/>
              <a:cs typeface="Times New Roman" panose="02020603050405020304" pitchFamily="18" charset="0"/>
            </a:endParaRPr>
          </a:p>
          <a:p>
            <a:pPr marL="40005" algn="just">
              <a:lnSpc>
                <a:spcPct val="100000"/>
              </a:lnSpc>
            </a:pPr>
            <a:r>
              <a:rPr lang="en-IN" sz="1800" b="1" spc="-75" dirty="0">
                <a:latin typeface="Times New Roman" panose="02020603050405020304" pitchFamily="18" charset="0"/>
                <a:cs typeface="Times New Roman" panose="02020603050405020304" pitchFamily="18" charset="0"/>
              </a:rPr>
              <a:t>Operating</a:t>
            </a:r>
            <a:r>
              <a:rPr lang="en-IN" sz="1800" b="1" spc="-15" dirty="0">
                <a:latin typeface="Times New Roman" panose="02020603050405020304" pitchFamily="18" charset="0"/>
                <a:cs typeface="Times New Roman" panose="02020603050405020304" pitchFamily="18" charset="0"/>
              </a:rPr>
              <a:t> </a:t>
            </a:r>
            <a:r>
              <a:rPr lang="en-IN" sz="1800" b="1" spc="-70" dirty="0">
                <a:latin typeface="Times New Roman" panose="02020603050405020304" pitchFamily="18" charset="0"/>
                <a:cs typeface="Times New Roman" panose="02020603050405020304" pitchFamily="18" charset="0"/>
              </a:rPr>
              <a:t>System:</a:t>
            </a:r>
            <a:r>
              <a:rPr lang="en-IN" sz="1800" b="1" spc="-15" dirty="0">
                <a:latin typeface="Times New Roman" panose="02020603050405020304" pitchFamily="18" charset="0"/>
                <a:cs typeface="Times New Roman" panose="02020603050405020304" pitchFamily="18" charset="0"/>
              </a:rPr>
              <a:t> </a:t>
            </a:r>
            <a:r>
              <a:rPr lang="en-IN" sz="1800" spc="-65" dirty="0">
                <a:latin typeface="Times New Roman" panose="02020603050405020304" pitchFamily="18" charset="0"/>
                <a:cs typeface="Times New Roman" panose="02020603050405020304" pitchFamily="18" charset="0"/>
              </a:rPr>
              <a:t>Windows</a:t>
            </a:r>
            <a:r>
              <a:rPr lang="en-IN" sz="1800" spc="30" dirty="0">
                <a:latin typeface="Times New Roman" panose="02020603050405020304" pitchFamily="18" charset="0"/>
                <a:cs typeface="Times New Roman" panose="02020603050405020304" pitchFamily="18" charset="0"/>
              </a:rPr>
              <a:t> </a:t>
            </a:r>
            <a:r>
              <a:rPr lang="en-IN" sz="1800" spc="-45" dirty="0">
                <a:latin typeface="Times New Roman" panose="02020603050405020304" pitchFamily="18" charset="0"/>
                <a:cs typeface="Times New Roman" panose="02020603050405020304" pitchFamily="18" charset="0"/>
              </a:rPr>
              <a:t>10/11,</a:t>
            </a:r>
            <a:r>
              <a:rPr lang="en-IN" sz="1800" spc="30" dirty="0">
                <a:latin typeface="Times New Roman" panose="02020603050405020304" pitchFamily="18" charset="0"/>
                <a:cs typeface="Times New Roman" panose="02020603050405020304" pitchFamily="18" charset="0"/>
              </a:rPr>
              <a:t> </a:t>
            </a:r>
            <a:r>
              <a:rPr lang="en-IN" sz="1800" spc="-60" dirty="0">
                <a:latin typeface="Times New Roman" panose="02020603050405020304" pitchFamily="18" charset="0"/>
                <a:cs typeface="Times New Roman" panose="02020603050405020304" pitchFamily="18" charset="0"/>
              </a:rPr>
              <a:t>macOS,</a:t>
            </a:r>
            <a:r>
              <a:rPr lang="en-IN" sz="1800" spc="40" dirty="0">
                <a:latin typeface="Times New Roman" panose="02020603050405020304" pitchFamily="18" charset="0"/>
                <a:cs typeface="Times New Roman" panose="02020603050405020304" pitchFamily="18" charset="0"/>
              </a:rPr>
              <a:t> </a:t>
            </a:r>
            <a:r>
              <a:rPr lang="en-IN" sz="1800" dirty="0">
                <a:latin typeface="Times New Roman" panose="02020603050405020304" pitchFamily="18" charset="0"/>
                <a:cs typeface="Times New Roman" panose="02020603050405020304" pitchFamily="18" charset="0"/>
              </a:rPr>
              <a:t>or</a:t>
            </a:r>
            <a:r>
              <a:rPr lang="en-IN" sz="1800" spc="40" dirty="0">
                <a:latin typeface="Times New Roman" panose="02020603050405020304" pitchFamily="18" charset="0"/>
                <a:cs typeface="Times New Roman" panose="02020603050405020304" pitchFamily="18" charset="0"/>
              </a:rPr>
              <a:t> </a:t>
            </a:r>
            <a:r>
              <a:rPr lang="en-IN" sz="1800" spc="-10" dirty="0">
                <a:latin typeface="Times New Roman" panose="02020603050405020304" pitchFamily="18" charset="0"/>
                <a:cs typeface="Times New Roman" panose="02020603050405020304" pitchFamily="18" charset="0"/>
              </a:rPr>
              <a:t>Linux.</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297701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9BB6F17-D599-14B6-3B55-25669D6DC040}"/>
              </a:ext>
            </a:extLst>
          </p:cNvPr>
          <p:cNvPicPr>
            <a:picLocks noChangeAspect="1"/>
          </p:cNvPicPr>
          <p:nvPr/>
        </p:nvPicPr>
        <p:blipFill>
          <a:blip r:embed="rId2"/>
          <a:stretch>
            <a:fillRect/>
          </a:stretch>
        </p:blipFill>
        <p:spPr>
          <a:xfrm>
            <a:off x="4386574" y="1863561"/>
            <a:ext cx="3418851" cy="4831529"/>
          </a:xfrm>
          <a:prstGeom prst="rect">
            <a:avLst/>
          </a:prstGeom>
        </p:spPr>
      </p:pic>
      <p:sp>
        <p:nvSpPr>
          <p:cNvPr id="4" name="TextBox 3">
            <a:extLst>
              <a:ext uri="{FF2B5EF4-FFF2-40B4-BE49-F238E27FC236}">
                <a16:creationId xmlns:a16="http://schemas.microsoft.com/office/drawing/2014/main" id="{915564A4-4443-B1E4-96A1-B11B5F51B2CD}"/>
              </a:ext>
            </a:extLst>
          </p:cNvPr>
          <p:cNvSpPr txBox="1"/>
          <p:nvPr/>
        </p:nvSpPr>
        <p:spPr>
          <a:xfrm>
            <a:off x="2867183" y="374733"/>
            <a:ext cx="6457632" cy="646331"/>
          </a:xfrm>
          <a:prstGeom prst="rect">
            <a:avLst/>
          </a:prstGeom>
          <a:noFill/>
        </p:spPr>
        <p:txBody>
          <a:bodyPr wrap="square">
            <a:spAutoFit/>
          </a:bodyPr>
          <a:lstStyle/>
          <a:p>
            <a:pPr algn="ctr"/>
            <a:r>
              <a:rPr lang="en-IN" sz="3600" b="1" dirty="0">
                <a:latin typeface="Times New Roman" panose="02020603050405020304" pitchFamily="18" charset="0"/>
                <a:cs typeface="Times New Roman" panose="02020603050405020304" pitchFamily="18" charset="0"/>
              </a:rPr>
              <a:t>UML DIAGRAMS</a:t>
            </a:r>
          </a:p>
        </p:txBody>
      </p:sp>
      <p:sp>
        <p:nvSpPr>
          <p:cNvPr id="6" name="TextBox 5">
            <a:extLst>
              <a:ext uri="{FF2B5EF4-FFF2-40B4-BE49-F238E27FC236}">
                <a16:creationId xmlns:a16="http://schemas.microsoft.com/office/drawing/2014/main" id="{25B84D10-5638-BD83-5522-17292523E5D4}"/>
              </a:ext>
            </a:extLst>
          </p:cNvPr>
          <p:cNvSpPr txBox="1"/>
          <p:nvPr/>
        </p:nvSpPr>
        <p:spPr>
          <a:xfrm>
            <a:off x="714704" y="1678895"/>
            <a:ext cx="6096000" cy="369332"/>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FLOWCHART DIAGRAM :</a:t>
            </a:r>
          </a:p>
        </p:txBody>
      </p:sp>
    </p:spTree>
    <p:extLst>
      <p:ext uri="{BB962C8B-B14F-4D97-AF65-F5344CB8AC3E}">
        <p14:creationId xmlns:p14="http://schemas.microsoft.com/office/powerpoint/2010/main" val="13947974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B54A552-D971-9C4F-CC4F-989EE1F67C2D}"/>
              </a:ext>
            </a:extLst>
          </p:cNvPr>
          <p:cNvPicPr>
            <a:picLocks noChangeAspect="1"/>
          </p:cNvPicPr>
          <p:nvPr/>
        </p:nvPicPr>
        <p:blipFill>
          <a:blip r:embed="rId2"/>
          <a:stretch>
            <a:fillRect/>
          </a:stretch>
        </p:blipFill>
        <p:spPr>
          <a:xfrm>
            <a:off x="4479474" y="1863561"/>
            <a:ext cx="4662459" cy="4539993"/>
          </a:xfrm>
          <a:prstGeom prst="rect">
            <a:avLst/>
          </a:prstGeom>
        </p:spPr>
      </p:pic>
      <p:sp>
        <p:nvSpPr>
          <p:cNvPr id="8" name="TextBox 7">
            <a:extLst>
              <a:ext uri="{FF2B5EF4-FFF2-40B4-BE49-F238E27FC236}">
                <a16:creationId xmlns:a16="http://schemas.microsoft.com/office/drawing/2014/main" id="{5699AF9A-8F97-D191-CE2F-C149C8FE1CA0}"/>
              </a:ext>
            </a:extLst>
          </p:cNvPr>
          <p:cNvSpPr txBox="1"/>
          <p:nvPr/>
        </p:nvSpPr>
        <p:spPr>
          <a:xfrm>
            <a:off x="714704" y="1678895"/>
            <a:ext cx="6096000" cy="369332"/>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CLASS DIAGRAM :</a:t>
            </a:r>
          </a:p>
        </p:txBody>
      </p:sp>
    </p:spTree>
    <p:extLst>
      <p:ext uri="{BB962C8B-B14F-4D97-AF65-F5344CB8AC3E}">
        <p14:creationId xmlns:p14="http://schemas.microsoft.com/office/powerpoint/2010/main" val="3657078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763</TotalTime>
  <Words>875</Words>
  <Application>Microsoft Office PowerPoint</Application>
  <PresentationFormat>Widescreen</PresentationFormat>
  <Paragraphs>83</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Calibri Light</vt:lpstr>
      <vt:lpstr>Franklin Gothic Medium</vt:lpstr>
      <vt:lpstr>Times New Roman</vt:lpstr>
      <vt:lpstr>Office Theme</vt:lpstr>
      <vt:lpstr>PowerPoint Presentation</vt:lpstr>
      <vt:lpstr>AGENDA</vt:lpstr>
      <vt:lpstr> ABSTRACT</vt:lpstr>
      <vt:lpstr>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Anjan Kumar</dc:creator>
  <cp:lastModifiedBy>Anjan Kumar</cp:lastModifiedBy>
  <cp:revision>8</cp:revision>
  <dcterms:created xsi:type="dcterms:W3CDTF">2025-01-24T15:38:55Z</dcterms:created>
  <dcterms:modified xsi:type="dcterms:W3CDTF">2025-04-20T07:22:56Z</dcterms:modified>
</cp:coreProperties>
</file>