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40"/>
  </p:notesMasterIdLst>
  <p:sldIdLst>
    <p:sldId id="299" r:id="rId2"/>
    <p:sldId id="300" r:id="rId3"/>
    <p:sldId id="258" r:id="rId4"/>
    <p:sldId id="259" r:id="rId5"/>
    <p:sldId id="260" r:id="rId6"/>
    <p:sldId id="262" r:id="rId7"/>
    <p:sldId id="264" r:id="rId8"/>
    <p:sldId id="266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67" r:id="rId25"/>
    <p:sldId id="290" r:id="rId26"/>
    <p:sldId id="291" r:id="rId27"/>
    <p:sldId id="292" r:id="rId28"/>
    <p:sldId id="293" r:id="rId29"/>
    <p:sldId id="294" r:id="rId30"/>
    <p:sldId id="268" r:id="rId31"/>
    <p:sldId id="296" r:id="rId32"/>
    <p:sldId id="297" r:id="rId33"/>
    <p:sldId id="298" r:id="rId34"/>
    <p:sldId id="270" r:id="rId35"/>
    <p:sldId id="271" r:id="rId36"/>
    <p:sldId id="272" r:id="rId37"/>
    <p:sldId id="273" r:id="rId38"/>
    <p:sldId id="274" r:id="rId39"/>
  </p:sldIdLst>
  <p:sldSz cx="12192000" cy="6858000"/>
  <p:notesSz cx="6858000" cy="9144000"/>
  <p:embeddedFontLst>
    <p:embeddedFont>
      <p:font typeface="Gill Sans" panose="020B0604020202020204" charset="0"/>
      <p:regular r:id="rId41"/>
      <p:bold r:id="rId42"/>
    </p:embeddedFont>
    <p:embeddedFont>
      <p:font typeface="Helvetica Neue" panose="020B0604020202020204" charset="0"/>
      <p:regular r:id="rId43"/>
      <p:bold r:id="rId44"/>
      <p:italic r:id="rId45"/>
      <p:boldItalic r:id="rId46"/>
    </p:embeddedFont>
    <p:embeddedFont>
      <p:font typeface="Times" panose="02020603050405020304" pitchFamily="18" charset="0"/>
      <p:regular r:id="rId47"/>
      <p:bold r:id="rId48"/>
      <p:italic r:id="rId49"/>
      <p:boldItalic r:id="rId50"/>
    </p:embeddedFont>
    <p:embeddedFont>
      <p:font typeface="Trebuchet MS" panose="020B0603020202020204" pitchFamily="34" charset="0"/>
      <p:regular r:id="rId51"/>
      <p:bold r:id="rId52"/>
      <p:italic r:id="rId53"/>
      <p:boldItalic r:id="rId54"/>
    </p:embeddedFont>
    <p:embeddedFont>
      <p:font typeface="Wingdings 3" panose="05040102010807070707" pitchFamily="18" charset="2"/>
      <p:regular r:id="rId5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jcL8okPg0CqDAEprhyV2PfI0P3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53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483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07759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3201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053852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403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30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83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68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32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71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31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22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62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54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096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5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35B03-B30A-4E66-9805-15731486B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587" y="223837"/>
            <a:ext cx="7600950" cy="6634163"/>
          </a:xfrm>
        </p:spPr>
        <p:txBody>
          <a:bodyPr>
            <a:normAutofit/>
          </a:bodyPr>
          <a:lstStyle/>
          <a:p>
            <a:pPr algn="ctr"/>
            <a:r>
              <a:rPr lang="en-GB" sz="4800" dirty="0"/>
              <a:t>BIKE - SHARING RENTAL PROJECT</a:t>
            </a:r>
            <a:br>
              <a:rPr lang="en-GB" sz="4800" dirty="0"/>
            </a:br>
            <a:r>
              <a:rPr lang="en-GB" dirty="0"/>
              <a:t>Under the guidance of</a:t>
            </a:r>
            <a:br>
              <a:rPr lang="en-GB" dirty="0"/>
            </a:br>
            <a:r>
              <a:rPr lang="en-GB" b="1" i="1" u="sng" dirty="0"/>
              <a:t>Hareesh Sir</a:t>
            </a:r>
            <a:br>
              <a:rPr lang="en-GB" b="1" i="1" u="sng" dirty="0"/>
            </a:br>
            <a:br>
              <a:rPr lang="en-GB" b="1" i="1" u="sng" dirty="0"/>
            </a:br>
            <a:r>
              <a:rPr lang="en-GB" sz="2800" dirty="0"/>
              <a:t>Project- P384</a:t>
            </a:r>
            <a:br>
              <a:rPr lang="en-GB" sz="2800" b="1" i="1" u="sng" dirty="0"/>
            </a:br>
            <a:r>
              <a:rPr lang="en-GB" sz="2800" dirty="0"/>
              <a:t>Group number-4</a:t>
            </a:r>
            <a:br>
              <a:rPr lang="en-GB" b="1" i="1" u="sng" dirty="0"/>
            </a:br>
            <a:endParaRPr lang="en-IN" sz="4800" b="1" i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1A0252-D719-4D8A-9FA8-1CE05ECE2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974" y="0"/>
            <a:ext cx="4395026" cy="219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02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A067-4EB2-48FA-A708-01124498B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625" y="145073"/>
            <a:ext cx="10144125" cy="1769452"/>
          </a:xfrm>
        </p:spPr>
        <p:txBody>
          <a:bodyPr>
            <a:normAutofit fontScale="90000"/>
          </a:bodyPr>
          <a:lstStyle/>
          <a:p>
            <a:pPr algn="l"/>
            <a:r>
              <a:rPr lang="en-GB" sz="3100" b="1" i="0" dirty="0">
                <a:solidFill>
                  <a:schemeClr val="tx1"/>
                </a:solidFill>
                <a:effectLst/>
                <a:latin typeface="system-ui"/>
              </a:rPr>
              <a:t>Visualization for Relationship between Numerical Features and Target Variable[</a:t>
            </a:r>
            <a:r>
              <a:rPr lang="en-GB" sz="3100" b="1" i="0" dirty="0" err="1">
                <a:solidFill>
                  <a:schemeClr val="tx1"/>
                </a:solidFill>
                <a:effectLst/>
                <a:latin typeface="system-ui"/>
              </a:rPr>
              <a:t>cnt</a:t>
            </a:r>
            <a:r>
              <a:rPr lang="en-GB" sz="3100" b="1" i="0" dirty="0">
                <a:solidFill>
                  <a:schemeClr val="tx1"/>
                </a:solidFill>
                <a:effectLst/>
                <a:latin typeface="system-ui"/>
              </a:rPr>
              <a:t>]:</a:t>
            </a:r>
            <a:br>
              <a:rPr lang="en-GB" b="1" i="0" dirty="0">
                <a:effectLst/>
                <a:latin typeface="system-ui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5C346-7495-4C04-B50B-A189F6D65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2114550"/>
            <a:ext cx="8637072" cy="2394275"/>
          </a:xfrm>
        </p:spPr>
        <p:txBody>
          <a:bodyPr/>
          <a:lstStyle/>
          <a:p>
            <a:r>
              <a:rPr lang="en-GB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ED8E6C-DD31-421B-A3A6-3D385ECC5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920" y="1577956"/>
            <a:ext cx="7989533" cy="410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42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1DBC-CF5F-474B-AA4D-FFB60AEC6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388" y="267475"/>
            <a:ext cx="9469421" cy="683602"/>
          </a:xfrm>
        </p:spPr>
        <p:txBody>
          <a:bodyPr>
            <a:noAutofit/>
          </a:bodyPr>
          <a:lstStyle/>
          <a:p>
            <a:pPr algn="l"/>
            <a:r>
              <a:rPr lang="en-GB" sz="4800" dirty="0">
                <a:solidFill>
                  <a:schemeClr val="tx1"/>
                </a:solidFill>
              </a:rPr>
              <a:t>Bike Rental by Temperature</a:t>
            </a:r>
            <a:endParaRPr lang="en-IN" sz="4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2684D-D7DD-4597-B288-2EC3251408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19D67-CBCE-4DA9-BD82-923AEA8D8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8" y="1285163"/>
            <a:ext cx="8453792" cy="468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04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B5FF-259E-4E03-AADE-3F945B837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563" y="529311"/>
            <a:ext cx="9355121" cy="397852"/>
          </a:xfrm>
        </p:spPr>
        <p:txBody>
          <a:bodyPr>
            <a:noAutofit/>
          </a:bodyPr>
          <a:lstStyle/>
          <a:p>
            <a:pPr algn="l"/>
            <a:r>
              <a:rPr lang="en-GB" sz="4800" dirty="0">
                <a:solidFill>
                  <a:schemeClr val="tx1"/>
                </a:solidFill>
              </a:rPr>
              <a:t>Bike Rental by Humidity</a:t>
            </a:r>
            <a:endParaRPr lang="en-IN" sz="4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52DCD-4527-4A90-86D2-52AEAA1882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 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70CF12-3A18-4263-A7A7-F03D5BBEC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36" y="1289048"/>
            <a:ext cx="8100279" cy="461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82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9D74-C46C-4B86-80C1-EF32D07FB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4177" y="286080"/>
            <a:ext cx="11505807" cy="782904"/>
          </a:xfrm>
        </p:spPr>
        <p:txBody>
          <a:bodyPr>
            <a:normAutofit/>
          </a:bodyPr>
          <a:lstStyle/>
          <a:p>
            <a:pPr algn="l"/>
            <a:r>
              <a:rPr lang="en-GB" sz="4400" dirty="0">
                <a:solidFill>
                  <a:schemeClr val="tx1"/>
                </a:solidFill>
              </a:rPr>
              <a:t>Bike Rental by Windspeed</a:t>
            </a:r>
            <a:endParaRPr lang="en-IN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FF733-C05B-48E3-A55A-3A130F5BF4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32807-D184-47E8-9948-5828E796B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061" y="1710268"/>
            <a:ext cx="7563252" cy="42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76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99D00-33D8-4949-9BCE-B20CDE137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597" y="0"/>
            <a:ext cx="8596668" cy="849936"/>
          </a:xfrm>
        </p:spPr>
        <p:txBody>
          <a:bodyPr>
            <a:normAutofit fontScale="90000"/>
          </a:bodyPr>
          <a:lstStyle/>
          <a:p>
            <a:r>
              <a:rPr lang="en-GB" sz="3100" b="1" i="0" dirty="0">
                <a:solidFill>
                  <a:schemeClr val="tx1"/>
                </a:solidFill>
                <a:effectLst/>
                <a:latin typeface="system-ui"/>
              </a:rPr>
              <a:t>Box Plot for Categorical Columns and Target Variable[</a:t>
            </a:r>
            <a:r>
              <a:rPr lang="en-GB" sz="3100" b="1" i="0" dirty="0" err="1">
                <a:solidFill>
                  <a:schemeClr val="tx1"/>
                </a:solidFill>
                <a:effectLst/>
                <a:latin typeface="system-ui"/>
              </a:rPr>
              <a:t>cnt</a:t>
            </a:r>
            <a:r>
              <a:rPr lang="en-GB" sz="3100" b="1" i="0" dirty="0">
                <a:solidFill>
                  <a:schemeClr val="tx1"/>
                </a:solidFill>
                <a:effectLst/>
                <a:latin typeface="system-ui"/>
              </a:rPr>
              <a:t>]:</a:t>
            </a:r>
            <a:br>
              <a:rPr lang="en-GB" b="1" i="0" dirty="0">
                <a:effectLst/>
                <a:latin typeface="system-ui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BCD513-68B1-495F-9C60-8912858B7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513" y="1077913"/>
            <a:ext cx="5043487" cy="4930151"/>
          </a:xfrm>
        </p:spPr>
      </p:pic>
    </p:spTree>
    <p:extLst>
      <p:ext uri="{BB962C8B-B14F-4D97-AF65-F5344CB8AC3E}">
        <p14:creationId xmlns:p14="http://schemas.microsoft.com/office/powerpoint/2010/main" val="2323130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8A5DF-E56F-4154-A5B4-5F7AE24A3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1617"/>
            <a:ext cx="8596668" cy="1320800"/>
          </a:xfrm>
        </p:spPr>
        <p:txBody>
          <a:bodyPr>
            <a:normAutofit/>
          </a:bodyPr>
          <a:lstStyle/>
          <a:p>
            <a:r>
              <a:rPr lang="en-GB" sz="3100" b="1" i="0" dirty="0">
                <a:solidFill>
                  <a:schemeClr val="tx1"/>
                </a:solidFill>
                <a:effectLst/>
                <a:latin typeface="system-ui"/>
              </a:rPr>
              <a:t>Box Plot for Date Features and Target Variable[</a:t>
            </a:r>
            <a:r>
              <a:rPr lang="en-GB" sz="3100" b="1" i="0" dirty="0" err="1">
                <a:solidFill>
                  <a:schemeClr val="tx1"/>
                </a:solidFill>
                <a:effectLst/>
                <a:latin typeface="system-ui"/>
              </a:rPr>
              <a:t>cnt</a:t>
            </a:r>
            <a:r>
              <a:rPr lang="en-GB" sz="3100" b="1" i="0" dirty="0">
                <a:solidFill>
                  <a:schemeClr val="tx1"/>
                </a:solidFill>
                <a:effectLst/>
                <a:latin typeface="system-ui"/>
              </a:rPr>
              <a:t>]:</a:t>
            </a:r>
            <a:br>
              <a:rPr lang="en-GB" b="1" i="0" dirty="0">
                <a:effectLst/>
                <a:latin typeface="system-ui"/>
              </a:rPr>
            </a:b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644F342-62DD-4B6F-B19A-D3F5B68E7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432417"/>
            <a:ext cx="6780741" cy="5343910"/>
          </a:xfrm>
        </p:spPr>
      </p:pic>
    </p:spTree>
    <p:extLst>
      <p:ext uri="{BB962C8B-B14F-4D97-AF65-F5344CB8AC3E}">
        <p14:creationId xmlns:p14="http://schemas.microsoft.com/office/powerpoint/2010/main" val="213516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99231-2581-4C17-9D8E-1A11F71E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1851"/>
            <a:ext cx="8596668" cy="1320800"/>
          </a:xfrm>
        </p:spPr>
        <p:txBody>
          <a:bodyPr>
            <a:noAutofit/>
          </a:bodyPr>
          <a:lstStyle/>
          <a:p>
            <a:r>
              <a:rPr lang="en-GB" sz="2800" b="1" i="0" dirty="0">
                <a:solidFill>
                  <a:schemeClr val="tx1"/>
                </a:solidFill>
                <a:effectLst/>
                <a:latin typeface="system-ui"/>
              </a:rPr>
              <a:t>Box Plot for Numerical Features and Target Variable[</a:t>
            </a:r>
            <a:r>
              <a:rPr lang="en-GB" sz="2800" b="1" i="0" dirty="0" err="1">
                <a:solidFill>
                  <a:schemeClr val="tx1"/>
                </a:solidFill>
                <a:effectLst/>
                <a:latin typeface="system-ui"/>
              </a:rPr>
              <a:t>cnt</a:t>
            </a:r>
            <a:r>
              <a:rPr lang="en-GB" sz="2800" b="1" i="0" dirty="0">
                <a:solidFill>
                  <a:schemeClr val="tx1"/>
                </a:solidFill>
                <a:effectLst/>
                <a:latin typeface="system-ui"/>
              </a:rPr>
              <a:t>]:</a:t>
            </a:r>
            <a:br>
              <a:rPr lang="en-GB" sz="2800" b="1" i="0" dirty="0">
                <a:effectLst/>
                <a:latin typeface="system-ui"/>
              </a:rPr>
            </a:b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C9B228-8771-4B9D-B540-76DAFC67E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354063"/>
            <a:ext cx="6437842" cy="5534731"/>
          </a:xfrm>
        </p:spPr>
      </p:pic>
    </p:spTree>
    <p:extLst>
      <p:ext uri="{BB962C8B-B14F-4D97-AF65-F5344CB8AC3E}">
        <p14:creationId xmlns:p14="http://schemas.microsoft.com/office/powerpoint/2010/main" val="4278784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FB03-079F-4991-B231-AB918A44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950B3-EB8C-4256-B03B-B82EFCC53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983DAA-CB72-4EDF-8177-AFD34205B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" y="299554"/>
            <a:ext cx="6811326" cy="3458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2C8949-018A-4276-B4FF-04417E89A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966" y="3757612"/>
            <a:ext cx="6935168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2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FBEC-E0FC-4B2C-89D4-A7150D7C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9965B1-87DF-45D2-B1F5-F62359450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8F441F-4BF2-45CC-846C-AA1125D80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0" y="182318"/>
            <a:ext cx="5801535" cy="34961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E19675-35C3-4E85-B7BC-8FB7BB325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960" y="3389086"/>
            <a:ext cx="5944430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06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2A80-3C91-4E65-95C5-222A1660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996A2-6003-45CF-A9C2-48D45B425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EA78D-6176-4B27-A853-5146784E4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1" y="0"/>
            <a:ext cx="6744641" cy="3429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2E385A-C2A0-4D1F-AB63-4665C1834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875" y="3330564"/>
            <a:ext cx="6792273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25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40F0-1A18-4661-B81D-079B57807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Group members-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A381D-291D-4A39-A21C-F27553807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dirty="0"/>
              <a:t>Tejal Singh</a:t>
            </a:r>
          </a:p>
          <a:p>
            <a:pPr>
              <a:buFont typeface="+mj-lt"/>
              <a:buAutoNum type="arabicPeriod"/>
            </a:pPr>
            <a:r>
              <a:rPr lang="en-GB" dirty="0"/>
              <a:t>Prakash Ravindra Thakur</a:t>
            </a:r>
          </a:p>
          <a:p>
            <a:pPr>
              <a:buFont typeface="+mj-lt"/>
              <a:buAutoNum type="arabicPeriod"/>
            </a:pPr>
            <a:r>
              <a:rPr lang="en-GB" dirty="0"/>
              <a:t>Virendra Singh Bhati</a:t>
            </a:r>
          </a:p>
          <a:p>
            <a:pPr>
              <a:buFont typeface="+mj-lt"/>
              <a:buAutoNum type="arabicPeriod"/>
            </a:pPr>
            <a:r>
              <a:rPr lang="en-GB" dirty="0"/>
              <a:t>Rahul Kumar Yadav</a:t>
            </a:r>
          </a:p>
          <a:p>
            <a:pPr>
              <a:buFont typeface="+mj-lt"/>
              <a:buAutoNum type="arabicPeriod"/>
            </a:pPr>
            <a:r>
              <a:rPr lang="en-GB" dirty="0"/>
              <a:t>Pratik Rathod</a:t>
            </a:r>
          </a:p>
          <a:p>
            <a:pPr>
              <a:buFont typeface="+mj-lt"/>
              <a:buAutoNum type="arabicPeriod"/>
            </a:pPr>
            <a:r>
              <a:rPr lang="en-GB" dirty="0"/>
              <a:t>Anan Singha Gautam </a:t>
            </a:r>
          </a:p>
          <a:p>
            <a:pPr>
              <a:buFont typeface="+mj-lt"/>
              <a:buAutoNum type="arabicPeriod"/>
            </a:pPr>
            <a:r>
              <a:rPr lang="en-GB" dirty="0"/>
              <a:t>Prashant Kushwaha</a:t>
            </a:r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2603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E375-0012-4977-A6E2-1294B7438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1A33F7-7BD5-4830-B38B-7B61109FF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287"/>
            <a:ext cx="6754168" cy="35437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B6F449-31DA-4929-A067-D3C28FDD3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3404708"/>
            <a:ext cx="6887536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11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FED33-B8E6-4AF5-BF71-EC91A872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5C5B6C-74FF-48D9-84AA-FCCEC3864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649378" cy="35056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1A4DB5-6E1E-48E5-ABFD-E8999C9A8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417" y="3361837"/>
            <a:ext cx="6744641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21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CD0BE-3915-49DA-BE80-961233403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79AB32-2B9F-467F-BDF6-65DAFB66D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18" y="-1"/>
            <a:ext cx="5330320" cy="34960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E08D2A-8547-4A6A-94F6-61C98FA5C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107" y="2986088"/>
            <a:ext cx="6705183" cy="368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81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CB6A-1ABD-433A-9336-9419685D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3EBF41-78FB-45F6-801B-5713648F4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122" y="587733"/>
            <a:ext cx="10081078" cy="4598629"/>
          </a:xfrm>
        </p:spPr>
      </p:pic>
    </p:spTree>
    <p:extLst>
      <p:ext uri="{BB962C8B-B14F-4D97-AF65-F5344CB8AC3E}">
        <p14:creationId xmlns:p14="http://schemas.microsoft.com/office/powerpoint/2010/main" val="3521896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>
            <a:spLocks noGrp="1"/>
          </p:cNvSpPr>
          <p:nvPr>
            <p:ph idx="1"/>
          </p:nvPr>
        </p:nvSpPr>
        <p:spPr>
          <a:xfrm>
            <a:off x="780067" y="201219"/>
            <a:ext cx="9603275" cy="43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b="1" i="0" dirty="0">
                <a:latin typeface="Times New Roman"/>
                <a:ea typeface="Times New Roman"/>
                <a:cs typeface="Times New Roman"/>
                <a:sym typeface="Times New Roman"/>
              </a:rPr>
              <a:t>Feature Engineering: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2400" b="1" i="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Treating outliers</a:t>
            </a:r>
          </a:p>
          <a:p>
            <a:pPr marL="457200" lvl="0" indent="-457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sz="2400" b="1" i="0" dirty="0">
                <a:effectLst/>
                <a:latin typeface="system-ui"/>
              </a:rPr>
              <a:t> Encoding Categorical Values</a:t>
            </a:r>
          </a:p>
          <a:p>
            <a:pPr marL="457200" indent="-457200" algn="just">
              <a:lnSpc>
                <a:spcPct val="120000"/>
              </a:lnSpc>
              <a:spcBef>
                <a:spcPts val="0"/>
              </a:spcBef>
              <a:buSzPts val="1400"/>
              <a:buFont typeface="Wingdings 3" charset="2"/>
              <a:buAutoNum type="arabicPeriod"/>
            </a:pPr>
            <a:r>
              <a:rPr lang="en-IN" sz="2400" b="1" i="0" dirty="0">
                <a:effectLst/>
                <a:latin typeface="system-ui"/>
              </a:rPr>
              <a:t> Correlation Coefficient</a:t>
            </a:r>
          </a:p>
          <a:p>
            <a:pPr marL="457200" indent="-457200" algn="just">
              <a:lnSpc>
                <a:spcPct val="120000"/>
              </a:lnSpc>
              <a:spcBef>
                <a:spcPts val="0"/>
              </a:spcBef>
              <a:buSzPts val="1400"/>
              <a:buFont typeface="Wingdings 3" charset="2"/>
              <a:buAutoNum type="arabicPeriod"/>
            </a:pPr>
            <a:r>
              <a:rPr lang="en-IN" sz="2400" b="1" i="0" dirty="0">
                <a:effectLst/>
                <a:latin typeface="system-ui"/>
              </a:rPr>
              <a:t> Normalization of Target Variable</a:t>
            </a:r>
          </a:p>
          <a:p>
            <a:pPr marL="457200" indent="-457200" algn="just">
              <a:lnSpc>
                <a:spcPct val="120000"/>
              </a:lnSpc>
              <a:spcBef>
                <a:spcPts val="0"/>
              </a:spcBef>
              <a:buSzPts val="1400"/>
              <a:buFont typeface="Wingdings 3" charset="2"/>
              <a:buAutoNum type="arabicPeriod"/>
            </a:pPr>
            <a:endParaRPr lang="en-IN" sz="2400" b="1" i="0" dirty="0">
              <a:effectLst/>
              <a:latin typeface="system-ui"/>
            </a:endParaRPr>
          </a:p>
          <a:p>
            <a:pPr marL="457200" lvl="0" indent="-457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endParaRPr lang="en-IN" sz="2400" b="1" i="0" dirty="0">
              <a:effectLst/>
              <a:latin typeface="system-ui"/>
            </a:endParaRPr>
          </a:p>
          <a:p>
            <a:pPr marL="457200" lvl="0" indent="-457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endParaRPr lang="en-US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endParaRPr lang="en-US" sz="2400" b="1" i="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 b="0" i="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445D-383D-4A51-A6AB-889680358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25" y="152400"/>
            <a:ext cx="8596668" cy="1320800"/>
          </a:xfrm>
        </p:spPr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Outliers: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CFB638-37BE-4E6D-98E1-73DF3D4A04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95" y="877887"/>
            <a:ext cx="9351927" cy="5102225"/>
          </a:xfrm>
        </p:spPr>
      </p:pic>
    </p:spTree>
    <p:extLst>
      <p:ext uri="{BB962C8B-B14F-4D97-AF65-F5344CB8AC3E}">
        <p14:creationId xmlns:p14="http://schemas.microsoft.com/office/powerpoint/2010/main" val="4223380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569E-8001-48E1-A6F4-CCAD198F9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47" y="0"/>
            <a:ext cx="8596668" cy="1320800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Treating outliers:</a:t>
            </a:r>
            <a:b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7C3426-908B-4361-B9B9-D9FBF7209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61" y="974725"/>
            <a:ext cx="9503788" cy="4908550"/>
          </a:xfrm>
        </p:spPr>
      </p:pic>
    </p:spTree>
    <p:extLst>
      <p:ext uri="{BB962C8B-B14F-4D97-AF65-F5344CB8AC3E}">
        <p14:creationId xmlns:p14="http://schemas.microsoft.com/office/powerpoint/2010/main" val="3286289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6D83-B38A-410B-B10A-039C0F016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09" y="156238"/>
            <a:ext cx="8596668" cy="1320800"/>
          </a:xfrm>
        </p:spPr>
        <p:txBody>
          <a:bodyPr/>
          <a:lstStyle/>
          <a:p>
            <a:r>
              <a:rPr lang="en-IN" b="1" i="0" dirty="0">
                <a:effectLst/>
                <a:latin typeface="system-ui"/>
              </a:rPr>
              <a:t> </a:t>
            </a:r>
            <a:r>
              <a:rPr lang="en-IN" b="1" i="0" dirty="0">
                <a:solidFill>
                  <a:schemeClr val="tx1"/>
                </a:solidFill>
                <a:effectLst/>
                <a:latin typeface="system-ui"/>
              </a:rPr>
              <a:t>Encoding Categorical Values:</a:t>
            </a:r>
            <a:br>
              <a:rPr lang="en-IN" b="1" i="0" dirty="0">
                <a:effectLst/>
                <a:latin typeface="system-ui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46CB08-8F5A-4BFD-AD90-77F6CB41F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352" y="1658017"/>
            <a:ext cx="9563809" cy="3171157"/>
          </a:xfrm>
        </p:spPr>
      </p:pic>
    </p:spTree>
    <p:extLst>
      <p:ext uri="{BB962C8B-B14F-4D97-AF65-F5344CB8AC3E}">
        <p14:creationId xmlns:p14="http://schemas.microsoft.com/office/powerpoint/2010/main" val="2998695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399C4-05A5-43DF-9DA8-CB6A51A0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system-ui"/>
              </a:rPr>
              <a:t>Correlation Coefficient:</a:t>
            </a:r>
            <a:br>
              <a:rPr lang="en-IN" b="1" i="0" dirty="0">
                <a:effectLst/>
                <a:latin typeface="system-ui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9A680F-EA17-42E5-828E-D0C323D31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8979956" cy="3394862"/>
          </a:xfrm>
        </p:spPr>
      </p:pic>
    </p:spTree>
    <p:extLst>
      <p:ext uri="{BB962C8B-B14F-4D97-AF65-F5344CB8AC3E}">
        <p14:creationId xmlns:p14="http://schemas.microsoft.com/office/powerpoint/2010/main" val="1339676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D193B-5E44-4C05-96CC-C6EE7A44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system-ui"/>
              </a:rPr>
              <a:t>VIF (Variance Inflation Factor):</a:t>
            </a:r>
            <a:br>
              <a:rPr lang="en-IN" b="1" i="0" dirty="0">
                <a:effectLst/>
                <a:latin typeface="system-ui"/>
              </a:rPr>
            </a:br>
            <a:br>
              <a:rPr lang="en-IN" b="1" i="0" dirty="0">
                <a:effectLst/>
                <a:latin typeface="system-ui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5208BA-70B9-451E-B0CE-1CB555932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646" y="1241425"/>
            <a:ext cx="8021842" cy="5271025"/>
          </a:xfrm>
        </p:spPr>
      </p:pic>
    </p:spTree>
    <p:extLst>
      <p:ext uri="{BB962C8B-B14F-4D97-AF65-F5344CB8AC3E}">
        <p14:creationId xmlns:p14="http://schemas.microsoft.com/office/powerpoint/2010/main" val="2144112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677334" y="261753"/>
            <a:ext cx="9603275" cy="721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"/>
              <a:buNone/>
            </a:pPr>
            <a:br>
              <a:rPr lang="en-US" sz="2800" b="1" dirty="0">
                <a:latin typeface="Times"/>
                <a:ea typeface="Times"/>
                <a:cs typeface="Times"/>
                <a:sym typeface="Times"/>
              </a:rPr>
            </a:br>
            <a:r>
              <a:rPr lang="en-US" sz="2700" b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br>
              <a:rPr lang="en-US" sz="2800" b="1" dirty="0">
                <a:latin typeface="Times"/>
                <a:ea typeface="Times"/>
                <a:cs typeface="Times"/>
                <a:sym typeface="Times"/>
              </a:rPr>
            </a:br>
            <a:endParaRPr sz="2800" b="1" dirty="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idx="1"/>
          </p:nvPr>
        </p:nvSpPr>
        <p:spPr>
          <a:xfrm>
            <a:off x="677334" y="1214439"/>
            <a:ext cx="8596668" cy="4826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18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Objective</a:t>
            </a:r>
          </a:p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GB" dirty="0"/>
              <a:t>About Datasets</a:t>
            </a:r>
          </a:p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18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Libraries Used</a:t>
            </a:r>
            <a:endParaRPr dirty="0"/>
          </a:p>
          <a:p>
            <a:pPr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1800" i="0" cap="none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 (Eda)</a:t>
            </a:r>
          </a:p>
          <a:p>
            <a:pPr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GB" dirty="0"/>
              <a:t>Data Visualisation </a:t>
            </a:r>
            <a:endParaRPr dirty="0"/>
          </a:p>
          <a:p>
            <a:pPr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1800" i="0" cap="none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</a:t>
            </a:r>
          </a:p>
          <a:p>
            <a:pPr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1800" i="0" cap="none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Building</a:t>
            </a:r>
            <a:endParaRPr dirty="0"/>
          </a:p>
          <a:p>
            <a:pPr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18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Deployment</a:t>
            </a:r>
            <a:endParaRPr dirty="0"/>
          </a:p>
          <a:p>
            <a:pPr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1800" i="0" cap="none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br>
              <a:rPr lang="en-US" sz="1800" i="0" cap="none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>
            <a:spLocks noGrp="1"/>
          </p:cNvSpPr>
          <p:nvPr>
            <p:ph type="title"/>
          </p:nvPr>
        </p:nvSpPr>
        <p:spPr>
          <a:xfrm>
            <a:off x="322866" y="-231560"/>
            <a:ext cx="9603275" cy="767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br>
              <a:rPr lang="en-US" sz="3200" cap="none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cap="none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BUILDING:</a:t>
            </a:r>
            <a:endParaRPr sz="4400" dirty="0"/>
          </a:p>
        </p:txBody>
      </p:sp>
      <p:sp>
        <p:nvSpPr>
          <p:cNvPr id="180" name="Google Shape;180;p13"/>
          <p:cNvSpPr txBox="1">
            <a:spLocks noGrp="1"/>
          </p:cNvSpPr>
          <p:nvPr>
            <p:ph idx="1"/>
          </p:nvPr>
        </p:nvSpPr>
        <p:spPr>
          <a:xfrm>
            <a:off x="322865" y="900112"/>
            <a:ext cx="9603275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US" sz="1600" b="1" i="0" dirty="0">
                <a:latin typeface="Times New Roman"/>
                <a:ea typeface="Times New Roman"/>
                <a:cs typeface="Times New Roman"/>
                <a:sym typeface="Times New Roman"/>
              </a:rPr>
              <a:t>Model Construction:</a:t>
            </a:r>
            <a:endParaRPr sz="1600" b="0" i="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b="0" i="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Algorithm: </a:t>
            </a:r>
          </a:p>
          <a:p>
            <a:pPr marL="0" indent="0" algn="just">
              <a:lnSpc>
                <a:spcPct val="120000"/>
              </a:lnSpc>
              <a:buSzPts val="1600"/>
              <a:buNone/>
            </a:pPr>
            <a:r>
              <a:rPr lang="en-US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1. Linear</a:t>
            </a:r>
            <a:r>
              <a:rPr lang="en-US" b="0" i="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Regression                                                            2. Lasso Regression</a:t>
            </a:r>
          </a:p>
          <a:p>
            <a:pPr lvl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endParaRPr lang="en-US" sz="1600" b="0" i="0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endParaRPr sz="1600" b="0" i="0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1600" b="0" i="0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16B92F-1CB8-4F86-A542-0A160B4E7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65" y="2175847"/>
            <a:ext cx="4258269" cy="44106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F2AD01-784E-4551-B8F4-B8EB4BB5D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502" y="2175847"/>
            <a:ext cx="3924848" cy="43821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CACF-A0D4-47FD-B01C-2D054736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0073B-DCBB-4750-8807-F316C0AE0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70" y="231777"/>
            <a:ext cx="9209617" cy="662622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3. Ridge Regression                                                  4.Elastic Regression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C057D2-4217-49D4-A73D-7C05311F4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70" y="956957"/>
            <a:ext cx="3791479" cy="43725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350192-24EF-4D68-B3E3-4C15267C0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655" y="887099"/>
            <a:ext cx="3810532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68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9E61-C327-41C6-8409-91C954A7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516B-6974-4ABA-8D2B-F91C972FA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444038" cy="705802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  5. Decision Tree                                                         6. Random Forest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071F7-DD50-491B-AB0A-280E2F54F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13" y="940593"/>
            <a:ext cx="4179246" cy="4976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16F8E5-05A4-4AEC-9CAF-A9A777ACD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424" y="940593"/>
            <a:ext cx="4277941" cy="497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90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B073-2E3F-4860-9A98-B6DC4A15D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6A3F0-D00C-48DF-A214-3531486A9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34" y="10318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system-ui"/>
              </a:rPr>
              <a:t> </a:t>
            </a:r>
          </a:p>
          <a:p>
            <a:pPr marL="0" indent="0">
              <a:buNone/>
            </a:pPr>
            <a:r>
              <a:rPr lang="en-IN" sz="2000" i="0" dirty="0">
                <a:effectLst/>
                <a:latin typeface="system-ui"/>
              </a:rPr>
              <a:t>7. Xtreme Gradient Boosting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C06AAF-087F-4A79-A2AF-D8ED6640C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119166"/>
            <a:ext cx="4686318" cy="52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29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>
            <a:spLocks noGrp="1"/>
          </p:cNvSpPr>
          <p:nvPr>
            <p:ph type="title"/>
          </p:nvPr>
        </p:nvSpPr>
        <p:spPr>
          <a:xfrm>
            <a:off x="385762" y="197513"/>
            <a:ext cx="9603275" cy="61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Times New Roman"/>
              <a:buNone/>
            </a:pPr>
            <a:r>
              <a:rPr lang="en-US" sz="2800" b="1" cap="none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DEPLOYMENT</a:t>
            </a:r>
            <a:endParaRPr sz="2800" b="1" cap="none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15"/>
          <p:cNvSpPr txBox="1">
            <a:spLocks noGrp="1"/>
          </p:cNvSpPr>
          <p:nvPr>
            <p:ph idx="1"/>
          </p:nvPr>
        </p:nvSpPr>
        <p:spPr>
          <a:xfrm>
            <a:off x="385762" y="1089027"/>
            <a:ext cx="9115426" cy="5326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GB" b="1" i="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endParaRPr b="1" i="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>
            <a:spLocks noGrp="1"/>
          </p:cNvSpPr>
          <p:nvPr>
            <p:ph idx="1"/>
          </p:nvPr>
        </p:nvSpPr>
        <p:spPr>
          <a:xfrm>
            <a:off x="262997" y="931864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b="1" i="0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Joblib</a:t>
            </a:r>
            <a:r>
              <a:rPr lang="en-US" b="1" i="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:</a:t>
            </a:r>
            <a:r>
              <a:rPr lang="en-US" dirty="0">
                <a:solidFill>
                  <a:srgbClr val="37415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A </a:t>
            </a:r>
            <a:r>
              <a:rPr lang="en-US" b="0" i="0" dirty="0">
                <a:solidFill>
                  <a:srgbClr val="37415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Python library that provides tools for efficient parallel computing and data serialization.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b="1" i="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Streamlit.io :</a:t>
            </a:r>
            <a:r>
              <a:rPr lang="en-US" dirty="0" err="1">
                <a:solidFill>
                  <a:srgbClr val="37415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Streamlit</a:t>
            </a:r>
            <a:r>
              <a:rPr lang="en-US" dirty="0">
                <a:solidFill>
                  <a:srgbClr val="37415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is a free and open-source framework to rapidly build and share beautiful machine learning and data science web apps.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b="1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Streamlit</a:t>
            </a:r>
            <a:r>
              <a:rPr lang="en-US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: </a:t>
            </a:r>
            <a:r>
              <a:rPr lang="en-US" b="0" i="0" dirty="0" err="1">
                <a:solidFill>
                  <a:srgbClr val="37415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Streamlit</a:t>
            </a:r>
            <a:r>
              <a:rPr lang="en-US" b="0" i="0" dirty="0">
                <a:solidFill>
                  <a:srgbClr val="37415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is a Python library that simplifies the process of creating interactive web applications for data science and machine learning projects.</a:t>
            </a:r>
            <a:endParaRPr b="1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228600" lvl="0" indent="-1270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>
            <a:spLocks noGrp="1"/>
          </p:cNvSpPr>
          <p:nvPr>
            <p:ph idx="1"/>
          </p:nvPr>
        </p:nvSpPr>
        <p:spPr>
          <a:xfrm>
            <a:off x="308579" y="272657"/>
            <a:ext cx="9603275" cy="478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Global Deployment :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GB" sz="1600" b="1" dirty="0">
                <a:latin typeface="Times New Roman"/>
                <a:ea typeface="Times New Roman"/>
                <a:cs typeface="Times New Roman"/>
                <a:sym typeface="Times New Roman"/>
              </a:rPr>
              <a:t> Link :</a:t>
            </a:r>
            <a:endParaRPr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647838-69F0-4D0E-8A71-F7FB4CBE0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985" y="1599812"/>
            <a:ext cx="4988456" cy="4783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>
            <a:spLocks noGrp="1"/>
          </p:cNvSpPr>
          <p:nvPr>
            <p:ph type="title"/>
          </p:nvPr>
        </p:nvSpPr>
        <p:spPr>
          <a:xfrm>
            <a:off x="1451579" y="1225118"/>
            <a:ext cx="9603275" cy="628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Times New Roman"/>
              <a:buNone/>
            </a:pPr>
            <a:r>
              <a:rPr lang="en-US" sz="2400" b="1" cap="none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400" b="1" cap="none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endParaRPr sz="1400" dirty="0">
              <a:solidFill>
                <a:srgbClr val="040C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17" name="Google Shape;217;p19"/>
          <p:cNvPicPr preferRelativeResize="0"/>
          <p:nvPr/>
        </p:nvPicPr>
        <p:blipFill rotWithShape="1">
          <a:blip r:embed="rId3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19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9" name="Google Shape;21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794352" y="1212357"/>
            <a:ext cx="9603275" cy="550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Times New Roman"/>
              <a:buNone/>
            </a:pPr>
            <a:r>
              <a:rPr lang="en-US" sz="2400" b="1" cap="none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</a:t>
            </a:r>
            <a:r>
              <a:rPr lang="en-US" sz="1400" dirty="0"/>
              <a:t> </a:t>
            </a:r>
            <a:r>
              <a:rPr lang="en-US" sz="2400" b="1" cap="none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dirty="0"/>
          </a:p>
        </p:txBody>
      </p:sp>
      <p:sp>
        <p:nvSpPr>
          <p:cNvPr id="120" name="Google Shape;120;p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3462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 sz="1800" b="0" i="0" dirty="0">
                <a:solidFill>
                  <a:schemeClr val="tx1"/>
                </a:solidFill>
                <a:effectLst/>
                <a:latin typeface="Söhne"/>
              </a:rPr>
              <a:t>  The business objective of a bike rental sharing project is to establish a convenient, sustainable, and profitable transportation solution by efficiently managing bike availability, optimizing pricing strategies, enhancing operational processes, ensuring user satisfaction, and fostering growth through data-driven insights and strategic initiatives, ultimately aiming to reduce carbon emissions, alleviate traffic congestion, and provide accessible mobility options for urban and suburban communities.</a:t>
            </a:r>
            <a:endParaRPr sz="1800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title"/>
          </p:nvPr>
        </p:nvSpPr>
        <p:spPr>
          <a:xfrm>
            <a:off x="322866" y="992187"/>
            <a:ext cx="9603275" cy="532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Times New Roman"/>
              <a:buNone/>
            </a:pPr>
            <a:r>
              <a:rPr lang="en-US" sz="2400" b="1" cap="none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</a:t>
            </a:r>
            <a:r>
              <a:rPr lang="en-US" sz="2400" cap="none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1" cap="none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r>
              <a:rPr lang="en-US" sz="2400" cap="none" dirty="0"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endParaRPr sz="2400" dirty="0"/>
          </a:p>
        </p:txBody>
      </p:sp>
      <p:sp>
        <p:nvSpPr>
          <p:cNvPr id="126" name="Google Shape;126;p5"/>
          <p:cNvSpPr txBox="1">
            <a:spLocks noGrp="1"/>
          </p:cNvSpPr>
          <p:nvPr>
            <p:ph idx="1"/>
          </p:nvPr>
        </p:nvSpPr>
        <p:spPr>
          <a:xfrm>
            <a:off x="322866" y="1853754"/>
            <a:ext cx="9603275" cy="268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The dataset contains features: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dteday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season,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mnth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hr,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holiday,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weekday,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workingday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weathersit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temp,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atemp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hum,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windspeed,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casual,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registered,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GB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GB" b="0" i="0" dirty="0">
                <a:solidFill>
                  <a:srgbClr val="0D0D0D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These features  represent different aspects of a bike rental characteristics.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451454" y="541694"/>
            <a:ext cx="9603275" cy="54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Times New Roman"/>
              <a:buNone/>
            </a:pPr>
            <a:r>
              <a:rPr lang="en-US" sz="2400" b="1" cap="none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LIBRARIES</a:t>
            </a:r>
            <a:r>
              <a:rPr lang="en-US" sz="2400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cap="none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</a:t>
            </a:r>
            <a:endParaRPr dirty="0"/>
          </a:p>
        </p:txBody>
      </p:sp>
      <p:sp>
        <p:nvSpPr>
          <p:cNvPr id="138" name="Google Shape;138;p7"/>
          <p:cNvSpPr txBox="1">
            <a:spLocks noGrp="1"/>
          </p:cNvSpPr>
          <p:nvPr>
            <p:ph idx="1"/>
          </p:nvPr>
        </p:nvSpPr>
        <p:spPr>
          <a:xfrm>
            <a:off x="320146" y="1091581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US" sz="1600" b="1" dirty="0">
                <a:latin typeface="Arial" panose="020B0604020202020204" pitchFamily="34" charset="0"/>
                <a:ea typeface="Times"/>
                <a:cs typeface="Arial" panose="020B0604020202020204" pitchFamily="34" charset="0"/>
                <a:sym typeface="Times"/>
              </a:rPr>
              <a:t>Pandas: </a:t>
            </a:r>
            <a:r>
              <a:rPr lang="en-US" sz="1600" dirty="0">
                <a:solidFill>
                  <a:srgbClr val="374151"/>
                </a:solidFill>
                <a:latin typeface="Arial" panose="020B0604020202020204" pitchFamily="34" charset="0"/>
                <a:ea typeface="Times"/>
                <a:cs typeface="Arial" panose="020B0604020202020204" pitchFamily="34" charset="0"/>
                <a:sym typeface="Times"/>
              </a:rPr>
              <a:t>The python library used for working with datasets.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ea typeface="Times"/>
                <a:cs typeface="Arial" panose="020B0604020202020204" pitchFamily="34" charset="0"/>
                <a:sym typeface="Times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ea typeface="Times"/>
                <a:cs typeface="Arial" panose="020B0604020202020204" pitchFamily="34" charset="0"/>
                <a:sym typeface="Times"/>
              </a:rPr>
              <a:t>Numpy</a:t>
            </a:r>
            <a:r>
              <a:rPr lang="en-US" sz="1600" b="1" dirty="0">
                <a:latin typeface="Arial" panose="020B0604020202020204" pitchFamily="34" charset="0"/>
                <a:ea typeface="Times"/>
                <a:cs typeface="Arial" panose="020B0604020202020204" pitchFamily="34" charset="0"/>
                <a:sym typeface="Times"/>
              </a:rPr>
              <a:t>: </a:t>
            </a:r>
            <a:r>
              <a:rPr lang="en-US" sz="1600" b="1" dirty="0">
                <a:solidFill>
                  <a:srgbClr val="374151"/>
                </a:solidFill>
                <a:latin typeface="Arial" panose="020B0604020202020204" pitchFamily="34" charset="0"/>
                <a:ea typeface="Times"/>
                <a:cs typeface="Arial" panose="020B0604020202020204" pitchFamily="34" charset="0"/>
                <a:sym typeface="Times"/>
              </a:rPr>
              <a:t>U</a:t>
            </a:r>
            <a:r>
              <a:rPr lang="en-US" sz="1600" dirty="0">
                <a:solidFill>
                  <a:srgbClr val="374151"/>
                </a:solidFill>
                <a:latin typeface="Arial" panose="020B0604020202020204" pitchFamily="34" charset="0"/>
                <a:ea typeface="Times"/>
                <a:cs typeface="Arial" panose="020B0604020202020204" pitchFamily="34" charset="0"/>
                <a:sym typeface="Times"/>
              </a:rPr>
              <a:t>sed to perform a wide variety of mathematical operations on arrays.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ea typeface="Times"/>
                <a:cs typeface="Arial" panose="020B0604020202020204" pitchFamily="34" charset="0"/>
                <a:sym typeface="Times"/>
              </a:rPr>
              <a:t> Seaborn: </a:t>
            </a:r>
            <a:r>
              <a:rPr lang="en-US" sz="1600" b="1" dirty="0">
                <a:solidFill>
                  <a:srgbClr val="374151"/>
                </a:solidFill>
                <a:latin typeface="Arial" panose="020B0604020202020204" pitchFamily="34" charset="0"/>
                <a:ea typeface="Times"/>
                <a:cs typeface="Arial" panose="020B0604020202020204" pitchFamily="34" charset="0"/>
                <a:sym typeface="Times"/>
              </a:rPr>
              <a:t>U</a:t>
            </a:r>
            <a:r>
              <a:rPr lang="en-US" sz="1600" dirty="0">
                <a:solidFill>
                  <a:srgbClr val="374151"/>
                </a:solidFill>
                <a:latin typeface="Arial" panose="020B0604020202020204" pitchFamily="34" charset="0"/>
                <a:ea typeface="Times"/>
                <a:cs typeface="Arial" panose="020B0604020202020204" pitchFamily="34" charset="0"/>
                <a:sym typeface="Times"/>
              </a:rPr>
              <a:t>sed for making statistical graphics in </a:t>
            </a:r>
            <a:r>
              <a:rPr lang="en-US" sz="1600" dirty="0" err="1">
                <a:solidFill>
                  <a:srgbClr val="374151"/>
                </a:solidFill>
                <a:latin typeface="Arial" panose="020B0604020202020204" pitchFamily="34" charset="0"/>
                <a:ea typeface="Times"/>
                <a:cs typeface="Arial" panose="020B0604020202020204" pitchFamily="34" charset="0"/>
                <a:sym typeface="Times"/>
              </a:rPr>
              <a:t>pyhton</a:t>
            </a:r>
            <a:r>
              <a:rPr lang="en-US" sz="1600" dirty="0">
                <a:solidFill>
                  <a:srgbClr val="374151"/>
                </a:solidFill>
                <a:latin typeface="Arial" panose="020B0604020202020204" pitchFamily="34" charset="0"/>
                <a:ea typeface="Times"/>
                <a:cs typeface="Arial" panose="020B0604020202020204" pitchFamily="34" charset="0"/>
                <a:sym typeface="Times"/>
              </a:rPr>
              <a:t>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ea typeface="Times"/>
                <a:cs typeface="Arial" panose="020B0604020202020204" pitchFamily="34" charset="0"/>
                <a:sym typeface="Times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ea typeface="Times"/>
                <a:cs typeface="Arial" panose="020B0604020202020204" pitchFamily="34" charset="0"/>
                <a:sym typeface="Times"/>
              </a:rPr>
              <a:t>Matplotlib.pyplot</a:t>
            </a:r>
            <a:r>
              <a:rPr lang="en-US" sz="1600" b="1" dirty="0">
                <a:latin typeface="Arial" panose="020B0604020202020204" pitchFamily="34" charset="0"/>
                <a:ea typeface="Times"/>
                <a:cs typeface="Arial" panose="020B0604020202020204" pitchFamily="34" charset="0"/>
                <a:sym typeface="Times"/>
              </a:rPr>
              <a:t>: </a:t>
            </a:r>
            <a:r>
              <a:rPr lang="en-US" sz="1600" b="1" dirty="0">
                <a:solidFill>
                  <a:srgbClr val="374151"/>
                </a:solidFill>
                <a:latin typeface="Arial" panose="020B0604020202020204" pitchFamily="34" charset="0"/>
                <a:ea typeface="Times"/>
                <a:cs typeface="Arial" panose="020B0604020202020204" pitchFamily="34" charset="0"/>
                <a:sym typeface="Times"/>
              </a:rPr>
              <a:t>U</a:t>
            </a:r>
            <a:r>
              <a:rPr lang="en-US" sz="1600" dirty="0">
                <a:solidFill>
                  <a:srgbClr val="374151"/>
                </a:solidFill>
                <a:latin typeface="Arial" panose="020B0604020202020204" pitchFamily="34" charset="0"/>
                <a:ea typeface="Times"/>
                <a:cs typeface="Arial" panose="020B0604020202020204" pitchFamily="34" charset="0"/>
                <a:sym typeface="Times"/>
              </a:rPr>
              <a:t>sed for creating </a:t>
            </a:r>
            <a:r>
              <a:rPr lang="en-US" sz="1600" dirty="0" err="1">
                <a:solidFill>
                  <a:srgbClr val="374151"/>
                </a:solidFill>
                <a:latin typeface="Arial" panose="020B0604020202020204" pitchFamily="34" charset="0"/>
                <a:ea typeface="Times"/>
                <a:cs typeface="Arial" panose="020B0604020202020204" pitchFamily="34" charset="0"/>
                <a:sym typeface="Times"/>
              </a:rPr>
              <a:t>static,animated,and</a:t>
            </a:r>
            <a:r>
              <a:rPr lang="en-US" sz="1600" dirty="0">
                <a:solidFill>
                  <a:srgbClr val="374151"/>
                </a:solidFill>
                <a:latin typeface="Arial" panose="020B0604020202020204" pitchFamily="34" charset="0"/>
                <a:ea typeface="Times"/>
                <a:cs typeface="Arial" panose="020B0604020202020204" pitchFamily="34" charset="0"/>
                <a:sym typeface="Times"/>
              </a:rPr>
              <a:t> interactive visualization.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ea typeface="Times"/>
                <a:cs typeface="Arial" panose="020B0604020202020204" pitchFamily="34" charset="0"/>
                <a:sym typeface="Times"/>
              </a:rPr>
              <a:t> Scikit-Learn: </a:t>
            </a:r>
            <a:r>
              <a:rPr lang="en-US" sz="1600" b="1" dirty="0">
                <a:solidFill>
                  <a:srgbClr val="374151"/>
                </a:solidFill>
                <a:latin typeface="Arial" panose="020B0604020202020204" pitchFamily="34" charset="0"/>
                <a:ea typeface="Times"/>
                <a:cs typeface="Arial" panose="020B0604020202020204" pitchFamily="34" charset="0"/>
                <a:sym typeface="Times"/>
              </a:rPr>
              <a:t>A</a:t>
            </a:r>
            <a:r>
              <a:rPr lang="en-US" sz="1600" dirty="0">
                <a:solidFill>
                  <a:srgbClr val="374151"/>
                </a:solidFill>
                <a:latin typeface="Arial" panose="020B0604020202020204" pitchFamily="34" charset="0"/>
                <a:ea typeface="Times"/>
                <a:cs typeface="Arial" panose="020B0604020202020204" pitchFamily="34" charset="0"/>
                <a:sym typeface="Times"/>
              </a:rPr>
              <a:t>lso known as </a:t>
            </a:r>
            <a:r>
              <a:rPr lang="en-US" sz="1600" dirty="0" err="1">
                <a:solidFill>
                  <a:srgbClr val="374151"/>
                </a:solidFill>
                <a:latin typeface="Arial" panose="020B0604020202020204" pitchFamily="34" charset="0"/>
                <a:ea typeface="Times"/>
                <a:cs typeface="Arial" panose="020B0604020202020204" pitchFamily="34" charset="0"/>
                <a:sym typeface="Times"/>
              </a:rPr>
              <a:t>sklearn</a:t>
            </a:r>
            <a:r>
              <a:rPr lang="en-US" sz="1600" dirty="0">
                <a:solidFill>
                  <a:srgbClr val="374151"/>
                </a:solidFill>
                <a:latin typeface="Arial" panose="020B0604020202020204" pitchFamily="34" charset="0"/>
                <a:ea typeface="Times"/>
                <a:cs typeface="Arial" panose="020B0604020202020204" pitchFamily="34" charset="0"/>
                <a:sym typeface="Times"/>
              </a:rPr>
              <a:t> library to implement machine learning models and statistical   modelling.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latin typeface="Arial" panose="020B0604020202020204" pitchFamily="34" charset="0"/>
                <a:ea typeface="Times"/>
                <a:cs typeface="Arial" panose="020B0604020202020204" pitchFamily="34" charset="0"/>
                <a:sym typeface="Times"/>
              </a:rPr>
              <a:t>Logistic regression :</a:t>
            </a:r>
            <a:r>
              <a:rPr lang="en-US" sz="1600" b="0" i="0" dirty="0">
                <a:solidFill>
                  <a:srgbClr val="0D0D0D"/>
                </a:solidFill>
                <a:latin typeface="Arial" panose="020B0604020202020204" pitchFamily="34" charset="0"/>
                <a:ea typeface="Times"/>
                <a:cs typeface="Arial" panose="020B0604020202020204" pitchFamily="34" charset="0"/>
                <a:sym typeface="Times"/>
              </a:rPr>
              <a:t>is a statistical method used for binary classification problems, where the outcome variable is categorical and has two possible classes.</a:t>
            </a:r>
            <a:endParaRPr sz="1600" dirty="0">
              <a:solidFill>
                <a:srgbClr val="374151"/>
              </a:solidFill>
              <a:latin typeface="Arial" panose="020B0604020202020204" pitchFamily="34" charset="0"/>
              <a:ea typeface="Times"/>
              <a:cs typeface="Arial" panose="020B0604020202020204" pitchFamily="34" charset="0"/>
              <a:sym typeface="Times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336550" y="146580"/>
            <a:ext cx="900853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Times New Roman"/>
              <a:buNone/>
            </a:pPr>
            <a:r>
              <a:rPr lang="en-US" sz="2700" b="1" i="0" cap="none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 (EDA)</a:t>
            </a:r>
            <a:br>
              <a:rPr lang="en-US" sz="2700" b="0" i="0" cap="none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b="0" i="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b="0" i="0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sp>
        <p:nvSpPr>
          <p:cNvPr id="151" name="Google Shape;151;p9"/>
          <p:cNvSpPr txBox="1">
            <a:spLocks noGrp="1"/>
          </p:cNvSpPr>
          <p:nvPr>
            <p:ph idx="1"/>
          </p:nvPr>
        </p:nvSpPr>
        <p:spPr>
          <a:xfrm>
            <a:off x="336550" y="1208617"/>
            <a:ext cx="9603275" cy="421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GB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EDA, or Exploratory Data Analysis, is the initial examination of data sets to summarize their main characteristics and detect patterns.</a:t>
            </a:r>
            <a:endParaRPr lang="en-US" b="0" i="0" dirty="0">
              <a:solidFill>
                <a:schemeClr val="tx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EDA visualizes patterns, characteristics, and variable relationships.</a:t>
            </a:r>
            <a:endParaRPr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Key Libraries: </a:t>
            </a:r>
            <a:r>
              <a:rPr lang="en-US" b="0" i="0" dirty="0" err="1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Numpy</a:t>
            </a:r>
            <a:r>
              <a:rPr lang="en-US" b="0" i="0" dirty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, Pandas, Matplotlib, Seaborn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.</a:t>
            </a:r>
            <a:endParaRPr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Conducted a thorough analysis of the dataset, focusing on frequency counts of each column to understand the distribution of values.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1270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1600" b="0" i="0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397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</a:pPr>
            <a:endParaRPr sz="1400" b="0" i="0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>
            <a:spLocks noGrp="1"/>
          </p:cNvSpPr>
          <p:nvPr>
            <p:ph type="title"/>
          </p:nvPr>
        </p:nvSpPr>
        <p:spPr>
          <a:xfrm>
            <a:off x="179701" y="186267"/>
            <a:ext cx="9603275" cy="626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Times New Roman"/>
              <a:buNone/>
            </a:pPr>
            <a:br>
              <a:rPr lang="en-US" sz="2400" b="0" i="0" cap="none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 b="1" i="0" cap="none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Visualization:</a:t>
            </a:r>
            <a:endParaRPr sz="1800" b="1" cap="non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1"/>
          <p:cNvSpPr txBox="1">
            <a:spLocks noGrp="1"/>
          </p:cNvSpPr>
          <p:nvPr>
            <p:ph idx="1"/>
          </p:nvPr>
        </p:nvSpPr>
        <p:spPr>
          <a:xfrm>
            <a:off x="0" y="1145962"/>
            <a:ext cx="9603275" cy="402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600" b="0" i="0" dirty="0">
                <a:solidFill>
                  <a:srgbClr val="37415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Highlighted relationships between numerical features.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400" b="1" i="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1400" b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799CE2-0E4A-49ED-AA53-969975F40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7853"/>
            <a:ext cx="6096000" cy="4308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56578C-B080-4536-902D-515DA9E4C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150" y="1877853"/>
            <a:ext cx="5276850" cy="40294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DFB5F-7918-4006-AAF1-6ED7D1234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079" y="1095392"/>
            <a:ext cx="8637073" cy="2541431"/>
          </a:xfrm>
        </p:spPr>
        <p:txBody>
          <a:bodyPr/>
          <a:lstStyle/>
          <a:p>
            <a:r>
              <a:rPr lang="en-GB" dirty="0"/>
              <a:t> </a:t>
            </a:r>
            <a:br>
              <a:rPr lang="en-GB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A789C-52C4-4D69-95B8-84006640A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2030" y="1095392"/>
            <a:ext cx="8637072" cy="977621"/>
          </a:xfrm>
        </p:spPr>
        <p:txBody>
          <a:bodyPr/>
          <a:lstStyle/>
          <a:p>
            <a:r>
              <a:rPr lang="en-GB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54746-F45D-42D4-AEFD-0B31BEBCF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47386" cy="3672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31A496-8B3B-44C0-A34B-377FCAD4F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560" y="3376122"/>
            <a:ext cx="6055440" cy="348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44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194</TotalTime>
  <Words>612</Words>
  <Application>Microsoft Office PowerPoint</Application>
  <PresentationFormat>Widescreen</PresentationFormat>
  <Paragraphs>98</Paragraphs>
  <Slides>38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Helvetica Neue</vt:lpstr>
      <vt:lpstr>Arial</vt:lpstr>
      <vt:lpstr>Gill Sans</vt:lpstr>
      <vt:lpstr>Söhne</vt:lpstr>
      <vt:lpstr>Wingdings 3</vt:lpstr>
      <vt:lpstr>Times</vt:lpstr>
      <vt:lpstr>Trebuchet MS</vt:lpstr>
      <vt:lpstr>Noto Sans Symbols</vt:lpstr>
      <vt:lpstr>Times New Roman</vt:lpstr>
      <vt:lpstr>system-ui</vt:lpstr>
      <vt:lpstr>Wingdings</vt:lpstr>
      <vt:lpstr>Facet</vt:lpstr>
      <vt:lpstr>BIKE - SHARING RENTAL PROJECT Under the guidance of Hareesh Sir  Project- P384 Group number-4 </vt:lpstr>
      <vt:lpstr>Group members-</vt:lpstr>
      <vt:lpstr> CONTENTS </vt:lpstr>
      <vt:lpstr>BUSINESS OBJECTIVE</vt:lpstr>
      <vt:lpstr>ABOUT DATASET </vt:lpstr>
      <vt:lpstr>LIBRARIES USED</vt:lpstr>
      <vt:lpstr>EXPLORATORY DATA ANALYSIS (EDA)   </vt:lpstr>
      <vt:lpstr> Data Visualization:</vt:lpstr>
      <vt:lpstr>  </vt:lpstr>
      <vt:lpstr>Visualization for Relationship between Numerical Features and Target Variable[cnt]: </vt:lpstr>
      <vt:lpstr>Bike Rental by Temperature</vt:lpstr>
      <vt:lpstr>Bike Rental by Humidity</vt:lpstr>
      <vt:lpstr>Bike Rental by Windspeed</vt:lpstr>
      <vt:lpstr>Box Plot for Categorical Columns and Target Variable[cnt]: </vt:lpstr>
      <vt:lpstr>Box Plot for Date Features and Target Variable[cnt]: </vt:lpstr>
      <vt:lpstr>Box Plot for Numerical Features and Target Variable[cnt]: </vt:lpstr>
      <vt:lpstr> </vt:lpstr>
      <vt:lpstr> </vt:lpstr>
      <vt:lpstr> </vt:lpstr>
      <vt:lpstr>  </vt:lpstr>
      <vt:lpstr>  </vt:lpstr>
      <vt:lpstr>  </vt:lpstr>
      <vt:lpstr>PowerPoint Presentation</vt:lpstr>
      <vt:lpstr>PowerPoint Presentation</vt:lpstr>
      <vt:lpstr>Outliers:</vt:lpstr>
      <vt:lpstr>Treating outliers: </vt:lpstr>
      <vt:lpstr> Encoding Categorical Values: </vt:lpstr>
      <vt:lpstr>Correlation Coefficient: </vt:lpstr>
      <vt:lpstr>VIF (Variance Inflation Factor):  </vt:lpstr>
      <vt:lpstr> MODEL BUILDING:</vt:lpstr>
      <vt:lpstr> </vt:lpstr>
      <vt:lpstr>  </vt:lpstr>
      <vt:lpstr> </vt:lpstr>
      <vt:lpstr>DEPLOYMENT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joseph</dc:creator>
  <cp:lastModifiedBy>Anan Singha Gautam</cp:lastModifiedBy>
  <cp:revision>21</cp:revision>
  <dcterms:created xsi:type="dcterms:W3CDTF">2024-01-02T03:35:49Z</dcterms:created>
  <dcterms:modified xsi:type="dcterms:W3CDTF">2024-05-03T06:46:22Z</dcterms:modified>
</cp:coreProperties>
</file>